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62ACB-9B47-4266-9288-B4FC94791F59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 phldr="1"/>
      <dgm:spPr/>
    </dgm:pt>
    <dgm:pt modelId="{6DA63186-B723-4F1A-B38D-55BC750C1D53}">
      <dgm:prSet phldrT="[Text]"/>
      <dgm:spPr>
        <a:xfrm>
          <a:off x="4013" y="461200"/>
          <a:ext cx="1220112" cy="614934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Ingestion </a:t>
          </a:r>
        </a:p>
      </dgm:t>
    </dgm:pt>
    <dgm:pt modelId="{D4652513-1FF4-4B9E-82FC-0DDCF6FA8CD2}" type="parTrans" cxnId="{C6DD5524-01E4-4AE3-8C04-44D221CC0630}">
      <dgm:prSet/>
      <dgm:spPr/>
      <dgm:t>
        <a:bodyPr/>
        <a:lstStyle/>
        <a:p>
          <a:endParaRPr lang="en-US"/>
        </a:p>
      </dgm:t>
    </dgm:pt>
    <dgm:pt modelId="{49903775-41E9-42CA-8C51-88CB67EB9E4D}" type="sibTrans" cxnId="{C6DD5524-01E4-4AE3-8C04-44D221CC0630}">
      <dgm:prSet/>
      <dgm:spPr/>
      <dgm:t>
        <a:bodyPr/>
        <a:lstStyle/>
        <a:p>
          <a:endParaRPr lang="en-US"/>
        </a:p>
      </dgm:t>
    </dgm:pt>
    <dgm:pt modelId="{26D4BDBD-AB0B-4C51-B22D-411758AA70B2}">
      <dgm:prSet phldrT="[Text]"/>
      <dgm:spPr>
        <a:xfrm>
          <a:off x="1332579" y="461200"/>
          <a:ext cx="1220112" cy="614934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Digestion </a:t>
          </a:r>
        </a:p>
      </dgm:t>
    </dgm:pt>
    <dgm:pt modelId="{D6495F89-1DE4-4808-A68B-2E5FF2C845C9}" type="parTrans" cxnId="{14932413-DBD1-4065-90C1-4F1F1B01209C}">
      <dgm:prSet/>
      <dgm:spPr/>
      <dgm:t>
        <a:bodyPr/>
        <a:lstStyle/>
        <a:p>
          <a:endParaRPr lang="en-US"/>
        </a:p>
      </dgm:t>
    </dgm:pt>
    <dgm:pt modelId="{5ECDAF0F-DEF9-4553-82DA-6B1F4CC73ADB}" type="sibTrans" cxnId="{14932413-DBD1-4065-90C1-4F1F1B01209C}">
      <dgm:prSet/>
      <dgm:spPr/>
      <dgm:t>
        <a:bodyPr/>
        <a:lstStyle/>
        <a:p>
          <a:endParaRPr lang="en-US"/>
        </a:p>
      </dgm:t>
    </dgm:pt>
    <dgm:pt modelId="{31A9E5FE-5B39-40FD-8472-C74C05A371C6}">
      <dgm:prSet phldrT="[Text]"/>
      <dgm:spPr>
        <a:xfrm>
          <a:off x="2661146" y="461200"/>
          <a:ext cx="1220112" cy="614934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Absorption </a:t>
          </a:r>
        </a:p>
      </dgm:t>
    </dgm:pt>
    <dgm:pt modelId="{4B9C789C-61E2-47F6-BAFB-ED32372DC528}" type="parTrans" cxnId="{6F2526ED-F3F4-4630-9432-B995DCD0564F}">
      <dgm:prSet/>
      <dgm:spPr/>
      <dgm:t>
        <a:bodyPr/>
        <a:lstStyle/>
        <a:p>
          <a:endParaRPr lang="en-US"/>
        </a:p>
      </dgm:t>
    </dgm:pt>
    <dgm:pt modelId="{2AFAD360-5AC8-466A-B4A0-DC418E99C686}" type="sibTrans" cxnId="{6F2526ED-F3F4-4630-9432-B995DCD0564F}">
      <dgm:prSet/>
      <dgm:spPr/>
      <dgm:t>
        <a:bodyPr/>
        <a:lstStyle/>
        <a:p>
          <a:endParaRPr lang="en-US"/>
        </a:p>
      </dgm:t>
    </dgm:pt>
    <dgm:pt modelId="{FDE478F5-F11C-4074-85CA-146597C615B3}">
      <dgm:prSet/>
      <dgm:spPr>
        <a:xfrm>
          <a:off x="3989713" y="461200"/>
          <a:ext cx="1220112" cy="614934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Assimilation </a:t>
          </a:r>
        </a:p>
      </dgm:t>
    </dgm:pt>
    <dgm:pt modelId="{348FE2F7-8468-4CF2-945F-2EC1CFEC2EA4}" type="parTrans" cxnId="{539E313A-C15D-4E5A-8446-46423BEA60F9}">
      <dgm:prSet/>
      <dgm:spPr/>
      <dgm:t>
        <a:bodyPr/>
        <a:lstStyle/>
        <a:p>
          <a:endParaRPr lang="en-US"/>
        </a:p>
      </dgm:t>
    </dgm:pt>
    <dgm:pt modelId="{1FE37895-6117-44C9-B906-F4BCD660411E}" type="sibTrans" cxnId="{539E313A-C15D-4E5A-8446-46423BEA60F9}">
      <dgm:prSet/>
      <dgm:spPr/>
      <dgm:t>
        <a:bodyPr/>
        <a:lstStyle/>
        <a:p>
          <a:endParaRPr lang="en-US"/>
        </a:p>
      </dgm:t>
    </dgm:pt>
    <dgm:pt modelId="{0D9ED834-FA53-41B5-95A6-A562FFD08443}">
      <dgm:prSet/>
      <dgm:spPr>
        <a:xfrm>
          <a:off x="5318279" y="461200"/>
          <a:ext cx="1220112" cy="614934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Egestion </a:t>
          </a:r>
        </a:p>
      </dgm:t>
    </dgm:pt>
    <dgm:pt modelId="{7ECB730F-CFE2-4BB0-82CE-8B8E2A4361EA}" type="parTrans" cxnId="{E5BC4393-7070-424B-8ECB-911CF36D6E15}">
      <dgm:prSet/>
      <dgm:spPr/>
      <dgm:t>
        <a:bodyPr/>
        <a:lstStyle/>
        <a:p>
          <a:endParaRPr lang="en-US"/>
        </a:p>
      </dgm:t>
    </dgm:pt>
    <dgm:pt modelId="{CCA7EA3F-0ECC-4355-8FD9-8E255DEFC0CC}" type="sibTrans" cxnId="{E5BC4393-7070-424B-8ECB-911CF36D6E15}">
      <dgm:prSet/>
      <dgm:spPr/>
      <dgm:t>
        <a:bodyPr/>
        <a:lstStyle/>
        <a:p>
          <a:endParaRPr lang="en-US"/>
        </a:p>
      </dgm:t>
    </dgm:pt>
    <dgm:pt modelId="{3538199A-116A-428D-9907-65E805EF861C}" type="pres">
      <dgm:prSet presAssocID="{4B062ACB-9B47-4266-9288-B4FC94791F59}" presName="CompostProcess" presStyleCnt="0">
        <dgm:presLayoutVars>
          <dgm:dir/>
          <dgm:resizeHandles val="exact"/>
        </dgm:presLayoutVars>
      </dgm:prSet>
      <dgm:spPr/>
    </dgm:pt>
    <dgm:pt modelId="{98283340-E71C-41E9-A409-1E5C3DE51FC5}" type="pres">
      <dgm:prSet presAssocID="{4B062ACB-9B47-4266-9288-B4FC94791F59}" presName="arrow" presStyleLbl="bgShp" presStyleIdx="0" presStyleCnt="1"/>
      <dgm:spPr>
        <a:xfrm>
          <a:off x="490680" y="0"/>
          <a:ext cx="5561044" cy="1537335"/>
        </a:xfrm>
        <a:prstGeom prst="rightArrow">
          <a:avLst/>
        </a:prstGeom>
        <a:gradFill rotWithShape="0">
          <a:gsLst>
            <a:gs pos="0">
              <a:srgbClr val="1F497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</dgm:pt>
    <dgm:pt modelId="{4AF10852-9DB1-4E3A-A70A-E4970126FC4E}" type="pres">
      <dgm:prSet presAssocID="{4B062ACB-9B47-4266-9288-B4FC94791F59}" presName="linearProcess" presStyleCnt="0"/>
      <dgm:spPr/>
    </dgm:pt>
    <dgm:pt modelId="{952EEACA-16DB-4388-A3B6-83C4315B302D}" type="pres">
      <dgm:prSet presAssocID="{6DA63186-B723-4F1A-B38D-55BC750C1D5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01A8D-9B47-47F3-B74E-69E4062662C6}" type="pres">
      <dgm:prSet presAssocID="{49903775-41E9-42CA-8C51-88CB67EB9E4D}" presName="sibTrans" presStyleCnt="0"/>
      <dgm:spPr/>
    </dgm:pt>
    <dgm:pt modelId="{284398C5-7854-48D3-AE2A-0541D009E7BD}" type="pres">
      <dgm:prSet presAssocID="{26D4BDBD-AB0B-4C51-B22D-411758AA70B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5FCF7-1A62-47CC-B9FA-BF2E762D17E2}" type="pres">
      <dgm:prSet presAssocID="{5ECDAF0F-DEF9-4553-82DA-6B1F4CC73ADB}" presName="sibTrans" presStyleCnt="0"/>
      <dgm:spPr/>
    </dgm:pt>
    <dgm:pt modelId="{14C4B071-364B-4940-83D1-24B964F52204}" type="pres">
      <dgm:prSet presAssocID="{31A9E5FE-5B39-40FD-8472-C74C05A371C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96D98-DAE6-4968-8E9B-83563A7B34C2}" type="pres">
      <dgm:prSet presAssocID="{2AFAD360-5AC8-466A-B4A0-DC418E99C686}" presName="sibTrans" presStyleCnt="0"/>
      <dgm:spPr/>
    </dgm:pt>
    <dgm:pt modelId="{7B9950D8-949D-4710-A692-C76D3B652F19}" type="pres">
      <dgm:prSet presAssocID="{FDE478F5-F11C-4074-85CA-146597C615B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7D762-E53F-428A-9E50-E4E87DF51C19}" type="pres">
      <dgm:prSet presAssocID="{1FE37895-6117-44C9-B906-F4BCD660411E}" presName="sibTrans" presStyleCnt="0"/>
      <dgm:spPr/>
    </dgm:pt>
    <dgm:pt modelId="{938FB0A3-2663-4006-AE72-838C4D638862}" type="pres">
      <dgm:prSet presAssocID="{0D9ED834-FA53-41B5-95A6-A562FFD0844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4CF76-A0DA-4A21-A3DC-D06420A56DE4}" type="presOf" srcId="{31A9E5FE-5B39-40FD-8472-C74C05A371C6}" destId="{14C4B071-364B-4940-83D1-24B964F52204}" srcOrd="0" destOrd="0" presId="urn:microsoft.com/office/officeart/2005/8/layout/hProcess9"/>
    <dgm:cxn modelId="{E5BC4393-7070-424B-8ECB-911CF36D6E15}" srcId="{4B062ACB-9B47-4266-9288-B4FC94791F59}" destId="{0D9ED834-FA53-41B5-95A6-A562FFD08443}" srcOrd="4" destOrd="0" parTransId="{7ECB730F-CFE2-4BB0-82CE-8B8E2A4361EA}" sibTransId="{CCA7EA3F-0ECC-4355-8FD9-8E255DEFC0CC}"/>
    <dgm:cxn modelId="{0EE8EADC-86A6-4FD1-90CA-E8F9A62891A4}" type="presOf" srcId="{FDE478F5-F11C-4074-85CA-146597C615B3}" destId="{7B9950D8-949D-4710-A692-C76D3B652F19}" srcOrd="0" destOrd="0" presId="urn:microsoft.com/office/officeart/2005/8/layout/hProcess9"/>
    <dgm:cxn modelId="{539E313A-C15D-4E5A-8446-46423BEA60F9}" srcId="{4B062ACB-9B47-4266-9288-B4FC94791F59}" destId="{FDE478F5-F11C-4074-85CA-146597C615B3}" srcOrd="3" destOrd="0" parTransId="{348FE2F7-8468-4CF2-945F-2EC1CFEC2EA4}" sibTransId="{1FE37895-6117-44C9-B906-F4BCD660411E}"/>
    <dgm:cxn modelId="{6A470C01-1484-4578-9F0D-6EB4C537AB6F}" type="presOf" srcId="{0D9ED834-FA53-41B5-95A6-A562FFD08443}" destId="{938FB0A3-2663-4006-AE72-838C4D638862}" srcOrd="0" destOrd="0" presId="urn:microsoft.com/office/officeart/2005/8/layout/hProcess9"/>
    <dgm:cxn modelId="{0FFD6899-0C16-4F0E-AFD5-244976FE7AD1}" type="presOf" srcId="{26D4BDBD-AB0B-4C51-B22D-411758AA70B2}" destId="{284398C5-7854-48D3-AE2A-0541D009E7BD}" srcOrd="0" destOrd="0" presId="urn:microsoft.com/office/officeart/2005/8/layout/hProcess9"/>
    <dgm:cxn modelId="{6F2526ED-F3F4-4630-9432-B995DCD0564F}" srcId="{4B062ACB-9B47-4266-9288-B4FC94791F59}" destId="{31A9E5FE-5B39-40FD-8472-C74C05A371C6}" srcOrd="2" destOrd="0" parTransId="{4B9C789C-61E2-47F6-BAFB-ED32372DC528}" sibTransId="{2AFAD360-5AC8-466A-B4A0-DC418E99C686}"/>
    <dgm:cxn modelId="{C6DD5524-01E4-4AE3-8C04-44D221CC0630}" srcId="{4B062ACB-9B47-4266-9288-B4FC94791F59}" destId="{6DA63186-B723-4F1A-B38D-55BC750C1D53}" srcOrd="0" destOrd="0" parTransId="{D4652513-1FF4-4B9E-82FC-0DDCF6FA8CD2}" sibTransId="{49903775-41E9-42CA-8C51-88CB67EB9E4D}"/>
    <dgm:cxn modelId="{14932413-DBD1-4065-90C1-4F1F1B01209C}" srcId="{4B062ACB-9B47-4266-9288-B4FC94791F59}" destId="{26D4BDBD-AB0B-4C51-B22D-411758AA70B2}" srcOrd="1" destOrd="0" parTransId="{D6495F89-1DE4-4808-A68B-2E5FF2C845C9}" sibTransId="{5ECDAF0F-DEF9-4553-82DA-6B1F4CC73ADB}"/>
    <dgm:cxn modelId="{99AD234B-086D-4BB3-8033-17559BF307D3}" type="presOf" srcId="{4B062ACB-9B47-4266-9288-B4FC94791F59}" destId="{3538199A-116A-428D-9907-65E805EF861C}" srcOrd="0" destOrd="0" presId="urn:microsoft.com/office/officeart/2005/8/layout/hProcess9"/>
    <dgm:cxn modelId="{A09517D2-4D21-4909-A38D-B79182478AFD}" type="presOf" srcId="{6DA63186-B723-4F1A-B38D-55BC750C1D53}" destId="{952EEACA-16DB-4388-A3B6-83C4315B302D}" srcOrd="0" destOrd="0" presId="urn:microsoft.com/office/officeart/2005/8/layout/hProcess9"/>
    <dgm:cxn modelId="{4142C0FA-D9B6-46FE-B6C8-F5F3A53AD33D}" type="presParOf" srcId="{3538199A-116A-428D-9907-65E805EF861C}" destId="{98283340-E71C-41E9-A409-1E5C3DE51FC5}" srcOrd="0" destOrd="0" presId="urn:microsoft.com/office/officeart/2005/8/layout/hProcess9"/>
    <dgm:cxn modelId="{D7646D78-EB89-4418-AEDD-EEE94E757480}" type="presParOf" srcId="{3538199A-116A-428D-9907-65E805EF861C}" destId="{4AF10852-9DB1-4E3A-A70A-E4970126FC4E}" srcOrd="1" destOrd="0" presId="urn:microsoft.com/office/officeart/2005/8/layout/hProcess9"/>
    <dgm:cxn modelId="{22DF4A16-7251-48CB-9438-489A10459E82}" type="presParOf" srcId="{4AF10852-9DB1-4E3A-A70A-E4970126FC4E}" destId="{952EEACA-16DB-4388-A3B6-83C4315B302D}" srcOrd="0" destOrd="0" presId="urn:microsoft.com/office/officeart/2005/8/layout/hProcess9"/>
    <dgm:cxn modelId="{B59E02F8-5E43-49F9-81CE-0BDF5AA9D979}" type="presParOf" srcId="{4AF10852-9DB1-4E3A-A70A-E4970126FC4E}" destId="{11C01A8D-9B47-47F3-B74E-69E4062662C6}" srcOrd="1" destOrd="0" presId="urn:microsoft.com/office/officeart/2005/8/layout/hProcess9"/>
    <dgm:cxn modelId="{63FC173D-24F9-4E13-B002-52982123A16F}" type="presParOf" srcId="{4AF10852-9DB1-4E3A-A70A-E4970126FC4E}" destId="{284398C5-7854-48D3-AE2A-0541D009E7BD}" srcOrd="2" destOrd="0" presId="urn:microsoft.com/office/officeart/2005/8/layout/hProcess9"/>
    <dgm:cxn modelId="{70443B7A-E079-46A2-8E62-E1F360C3B6EC}" type="presParOf" srcId="{4AF10852-9DB1-4E3A-A70A-E4970126FC4E}" destId="{CDE5FCF7-1A62-47CC-B9FA-BF2E762D17E2}" srcOrd="3" destOrd="0" presId="urn:microsoft.com/office/officeart/2005/8/layout/hProcess9"/>
    <dgm:cxn modelId="{5EAD9C5C-F18E-4643-B859-65A08146D571}" type="presParOf" srcId="{4AF10852-9DB1-4E3A-A70A-E4970126FC4E}" destId="{14C4B071-364B-4940-83D1-24B964F52204}" srcOrd="4" destOrd="0" presId="urn:microsoft.com/office/officeart/2005/8/layout/hProcess9"/>
    <dgm:cxn modelId="{10E25A1E-BD33-4B79-B6DD-EE907302D7C6}" type="presParOf" srcId="{4AF10852-9DB1-4E3A-A70A-E4970126FC4E}" destId="{41296D98-DAE6-4968-8E9B-83563A7B34C2}" srcOrd="5" destOrd="0" presId="urn:microsoft.com/office/officeart/2005/8/layout/hProcess9"/>
    <dgm:cxn modelId="{27B1A603-2460-475E-87B2-421A0A1E3D01}" type="presParOf" srcId="{4AF10852-9DB1-4E3A-A70A-E4970126FC4E}" destId="{7B9950D8-949D-4710-A692-C76D3B652F19}" srcOrd="6" destOrd="0" presId="urn:microsoft.com/office/officeart/2005/8/layout/hProcess9"/>
    <dgm:cxn modelId="{5A9229C4-8916-4658-A2A4-D6704567378E}" type="presParOf" srcId="{4AF10852-9DB1-4E3A-A70A-E4970126FC4E}" destId="{8097D762-E53F-428A-9E50-E4E87DF51C19}" srcOrd="7" destOrd="0" presId="urn:microsoft.com/office/officeart/2005/8/layout/hProcess9"/>
    <dgm:cxn modelId="{254D0AB1-C1A9-4632-A0C1-9D18579EB1DA}" type="presParOf" srcId="{4AF10852-9DB1-4E3A-A70A-E4970126FC4E}" destId="{938FB0A3-2663-4006-AE72-838C4D63886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83340-E71C-41E9-A409-1E5C3DE51FC5}">
      <dsp:nvSpPr>
        <dsp:cNvPr id="0" name=""/>
        <dsp:cNvSpPr/>
      </dsp:nvSpPr>
      <dsp:spPr>
        <a:xfrm>
          <a:off x="642671" y="0"/>
          <a:ext cx="7283609" cy="2016224"/>
        </a:xfrm>
        <a:prstGeom prst="rightArrow">
          <a:avLst/>
        </a:prstGeom>
        <a:gradFill rotWithShape="0">
          <a:gsLst>
            <a:gs pos="0">
              <a:srgbClr val="1F497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52EEACA-16DB-4388-A3B6-83C4315B302D}">
      <dsp:nvSpPr>
        <dsp:cNvPr id="0" name=""/>
        <dsp:cNvSpPr/>
      </dsp:nvSpPr>
      <dsp:spPr>
        <a:xfrm>
          <a:off x="876" y="604867"/>
          <a:ext cx="1568002" cy="806489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Ingestion </a:t>
          </a:r>
        </a:p>
      </dsp:txBody>
      <dsp:txXfrm>
        <a:off x="40246" y="644237"/>
        <a:ext cx="1489262" cy="727749"/>
      </dsp:txXfrm>
    </dsp:sp>
    <dsp:sp modelId="{284398C5-7854-48D3-AE2A-0541D009E7BD}">
      <dsp:nvSpPr>
        <dsp:cNvPr id="0" name=""/>
        <dsp:cNvSpPr/>
      </dsp:nvSpPr>
      <dsp:spPr>
        <a:xfrm>
          <a:off x="1750675" y="604867"/>
          <a:ext cx="1568002" cy="806489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Digestion </a:t>
          </a:r>
        </a:p>
      </dsp:txBody>
      <dsp:txXfrm>
        <a:off x="1790045" y="644237"/>
        <a:ext cx="1489262" cy="727749"/>
      </dsp:txXfrm>
    </dsp:sp>
    <dsp:sp modelId="{14C4B071-364B-4940-83D1-24B964F52204}">
      <dsp:nvSpPr>
        <dsp:cNvPr id="0" name=""/>
        <dsp:cNvSpPr/>
      </dsp:nvSpPr>
      <dsp:spPr>
        <a:xfrm>
          <a:off x="3500474" y="604867"/>
          <a:ext cx="1568002" cy="806489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Absorption </a:t>
          </a:r>
        </a:p>
      </dsp:txBody>
      <dsp:txXfrm>
        <a:off x="3539844" y="644237"/>
        <a:ext cx="1489262" cy="727749"/>
      </dsp:txXfrm>
    </dsp:sp>
    <dsp:sp modelId="{7B9950D8-949D-4710-A692-C76D3B652F19}">
      <dsp:nvSpPr>
        <dsp:cNvPr id="0" name=""/>
        <dsp:cNvSpPr/>
      </dsp:nvSpPr>
      <dsp:spPr>
        <a:xfrm>
          <a:off x="5250274" y="604867"/>
          <a:ext cx="1568002" cy="806489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Assimilation </a:t>
          </a:r>
        </a:p>
      </dsp:txBody>
      <dsp:txXfrm>
        <a:off x="5289644" y="644237"/>
        <a:ext cx="1489262" cy="727749"/>
      </dsp:txXfrm>
    </dsp:sp>
    <dsp:sp modelId="{938FB0A3-2663-4006-AE72-838C4D638862}">
      <dsp:nvSpPr>
        <dsp:cNvPr id="0" name=""/>
        <dsp:cNvSpPr/>
      </dsp:nvSpPr>
      <dsp:spPr>
        <a:xfrm>
          <a:off x="7000073" y="604867"/>
          <a:ext cx="1568002" cy="806489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Egestion </a:t>
          </a:r>
        </a:p>
      </dsp:txBody>
      <dsp:txXfrm>
        <a:off x="7039443" y="644237"/>
        <a:ext cx="1489262" cy="727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28B-4F3F-4A45-B111-690A2A80CB7B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8352-24F1-4209-A738-6E14CA5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0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28B-4F3F-4A45-B111-690A2A80CB7B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8352-24F1-4209-A738-6E14CA5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28B-4F3F-4A45-B111-690A2A80CB7B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8352-24F1-4209-A738-6E14CA5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6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28B-4F3F-4A45-B111-690A2A80CB7B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8352-24F1-4209-A738-6E14CA5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4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28B-4F3F-4A45-B111-690A2A80CB7B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8352-24F1-4209-A738-6E14CA5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3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28B-4F3F-4A45-B111-690A2A80CB7B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8352-24F1-4209-A738-6E14CA5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1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28B-4F3F-4A45-B111-690A2A80CB7B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8352-24F1-4209-A738-6E14CA5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5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28B-4F3F-4A45-B111-690A2A80CB7B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8352-24F1-4209-A738-6E14CA5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3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28B-4F3F-4A45-B111-690A2A80CB7B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8352-24F1-4209-A738-6E14CA5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4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28B-4F3F-4A45-B111-690A2A80CB7B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8352-24F1-4209-A738-6E14CA5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28B-4F3F-4A45-B111-690A2A80CB7B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8352-24F1-4209-A738-6E14CA5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3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E28B-4F3F-4A45-B111-690A2A80CB7B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8352-24F1-4209-A738-6E14CA5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2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16633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Digestion and food absorption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036496" cy="638132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</a:rPr>
              <a:t>Nutrition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is taking in of materials for energy, growth and development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</a:rPr>
              <a:t>Balanced diet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is the intake of food of all food groups ( Carbohydrates , proteins , fats, vitamins , water , mineral ions , fibers</a:t>
            </a:r>
            <a:r>
              <a:rPr lang="en-US" sz="2000" b="1" dirty="0">
                <a:solidFill>
                  <a:schemeClr val="tx1"/>
                </a:solidFill>
              </a:rPr>
              <a:t>)  in the correct proportions  </a:t>
            </a:r>
            <a:r>
              <a:rPr lang="en-US" sz="2000" dirty="0">
                <a:solidFill>
                  <a:schemeClr val="tx1"/>
                </a:solidFill>
              </a:rPr>
              <a:t>to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provide molecules for metabolism and sufficient energy for the body 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</a:rPr>
              <a:t>The diet of a person is affected by:</a:t>
            </a:r>
          </a:p>
          <a:p>
            <a:pPr marL="457200" indent="-457200" algn="l"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Age</a:t>
            </a:r>
          </a:p>
          <a:p>
            <a:pPr marL="457200" indent="-457200" algn="l"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Sex</a:t>
            </a:r>
          </a:p>
          <a:p>
            <a:pPr marL="457200" indent="-457200" algn="l"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Occupation</a:t>
            </a:r>
          </a:p>
          <a:p>
            <a:pPr marL="457200" indent="-457200" algn="l"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Climate</a:t>
            </a:r>
          </a:p>
          <a:p>
            <a:pPr marL="457200" indent="-457200" algn="l"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Special conditions: pregnancy,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lactation, health problems</a:t>
            </a:r>
          </a:p>
          <a:p>
            <a:pPr marL="457200" indent="-457200" algn="l">
              <a:buAutoNum type="arabicPeriod"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762054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24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4132" t="13580" r="19965" b="14198"/>
          <a:stretch>
            <a:fillRect/>
          </a:stretch>
        </p:blipFill>
        <p:spPr bwMode="auto">
          <a:xfrm>
            <a:off x="611560" y="332656"/>
            <a:ext cx="79928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909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7413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Tooth parts: </a:t>
            </a:r>
          </a:p>
          <a:p>
            <a:pPr marL="0" indent="0">
              <a:buNone/>
            </a:pPr>
            <a:r>
              <a:rPr lang="en-US" sz="2000" b="1" dirty="0"/>
              <a:t>1. Root</a:t>
            </a:r>
            <a:r>
              <a:rPr lang="en-US" sz="2000" dirty="0"/>
              <a:t>: attach the tooth to the jaw bone by cement and tough fiber</a:t>
            </a:r>
          </a:p>
          <a:p>
            <a:pPr marL="0" indent="0">
              <a:buNone/>
            </a:pPr>
            <a:r>
              <a:rPr lang="en-US" sz="2000" b="1" dirty="0"/>
              <a:t>2. Neck</a:t>
            </a:r>
            <a:r>
              <a:rPr lang="en-US" sz="2000" dirty="0"/>
              <a:t>: between the root and the crown </a:t>
            </a:r>
          </a:p>
          <a:p>
            <a:pPr marL="0" indent="0">
              <a:buNone/>
            </a:pPr>
            <a:r>
              <a:rPr lang="en-US" sz="2000" b="1" dirty="0"/>
              <a:t>3. Crown</a:t>
            </a:r>
            <a:r>
              <a:rPr lang="en-US" sz="2000" dirty="0"/>
              <a:t>: above the gum level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5177" t="19313" r="26121" b="12766"/>
          <a:stretch>
            <a:fillRect/>
          </a:stretch>
        </p:blipFill>
        <p:spPr bwMode="auto">
          <a:xfrm>
            <a:off x="1547665" y="1628800"/>
            <a:ext cx="604867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233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Internal parts of the tooth: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Enamel: </a:t>
            </a:r>
          </a:p>
          <a:p>
            <a:pPr>
              <a:buFontTx/>
              <a:buChar char="-"/>
            </a:pPr>
            <a:r>
              <a:rPr lang="en-US" sz="2000" dirty="0"/>
              <a:t>hardest substance in our body (harder than bone) </a:t>
            </a:r>
          </a:p>
          <a:p>
            <a:pPr>
              <a:buFontTx/>
              <a:buChar char="-"/>
            </a:pPr>
            <a:r>
              <a:rPr lang="en-US" sz="2000" dirty="0"/>
              <a:t>outermost non-living layer forming a hard protective cover around the crown</a:t>
            </a:r>
          </a:p>
          <a:p>
            <a:pPr>
              <a:buFontTx/>
              <a:buChar char="-"/>
            </a:pPr>
            <a:r>
              <a:rPr lang="en-US" sz="2000" dirty="0"/>
              <a:t>97% Calcium phosphate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2.  The Dentine: </a:t>
            </a:r>
          </a:p>
          <a:p>
            <a:pPr>
              <a:buFontTx/>
              <a:buChar char="-"/>
            </a:pPr>
            <a:r>
              <a:rPr lang="en-US" sz="2000" dirty="0"/>
              <a:t>underneath the enamel </a:t>
            </a:r>
          </a:p>
          <a:p>
            <a:pPr>
              <a:buFontTx/>
              <a:buChar char="-"/>
            </a:pPr>
            <a:r>
              <a:rPr lang="en-US" sz="2000" dirty="0"/>
              <a:t>softer than the enamel but still about as hard </a:t>
            </a:r>
          </a:p>
          <a:p>
            <a:pPr marL="0" indent="0">
              <a:buNone/>
            </a:pPr>
            <a:r>
              <a:rPr lang="en-US" sz="2000" dirty="0"/>
              <a:t>as bone</a:t>
            </a:r>
          </a:p>
          <a:p>
            <a:pPr>
              <a:buFontTx/>
              <a:buChar char="-"/>
            </a:pPr>
            <a:r>
              <a:rPr lang="en-US" sz="2000" dirty="0"/>
              <a:t>forms the remainder of the tooth except the </a:t>
            </a:r>
          </a:p>
          <a:p>
            <a:pPr marL="0" indent="0">
              <a:buNone/>
            </a:pPr>
            <a:r>
              <a:rPr lang="en-US" sz="2000" dirty="0"/>
              <a:t>pulp cavity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3. Pulp Cavity: </a:t>
            </a:r>
          </a:p>
          <a:p>
            <a:pPr>
              <a:buFontTx/>
              <a:buChar char="-"/>
            </a:pPr>
            <a:r>
              <a:rPr lang="en-US" sz="2000" dirty="0"/>
              <a:t>Contains nerve , capillaries, and lymph vessels</a:t>
            </a:r>
          </a:p>
          <a:p>
            <a:pPr>
              <a:buFontTx/>
              <a:buChar char="-"/>
            </a:pPr>
            <a:r>
              <a:rPr lang="en-US" sz="2000" dirty="0"/>
              <a:t>the living part of a tooth </a:t>
            </a:r>
          </a:p>
          <a:p>
            <a:pPr>
              <a:buFontTx/>
              <a:buChar char="-"/>
            </a:pPr>
            <a:r>
              <a:rPr lang="en-US" sz="2000" dirty="0"/>
              <a:t>supply the tooth with oxygen and nutrients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3906609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8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:\001 (3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624736" cy="619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09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5973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Teeth:</a:t>
            </a:r>
          </a:p>
          <a:p>
            <a:pPr>
              <a:buFontTx/>
              <a:buChar char="-"/>
            </a:pPr>
            <a:r>
              <a:rPr lang="en-US" sz="2000" dirty="0"/>
              <a:t>break food particles into </a:t>
            </a:r>
            <a:r>
              <a:rPr lang="en-US" sz="2000" b="1" dirty="0"/>
              <a:t>smaller ones</a:t>
            </a:r>
          </a:p>
          <a:p>
            <a:pPr>
              <a:buFontTx/>
              <a:buChar char="-"/>
            </a:pPr>
            <a:r>
              <a:rPr lang="en-US" sz="2000" dirty="0"/>
              <a:t>Mix food with </a:t>
            </a:r>
            <a:r>
              <a:rPr lang="en-US" sz="2000" b="1" dirty="0"/>
              <a:t>saliva</a:t>
            </a:r>
            <a:r>
              <a:rPr lang="en-US" sz="2000" dirty="0"/>
              <a:t> to make it easier to </a:t>
            </a:r>
            <a:r>
              <a:rPr lang="en-US" sz="2000" b="1" dirty="0"/>
              <a:t>swallow</a:t>
            </a:r>
          </a:p>
          <a:p>
            <a:pPr>
              <a:buFontTx/>
              <a:buChar char="-"/>
            </a:pPr>
            <a:r>
              <a:rPr lang="en-US" sz="2000" b="1" dirty="0"/>
              <a:t>increase the surface area </a:t>
            </a:r>
            <a:r>
              <a:rPr lang="en-US" sz="2000" dirty="0"/>
              <a:t>for </a:t>
            </a:r>
            <a:r>
              <a:rPr lang="en-US" sz="2000" b="1" dirty="0"/>
              <a:t>chemical digestion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Milk teeth</a:t>
            </a:r>
            <a:r>
              <a:rPr lang="en-US" sz="2000" dirty="0"/>
              <a:t>: </a:t>
            </a:r>
            <a:r>
              <a:rPr lang="en-US" sz="2000" b="1" dirty="0"/>
              <a:t>(Aka Deciduous teeth)</a:t>
            </a:r>
          </a:p>
          <a:p>
            <a:pPr>
              <a:buFontTx/>
              <a:buChar char="-"/>
            </a:pPr>
            <a:r>
              <a:rPr lang="en-US" sz="2000" dirty="0"/>
              <a:t>grow through gums </a:t>
            </a:r>
          </a:p>
          <a:p>
            <a:pPr>
              <a:buFontTx/>
              <a:buChar char="-"/>
            </a:pPr>
            <a:r>
              <a:rPr lang="en-US" sz="2000" dirty="0"/>
              <a:t>21 or 22 months old a child will have the 20 teeth milk teeth</a:t>
            </a:r>
          </a:p>
          <a:p>
            <a:pPr>
              <a:buFontTx/>
              <a:buChar char="-"/>
            </a:pPr>
            <a:r>
              <a:rPr lang="en-US" sz="2000" dirty="0"/>
              <a:t>at age 7, permanent teeth start to replace milk teeth</a:t>
            </a:r>
          </a:p>
          <a:p>
            <a:pPr>
              <a:buFontTx/>
              <a:buChar char="-"/>
            </a:pPr>
            <a:r>
              <a:rPr lang="en-US" sz="2000" dirty="0"/>
              <a:t>32 adult teeth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21088"/>
            <a:ext cx="428396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8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669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Tooth decay (Dental Caries):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Tx/>
              <a:buChar char="-"/>
            </a:pPr>
            <a:r>
              <a:rPr lang="en-US" sz="2000" dirty="0"/>
              <a:t>caused by </a:t>
            </a:r>
            <a:r>
              <a:rPr lang="en-US" sz="2000" b="1" dirty="0"/>
              <a:t>bacteria</a:t>
            </a:r>
            <a:r>
              <a:rPr lang="en-US" sz="2000" dirty="0"/>
              <a:t> found in the mouth along with </a:t>
            </a:r>
            <a:r>
              <a:rPr lang="en-US" sz="2000" b="1" dirty="0"/>
              <a:t>remaining food </a:t>
            </a:r>
            <a:r>
              <a:rPr lang="en-US" sz="2000" dirty="0"/>
              <a:t>particles </a:t>
            </a:r>
          </a:p>
          <a:p>
            <a:pPr>
              <a:buFontTx/>
              <a:buChar char="-"/>
            </a:pPr>
            <a:r>
              <a:rPr lang="en-US" sz="2000" b="1" dirty="0"/>
              <a:t>Plaque</a:t>
            </a:r>
            <a:r>
              <a:rPr lang="en-US" sz="2000" dirty="0"/>
              <a:t>: invisible layer of bacteria on the surface of teeth</a:t>
            </a:r>
          </a:p>
          <a:p>
            <a:pPr>
              <a:buFontTx/>
              <a:buChar char="-"/>
            </a:pPr>
            <a:r>
              <a:rPr lang="en-US" sz="2000" dirty="0"/>
              <a:t>bacteria feed </a:t>
            </a:r>
            <a:r>
              <a:rPr lang="en-US" sz="2000" b="1" dirty="0"/>
              <a:t>sugary </a:t>
            </a:r>
            <a:r>
              <a:rPr lang="en-US" sz="2000" dirty="0"/>
              <a:t>substances producing an </a:t>
            </a:r>
            <a:r>
              <a:rPr lang="en-US" sz="2000" b="1" dirty="0"/>
              <a:t>acid</a:t>
            </a:r>
            <a:r>
              <a:rPr lang="en-US" sz="2000" dirty="0"/>
              <a:t> that dissolves calcium salts </a:t>
            </a:r>
          </a:p>
          <a:p>
            <a:pPr marL="0" indent="0">
              <a:buNone/>
            </a:pPr>
            <a:r>
              <a:rPr lang="en-US" sz="2000" dirty="0"/>
              <a:t>found in the enamel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49" y="2564904"/>
            <a:ext cx="5486747" cy="41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4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/>
              <a:t>the </a:t>
            </a:r>
            <a:r>
              <a:rPr lang="en-US" sz="2000" b="1" dirty="0"/>
              <a:t>acid breaks </a:t>
            </a:r>
            <a:r>
              <a:rPr lang="en-US" sz="2000" dirty="0"/>
              <a:t>the softer </a:t>
            </a:r>
            <a:r>
              <a:rPr lang="en-US" sz="2000" b="1" dirty="0"/>
              <a:t>dentine</a:t>
            </a:r>
            <a:r>
              <a:rPr lang="en-US" sz="2000" dirty="0"/>
              <a:t> underneath</a:t>
            </a:r>
          </a:p>
          <a:p>
            <a:pPr>
              <a:buFontTx/>
              <a:buChar char="-"/>
            </a:pPr>
            <a:r>
              <a:rPr lang="en-US" sz="2000" dirty="0"/>
              <a:t>a </a:t>
            </a:r>
            <a:r>
              <a:rPr lang="en-US" sz="2000" b="1" dirty="0"/>
              <a:t>cavity</a:t>
            </a:r>
            <a:r>
              <a:rPr lang="en-US" sz="2000" dirty="0"/>
              <a:t> is formed in the tooth</a:t>
            </a:r>
          </a:p>
          <a:p>
            <a:pPr>
              <a:buFontTx/>
              <a:buChar char="-"/>
            </a:pPr>
            <a:r>
              <a:rPr lang="en-US" sz="2000" dirty="0"/>
              <a:t>bacteria can enter the cavity and </a:t>
            </a:r>
            <a:r>
              <a:rPr lang="en-US" sz="2000" b="1" dirty="0"/>
              <a:t>penetrate</a:t>
            </a:r>
            <a:r>
              <a:rPr lang="en-US" sz="2000" dirty="0"/>
              <a:t> until the decay reaches the nerves in the </a:t>
            </a:r>
            <a:r>
              <a:rPr lang="en-US" sz="2000" b="1" dirty="0"/>
              <a:t>pulp cavity</a:t>
            </a:r>
            <a:r>
              <a:rPr lang="en-US" sz="2000" dirty="0"/>
              <a:t> which causes pain</a:t>
            </a:r>
          </a:p>
          <a:p>
            <a:pPr>
              <a:buFontTx/>
              <a:buChar char="-"/>
            </a:pPr>
            <a:r>
              <a:rPr lang="en-US" sz="2000" b="1" dirty="0"/>
              <a:t>not washing the teeth </a:t>
            </a:r>
            <a:r>
              <a:rPr lang="en-US" sz="2000" dirty="0"/>
              <a:t>, the plaque can become </a:t>
            </a:r>
            <a:r>
              <a:rPr lang="en-US" sz="2000" b="1" dirty="0"/>
              <a:t>hardened</a:t>
            </a:r>
            <a:r>
              <a:rPr lang="en-US" sz="2000" dirty="0"/>
              <a:t> and form </a:t>
            </a:r>
            <a:r>
              <a:rPr lang="en-US" sz="2000" b="1" dirty="0"/>
              <a:t>tartar</a:t>
            </a:r>
            <a:r>
              <a:rPr lang="en-US" sz="2000" dirty="0"/>
              <a:t>; this has to be removed by a dentist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http://www.eschooltoday.com/tooth-care-for-children/images/stages-of-tooth-decay.jpg"/>
          <p:cNvPicPr/>
          <p:nvPr/>
        </p:nvPicPr>
        <p:blipFill>
          <a:blip r:embed="rId2" cstate="print"/>
          <a:srcRect b="17172"/>
          <a:stretch>
            <a:fillRect/>
          </a:stretch>
        </p:blipFill>
        <p:spPr bwMode="auto">
          <a:xfrm>
            <a:off x="1331640" y="2492896"/>
            <a:ext cx="6624736" cy="388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64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9073008" cy="63367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Dental Care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Growing healthy teeth:</a:t>
            </a:r>
          </a:p>
          <a:p>
            <a:pPr>
              <a:buFontTx/>
              <a:buChar char="-"/>
            </a:pPr>
            <a:r>
              <a:rPr lang="en-US" sz="2000" dirty="0"/>
              <a:t>Food rich in </a:t>
            </a:r>
            <a:r>
              <a:rPr lang="en-US" sz="2000" b="1" dirty="0"/>
              <a:t>calcium</a:t>
            </a:r>
            <a:r>
              <a:rPr lang="en-US" sz="2000" dirty="0"/>
              <a:t> </a:t>
            </a:r>
            <a:r>
              <a:rPr lang="en-US" sz="2000" b="1" dirty="0"/>
              <a:t>( Dairy Products</a:t>
            </a:r>
            <a:r>
              <a:rPr lang="en-US" sz="2000" dirty="0"/>
              <a:t>) and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b="1" dirty="0"/>
              <a:t>vitamin D</a:t>
            </a:r>
            <a:r>
              <a:rPr lang="en-US" sz="2000" dirty="0"/>
              <a:t> (Which helps in the absorption of calcium) maintain a </a:t>
            </a:r>
            <a:r>
              <a:rPr lang="en-US" sz="2000" b="1" dirty="0"/>
              <a:t>strong enamel</a:t>
            </a:r>
          </a:p>
          <a:p>
            <a:pPr>
              <a:buFontTx/>
              <a:buChar char="-"/>
            </a:pPr>
            <a:endParaRPr lang="en-US" sz="2000" b="1" dirty="0"/>
          </a:p>
          <a:p>
            <a:pPr>
              <a:buFontTx/>
              <a:buChar char="-"/>
            </a:pPr>
            <a:r>
              <a:rPr lang="en-US" sz="2000" b="1" dirty="0"/>
              <a:t>Fluoride</a:t>
            </a:r>
            <a:r>
              <a:rPr lang="en-US" sz="2000" dirty="0"/>
              <a:t> from fluoridated water or tooth paste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Maintaining Healthy teeth </a:t>
            </a:r>
          </a:p>
          <a:p>
            <a:pPr>
              <a:buFontTx/>
              <a:buChar char="-"/>
            </a:pPr>
            <a:r>
              <a:rPr lang="en-US" sz="2000" b="1" dirty="0"/>
              <a:t>Brush teeth </a:t>
            </a:r>
            <a:r>
              <a:rPr lang="en-US" sz="2000" dirty="0"/>
              <a:t>at least twice a day </a:t>
            </a:r>
          </a:p>
          <a:p>
            <a:pPr>
              <a:buFontTx/>
              <a:buChar char="-"/>
            </a:pPr>
            <a:r>
              <a:rPr lang="en-US" sz="2000" dirty="0"/>
              <a:t>Regular </a:t>
            </a:r>
            <a:r>
              <a:rPr lang="en-US" sz="2000" b="1" dirty="0"/>
              <a:t>visits</a:t>
            </a:r>
            <a:r>
              <a:rPr lang="en-US" sz="2000" dirty="0"/>
              <a:t> to the dentist</a:t>
            </a:r>
          </a:p>
          <a:p>
            <a:pPr>
              <a:buFontTx/>
              <a:buChar char="-"/>
            </a:pPr>
            <a:r>
              <a:rPr lang="en-US" sz="2000" b="1" dirty="0"/>
              <a:t>Avoid </a:t>
            </a:r>
            <a:r>
              <a:rPr lang="en-US" sz="2000" dirty="0"/>
              <a:t>eating </a:t>
            </a:r>
            <a:r>
              <a:rPr lang="en-US" sz="2000" b="1" dirty="0"/>
              <a:t>sweets</a:t>
            </a:r>
            <a:r>
              <a:rPr lang="en-US" sz="2000" dirty="0"/>
              <a:t> before going to bed </a:t>
            </a:r>
          </a:p>
          <a:p>
            <a:pPr>
              <a:buFontTx/>
              <a:buChar char="-"/>
            </a:pPr>
            <a:r>
              <a:rPr lang="en-US" sz="2000" dirty="0"/>
              <a:t>Don’t use your teeth to open bottles or crush nuts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Using tooth paste</a:t>
            </a:r>
          </a:p>
          <a:p>
            <a:pPr>
              <a:buFontTx/>
              <a:buChar char="-"/>
            </a:pPr>
            <a:r>
              <a:rPr lang="en-US" sz="2000" b="1" dirty="0"/>
              <a:t>alkaline </a:t>
            </a:r>
            <a:r>
              <a:rPr lang="en-US" sz="2000" dirty="0"/>
              <a:t>and so neutralizes acid near the teeth</a:t>
            </a:r>
          </a:p>
          <a:p>
            <a:pPr>
              <a:buFontTx/>
              <a:buChar char="-"/>
            </a:pPr>
            <a:r>
              <a:rPr lang="en-US" sz="2000" dirty="0"/>
              <a:t>contains </a:t>
            </a:r>
            <a:r>
              <a:rPr lang="en-US" sz="2000" b="1" dirty="0"/>
              <a:t>antibacterial </a:t>
            </a:r>
            <a:r>
              <a:rPr lang="en-US" sz="2000" dirty="0"/>
              <a:t>substances such as </a:t>
            </a:r>
            <a:r>
              <a:rPr lang="en-US" sz="2000" b="1" dirty="0"/>
              <a:t>mint </a:t>
            </a:r>
          </a:p>
          <a:p>
            <a:pPr>
              <a:buFontTx/>
              <a:buChar char="-"/>
            </a:pPr>
            <a:r>
              <a:rPr lang="en-US" sz="2000" dirty="0"/>
              <a:t>contain </a:t>
            </a:r>
            <a:r>
              <a:rPr lang="en-US" sz="2000" b="1" dirty="0"/>
              <a:t>fluoride</a:t>
            </a:r>
            <a:r>
              <a:rPr lang="en-US" sz="2000" dirty="0"/>
              <a:t>;  helps </a:t>
            </a:r>
            <a:r>
              <a:rPr lang="en-US" sz="2000" b="1" dirty="0"/>
              <a:t>strengthen the enamel </a:t>
            </a:r>
            <a:r>
              <a:rPr lang="en-US" sz="2000" dirty="0"/>
              <a:t>and reduce the acid damage  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494" y="1974530"/>
            <a:ext cx="3362033" cy="400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24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Teeth found at the </a:t>
            </a:r>
            <a:r>
              <a:rPr lang="en-US" sz="2400" b="1" dirty="0"/>
              <a:t>back</a:t>
            </a:r>
            <a:r>
              <a:rPr lang="en-US" sz="2400" dirty="0"/>
              <a:t> of the mouth are more </a:t>
            </a:r>
            <a:r>
              <a:rPr lang="en-US" sz="2400" b="1" dirty="0"/>
              <a:t>prone to decay </a:t>
            </a:r>
            <a:r>
              <a:rPr lang="en-US" sz="2400" dirty="0"/>
              <a:t>because they are hard to reach when brushing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Dentists advice the use of toothbrush with a </a:t>
            </a:r>
            <a:r>
              <a:rPr lang="en-US" sz="2400" b="1" dirty="0"/>
              <a:t>small head </a:t>
            </a:r>
            <a:r>
              <a:rPr lang="en-US" sz="2400" dirty="0"/>
              <a:t>that allow the bristles to reach into the crevices between the teeth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b="1" dirty="0"/>
              <a:t>Gum disease</a:t>
            </a:r>
            <a:r>
              <a:rPr lang="en-US" sz="2400" dirty="0"/>
              <a:t>; if plaque is not removed, the bacteria may infect your gums, so the gums become inflamed and may bleed when you brush your teeth </a:t>
            </a:r>
          </a:p>
        </p:txBody>
      </p:sp>
    </p:spTree>
    <p:extLst>
      <p:ext uri="{BB962C8B-B14F-4D97-AF65-F5344CB8AC3E}">
        <p14:creationId xmlns:p14="http://schemas.microsoft.com/office/powerpoint/2010/main" val="3193538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u="sng" dirty="0"/>
              <a:t>Chemical digestion in mouth</a:t>
            </a:r>
            <a:r>
              <a:rPr lang="en-US" sz="2000" b="1" dirty="0"/>
              <a:t>: </a:t>
            </a:r>
          </a:p>
          <a:p>
            <a:pPr>
              <a:buFontTx/>
              <a:buChar char="-"/>
            </a:pPr>
            <a:r>
              <a:rPr lang="en-US" sz="2000" dirty="0"/>
              <a:t>Saliva consists mainly of water with </a:t>
            </a:r>
            <a:r>
              <a:rPr lang="en-US" sz="2000" b="1" dirty="0"/>
              <a:t>amylase enzyme</a:t>
            </a:r>
            <a:r>
              <a:rPr lang="en-US" sz="2000" dirty="0"/>
              <a:t> dissolved in it</a:t>
            </a:r>
          </a:p>
          <a:p>
            <a:pPr>
              <a:buFontTx/>
              <a:buChar char="-"/>
            </a:pPr>
            <a:r>
              <a:rPr lang="en-US" sz="2000" dirty="0"/>
              <a:t>Saliva contains, salts, </a:t>
            </a:r>
            <a:r>
              <a:rPr lang="en-US" sz="2000" b="1" dirty="0"/>
              <a:t>Lysozymes</a:t>
            </a:r>
            <a:r>
              <a:rPr lang="en-US" sz="2000" dirty="0"/>
              <a:t> and mucus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Saliva production is affected by: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Taste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Smell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Thinking about food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Amylase</a:t>
            </a:r>
            <a:r>
              <a:rPr lang="en-US" sz="2000" dirty="0"/>
              <a:t> begins the  breaking  down  of </a:t>
            </a:r>
            <a:r>
              <a:rPr lang="en-US" sz="2000" b="1" dirty="0"/>
              <a:t>starch</a:t>
            </a:r>
            <a:r>
              <a:rPr lang="en-US" sz="2000" dirty="0"/>
              <a:t> in food  into </a:t>
            </a:r>
            <a:r>
              <a:rPr lang="en-US" sz="2000" b="1" dirty="0"/>
              <a:t>maltose (Disaccharide)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Lysozymes</a:t>
            </a:r>
            <a:r>
              <a:rPr lang="en-US" sz="2000" dirty="0"/>
              <a:t> digest food in between the teeth to reduce teeth decay (breaking down </a:t>
            </a:r>
            <a:r>
              <a:rPr lang="en-US" sz="2000" b="1" dirty="0"/>
              <a:t>plaque</a:t>
            </a:r>
            <a:r>
              <a:rPr lang="en-US" sz="20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Amylase </a:t>
            </a:r>
            <a:r>
              <a:rPr lang="en-US" sz="2000" dirty="0"/>
              <a:t>needs neutral pH to work by salts such as K+, Cl - , HCO3-1 (buffer)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Mucus </a:t>
            </a:r>
            <a:r>
              <a:rPr lang="en-US" sz="2000" dirty="0"/>
              <a:t>helps form and </a:t>
            </a:r>
            <a:r>
              <a:rPr lang="en-US" sz="2000" b="1" dirty="0"/>
              <a:t>lubricate bolus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Saliva makes food more soluble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328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3367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 Age: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Old people: </a:t>
            </a:r>
          </a:p>
          <a:p>
            <a:pPr>
              <a:buFontTx/>
              <a:buChar char="-"/>
            </a:pPr>
            <a:r>
              <a:rPr lang="en-US" sz="2000" b="1" dirty="0"/>
              <a:t>Less fats</a:t>
            </a:r>
          </a:p>
          <a:p>
            <a:pPr>
              <a:buFontTx/>
              <a:buChar char="-"/>
            </a:pPr>
            <a:r>
              <a:rPr lang="en-US" sz="2000" b="1" dirty="0"/>
              <a:t>More vitamins</a:t>
            </a:r>
          </a:p>
          <a:p>
            <a:pPr>
              <a:buFontTx/>
              <a:buChar char="-"/>
            </a:pPr>
            <a:r>
              <a:rPr lang="en-US" sz="2000" b="1" dirty="0"/>
              <a:t>More minerals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Children: </a:t>
            </a:r>
          </a:p>
          <a:p>
            <a:pPr>
              <a:buFontTx/>
              <a:buChar char="-"/>
            </a:pPr>
            <a:r>
              <a:rPr lang="en-US" sz="2000" b="1" dirty="0"/>
              <a:t>More proteins</a:t>
            </a:r>
          </a:p>
          <a:p>
            <a:pPr>
              <a:buFontTx/>
              <a:buChar char="-"/>
            </a:pPr>
            <a:r>
              <a:rPr lang="en-US" sz="2000" b="1" dirty="0"/>
              <a:t>More calcium</a:t>
            </a:r>
          </a:p>
          <a:p>
            <a:pPr>
              <a:buFontTx/>
              <a:buChar char="-"/>
            </a:pPr>
            <a:r>
              <a:rPr lang="en-US" sz="2000" b="1" dirty="0"/>
              <a:t>More carbohydrates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Sex: 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Males require more food than females of the same age and size for </a:t>
            </a:r>
            <a:r>
              <a:rPr lang="en-US" sz="2000" b="1" dirty="0"/>
              <a:t>larger muscle masses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Occupation: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Hard workers need more amounts of food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2110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u="sng" dirty="0"/>
              <a:t>Swallowing: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Epiglottis</a:t>
            </a:r>
            <a:r>
              <a:rPr lang="en-US" sz="2000" dirty="0"/>
              <a:t>; </a:t>
            </a:r>
            <a:r>
              <a:rPr lang="en-US" sz="2000" b="1" dirty="0"/>
              <a:t>cartilage</a:t>
            </a:r>
            <a:r>
              <a:rPr lang="en-US" sz="2000" dirty="0"/>
              <a:t> covering the entrance of trachea makes a bridge over the entrance trachea preventing food from passing through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Soft palate closes the entrance to the nasal cavity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Muscles</a:t>
            </a:r>
            <a:r>
              <a:rPr lang="en-US" sz="2000" dirty="0"/>
              <a:t> between the rings of cartilage of trachea </a:t>
            </a:r>
            <a:r>
              <a:rPr lang="en-US" sz="2000" b="1" dirty="0"/>
              <a:t>contract</a:t>
            </a:r>
            <a:r>
              <a:rPr lang="en-US" sz="2000" dirty="0"/>
              <a:t> to reduce the diameter of the trachea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Movement and contraction of the larynx (Adam’s apple) moves the trachea upwards so no food enters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903" t="15896" r="49073" b="56647"/>
          <a:stretch>
            <a:fillRect/>
          </a:stretch>
        </p:blipFill>
        <p:spPr bwMode="auto">
          <a:xfrm>
            <a:off x="852716" y="692696"/>
            <a:ext cx="7491541" cy="34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22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5973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/>
              <a:t>bolus enters the </a:t>
            </a:r>
            <a:r>
              <a:rPr lang="en-US" sz="2000" dirty="0" err="1"/>
              <a:t>oesophagus</a:t>
            </a:r>
            <a:r>
              <a:rPr lang="en-US" sz="2000" dirty="0"/>
              <a:t> </a:t>
            </a:r>
          </a:p>
          <a:p>
            <a:pPr>
              <a:buFontTx/>
              <a:buChar char="-"/>
            </a:pPr>
            <a:r>
              <a:rPr lang="en-US" sz="2000" dirty="0"/>
              <a:t>moves by </a:t>
            </a:r>
            <a:r>
              <a:rPr lang="en-US" sz="2000" b="1" dirty="0"/>
              <a:t>peristalsis</a:t>
            </a:r>
            <a:r>
              <a:rPr lang="en-US" sz="2000" dirty="0"/>
              <a:t> of </a:t>
            </a:r>
            <a:r>
              <a:rPr lang="en-US" sz="2000" b="1" dirty="0"/>
              <a:t>circular</a:t>
            </a:r>
            <a:r>
              <a:rPr lang="en-US" sz="2000" dirty="0"/>
              <a:t> and </a:t>
            </a:r>
            <a:r>
              <a:rPr lang="en-US" sz="2000" b="1" dirty="0"/>
              <a:t>longitudinal muscles</a:t>
            </a:r>
          </a:p>
          <a:p>
            <a:pPr>
              <a:buFontTx/>
              <a:buChar char="-"/>
            </a:pPr>
            <a:r>
              <a:rPr lang="en-US" sz="2000" b="1" dirty="0"/>
              <a:t>behind the food: circular muscles contract and longitudinal relaxes</a:t>
            </a:r>
          </a:p>
          <a:p>
            <a:pPr>
              <a:buFontTx/>
              <a:buChar char="-"/>
            </a:pPr>
            <a:r>
              <a:rPr lang="en-US" sz="2000" b="1" dirty="0"/>
              <a:t>in front of the food: circular relaxes and longitudinal contracts</a:t>
            </a:r>
          </a:p>
          <a:p>
            <a:pPr>
              <a:buFontTx/>
              <a:buChar char="-"/>
            </a:pPr>
            <a:r>
              <a:rPr lang="en-US" sz="2000" dirty="0"/>
              <a:t>pushes food forward </a:t>
            </a:r>
          </a:p>
          <a:p>
            <a:pPr>
              <a:buFontTx/>
              <a:buChar char="-"/>
            </a:pPr>
            <a:r>
              <a:rPr lang="en-US" sz="2000" dirty="0"/>
              <a:t>move down the </a:t>
            </a:r>
            <a:r>
              <a:rPr lang="en-US" sz="2000" dirty="0" err="1"/>
              <a:t>oesophagus</a:t>
            </a:r>
            <a:r>
              <a:rPr lang="en-US" sz="2000" dirty="0"/>
              <a:t> into the stomach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il_fi" descr="http://24.media.tumblr.com/tumblr_lvcnqqAONv1r2gn77o1_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476672"/>
            <a:ext cx="8208912" cy="6234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333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13" y="1044187"/>
            <a:ext cx="3811587" cy="45023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" y="548680"/>
            <a:ext cx="5544616" cy="54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13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480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In the stomach: </a:t>
            </a:r>
          </a:p>
          <a:p>
            <a:pPr>
              <a:buFontTx/>
              <a:buChar char="-"/>
            </a:pPr>
            <a:r>
              <a:rPr lang="en-US" sz="2000" dirty="0"/>
              <a:t>a muscular organ</a:t>
            </a:r>
          </a:p>
          <a:p>
            <a:pPr>
              <a:buFontTx/>
              <a:buChar char="-"/>
            </a:pPr>
            <a:r>
              <a:rPr lang="en-US" sz="2000" dirty="0"/>
              <a:t>contains muscles that contract and relax to churn food</a:t>
            </a:r>
          </a:p>
          <a:p>
            <a:pPr>
              <a:buFontTx/>
              <a:buChar char="-"/>
            </a:pPr>
            <a:r>
              <a:rPr lang="en-US" sz="2000" dirty="0"/>
              <a:t>contains elastic </a:t>
            </a:r>
            <a:r>
              <a:rPr lang="en-US" sz="2000" dirty="0" err="1"/>
              <a:t>fibres</a:t>
            </a:r>
            <a:r>
              <a:rPr lang="en-US" sz="2000" dirty="0"/>
              <a:t> that make it change its size</a:t>
            </a:r>
          </a:p>
          <a:p>
            <a:pPr>
              <a:buFontTx/>
              <a:buChar char="-"/>
            </a:pPr>
            <a:r>
              <a:rPr lang="en-US" sz="2000" dirty="0"/>
              <a:t>surrounded by 2 sphincter muscles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Cardiac Sphincter:</a:t>
            </a:r>
          </a:p>
          <a:p>
            <a:pPr>
              <a:buFontTx/>
              <a:buChar char="-"/>
            </a:pPr>
            <a:r>
              <a:rPr lang="en-US" sz="2000" dirty="0"/>
              <a:t>at the entrance</a:t>
            </a:r>
          </a:p>
          <a:p>
            <a:pPr>
              <a:buFontTx/>
              <a:buChar char="-"/>
            </a:pPr>
            <a:r>
              <a:rPr lang="en-US" sz="2000" dirty="0"/>
              <a:t>when it relaxes it causes food to </a:t>
            </a:r>
          </a:p>
          <a:p>
            <a:pPr marL="0" indent="0">
              <a:buNone/>
            </a:pPr>
            <a:r>
              <a:rPr lang="en-US" sz="2000" dirty="0"/>
              <a:t>enter the stomach from the </a:t>
            </a:r>
            <a:r>
              <a:rPr lang="en-US" sz="2000" dirty="0" err="1"/>
              <a:t>oesphagus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Pyloric sphincter:</a:t>
            </a:r>
          </a:p>
          <a:p>
            <a:pPr>
              <a:buFontTx/>
              <a:buChar char="-"/>
            </a:pPr>
            <a:r>
              <a:rPr lang="en-US" sz="2000" dirty="0"/>
              <a:t>at the exit </a:t>
            </a:r>
          </a:p>
          <a:p>
            <a:pPr>
              <a:buFontTx/>
              <a:buChar char="-"/>
            </a:pPr>
            <a:r>
              <a:rPr lang="en-US" sz="2000" dirty="0"/>
              <a:t>when it relaxes it allows food</a:t>
            </a:r>
          </a:p>
          <a:p>
            <a:pPr marL="0" indent="0">
              <a:buNone/>
            </a:pPr>
            <a:r>
              <a:rPr lang="en-US" sz="2000" dirty="0"/>
              <a:t> to exit into the small intestines ( duodenum)</a:t>
            </a:r>
          </a:p>
        </p:txBody>
      </p:sp>
      <p:pic>
        <p:nvPicPr>
          <p:cNvPr id="5" name="Picture 4" descr="https://biology12-lum.wikispaces.com/file/view/%C2%B76.jpg/191909130/440x388/%C2%B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424958" cy="3517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574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5973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Walls of the stomach</a:t>
            </a:r>
            <a:r>
              <a:rPr lang="en-US" sz="2000" dirty="0"/>
              <a:t>: </a:t>
            </a:r>
          </a:p>
          <a:p>
            <a:pPr>
              <a:buFontTx/>
              <a:buChar char="-"/>
            </a:pPr>
            <a:r>
              <a:rPr lang="en-US" sz="2000" b="1" dirty="0"/>
              <a:t>Gastric Glands </a:t>
            </a:r>
            <a:r>
              <a:rPr lang="en-US" sz="2000" dirty="0"/>
              <a:t>produce </a:t>
            </a:r>
            <a:r>
              <a:rPr lang="en-US" sz="2000" b="1" dirty="0"/>
              <a:t>gastric juice </a:t>
            </a:r>
            <a:r>
              <a:rPr lang="en-US" sz="2000" dirty="0"/>
              <a:t>which contains: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Hydrochloric acid (HCL)</a:t>
            </a:r>
          </a:p>
          <a:p>
            <a:pPr>
              <a:buFontTx/>
              <a:buChar char="-"/>
            </a:pPr>
            <a:r>
              <a:rPr lang="en-US" sz="2000" b="1" dirty="0"/>
              <a:t>Acidic</a:t>
            </a:r>
            <a:r>
              <a:rPr lang="en-US" sz="2000" dirty="0"/>
              <a:t> medium(pH 2) for pepsin to work</a:t>
            </a:r>
          </a:p>
          <a:p>
            <a:pPr>
              <a:buFontTx/>
              <a:buChar char="-"/>
            </a:pPr>
            <a:r>
              <a:rPr lang="en-US" sz="2000" b="1" dirty="0"/>
              <a:t>kill harmful bacteria </a:t>
            </a:r>
            <a:r>
              <a:rPr lang="en-US" sz="2000" dirty="0"/>
              <a:t>in food by denaturing their enzymes protecting us from </a:t>
            </a:r>
            <a:r>
              <a:rPr lang="en-US" sz="2000" b="1" dirty="0"/>
              <a:t>food poisoning</a:t>
            </a:r>
          </a:p>
          <a:p>
            <a:pPr marL="457200" indent="-457200">
              <a:buAutoNum type="arabicPeriod" startAt="2"/>
            </a:pPr>
            <a:endParaRPr lang="en-US" sz="2000" b="1" dirty="0"/>
          </a:p>
          <a:p>
            <a:pPr marL="457200" indent="-457200">
              <a:buAutoNum type="arabicPeriod" startAt="2"/>
            </a:pPr>
            <a:r>
              <a:rPr lang="en-US" sz="2000" b="1" dirty="0"/>
              <a:t>Protease enzymes, pepsin and renin</a:t>
            </a:r>
          </a:p>
          <a:p>
            <a:pPr>
              <a:buFontTx/>
              <a:buChar char="-"/>
            </a:pPr>
            <a:r>
              <a:rPr lang="en-US" sz="2000" b="1" dirty="0"/>
              <a:t>Pepsin</a:t>
            </a:r>
            <a:r>
              <a:rPr lang="en-US" sz="2000" dirty="0"/>
              <a:t> begins the digestion of proteins to </a:t>
            </a:r>
            <a:r>
              <a:rPr lang="en-US" sz="2000" b="1" dirty="0"/>
              <a:t>short polypeptide chains</a:t>
            </a:r>
          </a:p>
          <a:p>
            <a:pPr>
              <a:buFontTx/>
              <a:buChar char="-"/>
            </a:pPr>
            <a:r>
              <a:rPr lang="en-US" sz="2000" b="1" dirty="0"/>
              <a:t>Renin </a:t>
            </a:r>
            <a:r>
              <a:rPr lang="en-US" sz="2000" dirty="0"/>
              <a:t>coagulates (clots) the milk proteins to make it easier for pepsin to work on them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After food is mixed with the gastric juice and enzymes it is called </a:t>
            </a:r>
            <a:r>
              <a:rPr lang="en-US" sz="2000" b="1" dirty="0"/>
              <a:t>chyme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3962" y="1052736"/>
            <a:ext cx="100811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05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5973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Goblet cells</a:t>
            </a:r>
            <a:r>
              <a:rPr lang="en-US" sz="2000" dirty="0"/>
              <a:t> in the stomach secrete mucus:</a:t>
            </a:r>
          </a:p>
          <a:p>
            <a:pPr>
              <a:buFontTx/>
              <a:buChar char="-"/>
            </a:pPr>
            <a:r>
              <a:rPr lang="en-US" sz="2000" dirty="0"/>
              <a:t>protect it from </a:t>
            </a:r>
            <a:r>
              <a:rPr lang="en-US" sz="2000" dirty="0" err="1"/>
              <a:t>HCl</a:t>
            </a:r>
            <a:r>
              <a:rPr lang="en-US" sz="2000" dirty="0"/>
              <a:t> </a:t>
            </a:r>
          </a:p>
          <a:p>
            <a:pPr>
              <a:buFontTx/>
              <a:buChar char="-"/>
            </a:pPr>
            <a:r>
              <a:rPr lang="en-US" sz="2000" dirty="0"/>
              <a:t>prevent the stomach from digesting itself</a:t>
            </a:r>
          </a:p>
          <a:p>
            <a:pPr>
              <a:buFontTx/>
              <a:buChar char="-"/>
            </a:pPr>
            <a:r>
              <a:rPr lang="en-US" sz="2000" dirty="0"/>
              <a:t>damage to mucus layer causes </a:t>
            </a:r>
            <a:r>
              <a:rPr lang="en-US" sz="2000" b="1" dirty="0"/>
              <a:t>stomach ulcer 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Three methods for preventing the auto digestion of the alimentary canal (gut):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Production of large quantities of mucus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lining of the canal is thick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Secretion of enzymes happens only when food is in the stomach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5064"/>
            <a:ext cx="4151337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11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In the small intestines : (duodenum and Ileum)</a:t>
            </a:r>
          </a:p>
          <a:p>
            <a:pPr marL="457200" indent="-457200">
              <a:buAutoNum type="alphaUcPeriod"/>
            </a:pPr>
            <a:r>
              <a:rPr lang="en-US" sz="2000" b="1" u="sng" dirty="0"/>
              <a:t>In the duodenum</a:t>
            </a:r>
            <a:r>
              <a:rPr lang="en-US" sz="2000" b="1" dirty="0"/>
              <a:t>:</a:t>
            </a:r>
          </a:p>
          <a:p>
            <a:pPr>
              <a:buFontTx/>
              <a:buChar char="-"/>
            </a:pPr>
            <a:r>
              <a:rPr lang="en-US" sz="2000" dirty="0"/>
              <a:t>first part of the small intestines</a:t>
            </a:r>
          </a:p>
          <a:p>
            <a:pPr>
              <a:buFontTx/>
              <a:buChar char="-"/>
            </a:pPr>
            <a:r>
              <a:rPr lang="en-US" sz="2000" dirty="0"/>
              <a:t>receives two kinds of juices:</a:t>
            </a:r>
          </a:p>
          <a:p>
            <a:pPr marL="457200" indent="-457200">
              <a:buAutoNum type="arabicPeriod"/>
            </a:pPr>
            <a:r>
              <a:rPr lang="en-US" sz="2000" b="1" dirty="0"/>
              <a:t>Bile Juice from the liver (stored in gall bladder)</a:t>
            </a:r>
          </a:p>
          <a:p>
            <a:pPr marL="457200" indent="-457200">
              <a:buAutoNum type="arabicPeriod"/>
            </a:pPr>
            <a:r>
              <a:rPr lang="en-US" sz="2000" b="1" dirty="0"/>
              <a:t>Pancreatic juice from the pancreas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/>
              <a:t>Bile Juice:</a:t>
            </a:r>
          </a:p>
          <a:p>
            <a:pPr>
              <a:buFontTx/>
              <a:buChar char="-"/>
            </a:pPr>
            <a:r>
              <a:rPr lang="en-US" sz="2000" dirty="0"/>
              <a:t>produced in the </a:t>
            </a:r>
            <a:r>
              <a:rPr lang="en-US" sz="2000" b="1" dirty="0"/>
              <a:t>liver</a:t>
            </a:r>
            <a:r>
              <a:rPr lang="en-US" sz="2000" dirty="0"/>
              <a:t> </a:t>
            </a:r>
          </a:p>
          <a:p>
            <a:pPr>
              <a:buFontTx/>
              <a:buChar char="-"/>
            </a:pPr>
            <a:r>
              <a:rPr lang="en-US" sz="2000" dirty="0"/>
              <a:t>stored in the </a:t>
            </a:r>
            <a:r>
              <a:rPr lang="en-US" sz="2000" b="1" dirty="0"/>
              <a:t>gall bladder </a:t>
            </a:r>
          </a:p>
          <a:p>
            <a:pPr>
              <a:buFontTx/>
              <a:buChar char="-"/>
            </a:pPr>
            <a:r>
              <a:rPr lang="en-US" sz="2000" dirty="0"/>
              <a:t>doesn’t contain enzymes </a:t>
            </a:r>
          </a:p>
          <a:p>
            <a:pPr>
              <a:buFontTx/>
              <a:buChar char="-"/>
            </a:pPr>
            <a:r>
              <a:rPr lang="en-US" sz="2000" dirty="0"/>
              <a:t>moved through the bile duct </a:t>
            </a:r>
          </a:p>
          <a:p>
            <a:pPr>
              <a:buFontTx/>
              <a:buChar char="-"/>
            </a:pPr>
            <a:r>
              <a:rPr lang="en-US" sz="2000" dirty="0"/>
              <a:t>contains </a:t>
            </a:r>
            <a:r>
              <a:rPr lang="en-US" sz="2000" b="1" dirty="0"/>
              <a:t>bile pigment</a:t>
            </a:r>
          </a:p>
          <a:p>
            <a:pPr>
              <a:buFontTx/>
              <a:buChar char="-"/>
            </a:pPr>
            <a:r>
              <a:rPr lang="en-US" sz="2000" dirty="0"/>
              <a:t>contains </a:t>
            </a:r>
            <a:r>
              <a:rPr lang="en-US" sz="2000" b="1" dirty="0"/>
              <a:t>organic bile salts </a:t>
            </a:r>
            <a:r>
              <a:rPr lang="en-US" sz="2000" dirty="0"/>
              <a:t>that help in fat digestion </a:t>
            </a:r>
          </a:p>
          <a:p>
            <a:pPr>
              <a:buFontTx/>
              <a:buChar char="-"/>
            </a:pPr>
            <a:r>
              <a:rPr lang="en-US" sz="2000" dirty="0"/>
              <a:t>contains </a:t>
            </a:r>
            <a:r>
              <a:rPr lang="en-US" sz="2000" b="1" dirty="0"/>
              <a:t>inorganic bile salt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63" y="2060848"/>
            <a:ext cx="384700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98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703078"/>
              </p:ext>
            </p:extLst>
          </p:nvPr>
        </p:nvGraphicFramePr>
        <p:xfrm>
          <a:off x="467544" y="404664"/>
          <a:ext cx="8229600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808">
                <a:tc>
                  <a:txBody>
                    <a:bodyPr/>
                    <a:lstStyle/>
                    <a:p>
                      <a:r>
                        <a:rPr lang="en-US" sz="2400" dirty="0"/>
                        <a:t>Organic bile salts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Inorganic bile salts (NaHCO3)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47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2000" b="1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/>
                        <a:t>Emulsification of fat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000" b="1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Activate the production of </a:t>
                      </a:r>
                      <a:r>
                        <a:rPr lang="en-US" sz="2000" b="1" dirty="0"/>
                        <a:t>pancreatic lipase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b="1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="1" dirty="0"/>
                        <a:t>Neutralize</a:t>
                      </a:r>
                      <a:r>
                        <a:rPr lang="en-US" baseline="0" dirty="0"/>
                        <a:t> stomach acidic food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="1" dirty="0"/>
                        <a:t>Alkaline</a:t>
                      </a:r>
                      <a:r>
                        <a:rPr lang="en-US" baseline="0" dirty="0"/>
                        <a:t> solution (pH&gt;7) for enzymes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descr="http://4.bp.blogspot.com/_d1nJkEYl80o/SIADlM39rnI/AAAAAAAACAw/HaZOKzJa6xs/s400/DIGES-ANAT-PHYSIOH00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4536504" cy="276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579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2. Pancreatic juice: </a:t>
            </a:r>
          </a:p>
          <a:p>
            <a:pPr>
              <a:buFontTx/>
              <a:buChar char="-"/>
            </a:pPr>
            <a:r>
              <a:rPr lang="en-US" sz="2000" dirty="0"/>
              <a:t>carried to the small intestines by </a:t>
            </a:r>
          </a:p>
          <a:p>
            <a:pPr marL="0" indent="0">
              <a:buNone/>
            </a:pPr>
            <a:r>
              <a:rPr lang="en-US" sz="2000" dirty="0"/>
              <a:t>the pancreatic duct</a:t>
            </a:r>
          </a:p>
          <a:p>
            <a:pPr>
              <a:buFontTx/>
              <a:buChar char="-"/>
            </a:pPr>
            <a:r>
              <a:rPr lang="en-US" sz="2000" dirty="0"/>
              <a:t>Contains: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NaHCO3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protease called </a:t>
            </a:r>
            <a:r>
              <a:rPr lang="en-US" sz="2000" b="1" dirty="0"/>
              <a:t>trypsin</a:t>
            </a:r>
            <a:r>
              <a:rPr lang="en-US" sz="20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carbohydrase </a:t>
            </a:r>
            <a:r>
              <a:rPr lang="en-US" sz="2000" b="1" dirty="0"/>
              <a:t>Amylase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Lipase</a:t>
            </a:r>
            <a:r>
              <a:rPr lang="en-US" sz="2000" dirty="0"/>
              <a:t> starts to digest fats into </a:t>
            </a:r>
          </a:p>
          <a:p>
            <a:pPr marL="0" indent="0">
              <a:buNone/>
            </a:pPr>
            <a:r>
              <a:rPr lang="en-US" sz="2000" b="1" dirty="0"/>
              <a:t>fatty acids and glycerol (partially)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Trypsin</a:t>
            </a:r>
            <a:r>
              <a:rPr lang="en-US" sz="2000" dirty="0"/>
              <a:t> continues to break large </a:t>
            </a:r>
          </a:p>
          <a:p>
            <a:pPr marL="0" indent="0">
              <a:buNone/>
            </a:pPr>
            <a:r>
              <a:rPr lang="en-US" sz="2000" dirty="0"/>
              <a:t>proteins into </a:t>
            </a:r>
            <a:r>
              <a:rPr lang="en-US" sz="2000" b="1" dirty="0"/>
              <a:t>short polypeptide chains 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Amylase </a:t>
            </a:r>
            <a:r>
              <a:rPr lang="en-US" sz="2000" dirty="0"/>
              <a:t>breaks down the </a:t>
            </a:r>
            <a:r>
              <a:rPr lang="en-US" sz="2000" b="1" dirty="0"/>
              <a:t>polysaccharides</a:t>
            </a:r>
            <a:r>
              <a:rPr lang="en-US" sz="2000" dirty="0"/>
              <a:t> that were not broken down in the mouth into </a:t>
            </a:r>
            <a:r>
              <a:rPr lang="en-US" sz="2000" b="1" dirty="0"/>
              <a:t>maltose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http://1.bp.blogspot.com/-D2w_HBN4mks/Ti-jFhpVSRI/AAAAAAAAA1o/bdz9Yu6kgdw/s1600/duoden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606"/>
            <a:ext cx="9144000" cy="579968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395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B. </a:t>
            </a:r>
            <a:r>
              <a:rPr lang="en-US" sz="2000" b="1" u="sng" dirty="0"/>
              <a:t>Ileum</a:t>
            </a:r>
            <a:r>
              <a:rPr lang="en-US" sz="2000" b="1" dirty="0"/>
              <a:t>: 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Long (6m)</a:t>
            </a:r>
          </a:p>
          <a:p>
            <a:pPr>
              <a:buFontTx/>
              <a:buChar char="-"/>
            </a:pPr>
            <a:r>
              <a:rPr lang="en-US" sz="2000" b="1" dirty="0"/>
              <a:t>Digestion is completed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C:\Users\HP\Desktop\e.png"/>
          <p:cNvPicPr/>
          <p:nvPr/>
        </p:nvPicPr>
        <p:blipFill>
          <a:blip r:embed="rId2" cstate="print"/>
          <a:srcRect r="28461" b="15862"/>
          <a:stretch>
            <a:fillRect/>
          </a:stretch>
        </p:blipFill>
        <p:spPr bwMode="auto">
          <a:xfrm>
            <a:off x="-1476672" y="9413"/>
            <a:ext cx="10441160" cy="65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17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Pregnancy</a:t>
            </a:r>
            <a:r>
              <a:rPr lang="en-US" sz="20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More proteins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More calcium and vitamin 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More iron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Lactation: </a:t>
            </a:r>
            <a:r>
              <a:rPr lang="en-US" sz="2000" dirty="0"/>
              <a:t>production of breast milk for feeding the baby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More proteins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More vitamins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More calcium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More fluids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</a:t>
            </a:r>
            <a:r>
              <a:rPr lang="en-US" sz="2000" b="1" dirty="0"/>
              <a:t>Health problems: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Diabetic: </a:t>
            </a:r>
            <a:r>
              <a:rPr lang="en-US" sz="2000" b="1" dirty="0"/>
              <a:t>avoid eating </a:t>
            </a:r>
            <a:r>
              <a:rPr lang="en-US" sz="2000" dirty="0"/>
              <a:t>large amounts of carbohydrates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Heart patients: </a:t>
            </a:r>
            <a:r>
              <a:rPr lang="en-US" sz="2000" b="1" dirty="0"/>
              <a:t>less fats, less cholesterol, less salts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Climate: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Hot weather: </a:t>
            </a:r>
            <a:r>
              <a:rPr lang="en-US" sz="2000" b="1" dirty="0"/>
              <a:t>more fluids, less carbohydrates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3627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/>
              <a:t>Inner walls of both parts are covered with tiny projections called </a:t>
            </a:r>
            <a:r>
              <a:rPr lang="en-US" sz="2000" b="1" dirty="0"/>
              <a:t>villi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Tx/>
              <a:buChar char="-"/>
            </a:pPr>
            <a:r>
              <a:rPr lang="en-US" sz="2000" b="1" dirty="0"/>
              <a:t>Intestinal enzymes</a:t>
            </a:r>
            <a:r>
              <a:rPr lang="en-US" sz="2000" dirty="0"/>
              <a:t>: enzymes produced by the cells of villi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Image result for brush border enzym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3"/>
          <a:stretch>
            <a:fillRect/>
          </a:stretch>
        </p:blipFill>
        <p:spPr bwMode="auto">
          <a:xfrm>
            <a:off x="971600" y="1844824"/>
            <a:ext cx="7056783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382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714763"/>
              </p:ext>
            </p:extLst>
          </p:nvPr>
        </p:nvGraphicFramePr>
        <p:xfrm>
          <a:off x="179388" y="980727"/>
          <a:ext cx="8785226" cy="4493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8883">
                <a:tc>
                  <a:txBody>
                    <a:bodyPr/>
                    <a:lstStyle/>
                    <a:p>
                      <a:r>
                        <a:rPr lang="en-US" sz="2400" dirty="0"/>
                        <a:t>Enzyme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Action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r>
                        <a:rPr lang="en-US" sz="2400" b="1" dirty="0"/>
                        <a:t>Sucrase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Sucrose into glucose and fructose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r>
                        <a:rPr lang="en-US" sz="2400" b="1" dirty="0"/>
                        <a:t>Lactase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Lactose</a:t>
                      </a:r>
                      <a:r>
                        <a:rPr lang="en-US" sz="2000" b="1" baseline="0" dirty="0"/>
                        <a:t> into glucose and galactose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r>
                        <a:rPr lang="en-US" sz="2400" b="1" dirty="0"/>
                        <a:t>Maltase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Maltose into glucose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r>
                        <a:rPr lang="en-US" sz="2400" b="1" dirty="0"/>
                        <a:t>Lipase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Fats into fatty acids and glycerol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r>
                        <a:rPr lang="en-US" sz="2400" b="1" dirty="0"/>
                        <a:t>Peptidase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Polypeptides into amino acids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609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525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Intestinal juice contains </a:t>
            </a:r>
            <a:r>
              <a:rPr lang="en-US" sz="2000" b="1" dirty="0"/>
              <a:t>NaHCO3</a:t>
            </a: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Maltase and peptidase are attached to the epithelial cell membranes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Absorption: </a:t>
            </a:r>
          </a:p>
          <a:p>
            <a:pPr marL="0" indent="0">
              <a:buNone/>
            </a:pPr>
            <a:r>
              <a:rPr lang="en-US" sz="2000" dirty="0"/>
              <a:t>movement of small food molecules and ions through the wall of the intestines and into the blood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273037"/>
              </p:ext>
            </p:extLst>
          </p:nvPr>
        </p:nvGraphicFramePr>
        <p:xfrm>
          <a:off x="1115616" y="2204864"/>
          <a:ext cx="7128792" cy="4086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20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Mechanism</a:t>
                      </a:r>
                      <a:r>
                        <a:rPr lang="en-US" sz="2000" baseline="0" dirty="0"/>
                        <a:t> of increasing absorption rate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Microvilli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Large </a:t>
                      </a:r>
                      <a:r>
                        <a:rPr lang="en-US" sz="2000" b="1" dirty="0"/>
                        <a:t>surface area </a:t>
                      </a:r>
                      <a:r>
                        <a:rPr lang="en-US" sz="2000" dirty="0"/>
                        <a:t>for more efficient absorption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112">
                <a:tc>
                  <a:txBody>
                    <a:bodyPr/>
                    <a:lstStyle/>
                    <a:p>
                      <a:r>
                        <a:rPr lang="en-US" sz="2000" b="1" dirty="0"/>
                        <a:t>Thin walls, one cell thick, network of blood capillaries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Reduces</a:t>
                      </a:r>
                      <a:r>
                        <a:rPr lang="en-US" baseline="0" dirty="0"/>
                        <a:t> </a:t>
                      </a:r>
                      <a:r>
                        <a:rPr lang="en-US" b="1" baseline="0" dirty="0"/>
                        <a:t>diffusion distance </a:t>
                      </a:r>
                      <a:r>
                        <a:rPr lang="en-US" baseline="0" dirty="0"/>
                        <a:t>of food into capillaries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152">
                <a:tc>
                  <a:txBody>
                    <a:bodyPr/>
                    <a:lstStyle/>
                    <a:p>
                      <a:r>
                        <a:rPr lang="en-US" sz="2000" b="1" dirty="0"/>
                        <a:t>Lacteals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Lymphatic vessels </a:t>
                      </a:r>
                      <a:r>
                        <a:rPr lang="en-US" sz="2000" dirty="0"/>
                        <a:t>that absorb </a:t>
                      </a:r>
                      <a:r>
                        <a:rPr lang="en-US" sz="2000" b="1" dirty="0"/>
                        <a:t>fats</a:t>
                      </a:r>
                      <a:r>
                        <a:rPr lang="en-US" sz="2000" dirty="0"/>
                        <a:t> (fatty acids and glycerol)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160">
                <a:tc>
                  <a:txBody>
                    <a:bodyPr/>
                    <a:lstStyle/>
                    <a:p>
                      <a:r>
                        <a:rPr lang="en-US" sz="2000" b="1" dirty="0"/>
                        <a:t>Very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Large</a:t>
                      </a:r>
                      <a:r>
                        <a:rPr lang="en-US" sz="2000" baseline="0" dirty="0"/>
                        <a:t> surface area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r>
                        <a:rPr lang="en-US" sz="2000" b="1" dirty="0"/>
                        <a:t>Circular, longitudinal, villus muscles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Increase contact with food to maintain concentration gradient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952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669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u="sng" dirty="0"/>
              <a:t>Structure</a:t>
            </a:r>
            <a:r>
              <a:rPr lang="en-US" sz="2000" b="1" dirty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Goblet cells: </a:t>
            </a:r>
          </a:p>
          <a:p>
            <a:pPr marL="0" indent="0">
              <a:buNone/>
            </a:pPr>
            <a:r>
              <a:rPr lang="en-US" sz="2000" dirty="0"/>
              <a:t>produce </a:t>
            </a:r>
            <a:r>
              <a:rPr lang="en-US" sz="2000" b="1" dirty="0"/>
              <a:t>mucus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Blood capillaries: </a:t>
            </a:r>
          </a:p>
          <a:p>
            <a:pPr marL="0" indent="0">
              <a:buNone/>
            </a:pPr>
            <a:r>
              <a:rPr lang="en-US" sz="2000" b="1" dirty="0"/>
              <a:t>epithelial cells, absorption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r>
              <a:rPr lang="en-US" sz="2000" b="1" dirty="0"/>
              <a:t>diffusion, osmosis, active </a:t>
            </a:r>
          </a:p>
          <a:p>
            <a:pPr marL="0" indent="0">
              <a:buNone/>
            </a:pPr>
            <a:r>
              <a:rPr lang="en-US" sz="2000" b="1" dirty="0"/>
              <a:t>transport, hepatic portal vein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Lacteals: </a:t>
            </a:r>
            <a:r>
              <a:rPr lang="en-US" sz="2000" dirty="0"/>
              <a:t>absorption of </a:t>
            </a:r>
          </a:p>
          <a:p>
            <a:pPr marL="0" indent="0">
              <a:buNone/>
            </a:pPr>
            <a:r>
              <a:rPr lang="en-US" sz="2000" b="1" dirty="0"/>
              <a:t>fatty acids </a:t>
            </a:r>
            <a:r>
              <a:rPr lang="en-US" sz="2000" dirty="0"/>
              <a:t>and </a:t>
            </a:r>
            <a:r>
              <a:rPr lang="en-US" sz="2000" b="1" dirty="0"/>
              <a:t>glycerol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8"/>
            <a:ext cx="5733694" cy="63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u="sng" dirty="0"/>
              <a:t>Large intestine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Undigested food			caecum 			colon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23728" y="1124744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32040" y="1124744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2" cstate="print"/>
          <a:srcRect l="15531" t="20520" r="27582" b="15029"/>
          <a:stretch>
            <a:fillRect/>
          </a:stretch>
        </p:blipFill>
        <p:spPr bwMode="auto">
          <a:xfrm>
            <a:off x="971600" y="1556792"/>
            <a:ext cx="7128792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09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Water and minerals are </a:t>
            </a:r>
            <a:r>
              <a:rPr lang="en-US" sz="2000" b="1" dirty="0"/>
              <a:t>reabsorbed from the undigested food </a:t>
            </a:r>
            <a:r>
              <a:rPr lang="en-US" sz="2000" dirty="0"/>
              <a:t>in the large intestines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Semi-solid </a:t>
            </a:r>
            <a:r>
              <a:rPr lang="en-US" sz="2000" b="1" dirty="0"/>
              <a:t>faeces</a:t>
            </a:r>
            <a:r>
              <a:rPr lang="en-US" sz="2000" dirty="0"/>
              <a:t> contain </a:t>
            </a:r>
            <a:r>
              <a:rPr lang="en-US" sz="2000" dirty="0" err="1"/>
              <a:t>undigestible</a:t>
            </a:r>
            <a:r>
              <a:rPr lang="en-US" sz="2000" dirty="0"/>
              <a:t> food/fibers, cellulose, dead cells and bacteria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Faeces are stored in the </a:t>
            </a:r>
            <a:r>
              <a:rPr lang="en-US" sz="2000" b="1" dirty="0"/>
              <a:t>rectum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Faeces are removed outside the body through the anus in a process is called </a:t>
            </a:r>
            <a:r>
              <a:rPr lang="en-US" sz="2000" b="1" dirty="0"/>
              <a:t>egestion (</a:t>
            </a:r>
            <a:r>
              <a:rPr lang="en-US" sz="2000" b="1" dirty="0" err="1"/>
              <a:t>defaecation</a:t>
            </a:r>
            <a:r>
              <a:rPr lang="en-US" sz="2000" b="1" dirty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Egestion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passing out of food that has not been digested or absorbed , as faeces, through the anus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Colon absorbs much less water than the small intestines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Loss of large amount of water in faeces causing diarrhea which leads to dehydration of the body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4920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669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/>
              <a:t>Diarrhoea</a:t>
            </a:r>
            <a:r>
              <a:rPr lang="en-US" sz="2000" b="1" dirty="0"/>
              <a:t> : is defined as the loss of watery faeces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Food poisoning </a:t>
            </a:r>
            <a:r>
              <a:rPr lang="en-US" sz="2000" dirty="0"/>
              <a:t>usually causes watery faeces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Cholera: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 </a:t>
            </a:r>
            <a:r>
              <a:rPr lang="en-US" sz="2000" dirty="0"/>
              <a:t>is an example of a disease that causes </a:t>
            </a:r>
            <a:r>
              <a:rPr lang="en-US" sz="2000" dirty="0" err="1"/>
              <a:t>diarrhoea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caused by a bacterium that is found in water contaminated by faeces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infected people handle food without washing their hands pass cholera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transmitted by eating undercooked seafood caught in water polluted by sewage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bacterium produces a toxin that causes small intestines to secrete chloride ions into the alimentary canal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water moves by osmosis from blood to alimentary canal and then out of the body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loss of water and salts from the blood result in dehydration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31" y="1196752"/>
            <a:ext cx="3880099" cy="21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45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Dehydration: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loss of water and salts </a:t>
            </a:r>
            <a:r>
              <a:rPr lang="en-US" sz="2000" dirty="0"/>
              <a:t>from the body as a result of severe vomiting and/or diarrhea which causes dehydration of the body cells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causes </a:t>
            </a:r>
            <a:r>
              <a:rPr lang="en-US" sz="2000" b="1" dirty="0"/>
              <a:t>kidney failure</a:t>
            </a:r>
            <a:r>
              <a:rPr lang="en-US" sz="2000" dirty="0"/>
              <a:t> or </a:t>
            </a:r>
            <a:r>
              <a:rPr lang="en-US" sz="2000" b="1" dirty="0"/>
              <a:t>death especially in children</a:t>
            </a:r>
            <a:r>
              <a:rPr lang="en-US" sz="2000" dirty="0"/>
              <a:t> if not treated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Oral rehydration </a:t>
            </a:r>
            <a:r>
              <a:rPr lang="en-US" sz="2000" dirty="0"/>
              <a:t>treats diarrhea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Fluid injection through veins </a:t>
            </a:r>
          </a:p>
        </p:txBody>
      </p:sp>
      <p:pic>
        <p:nvPicPr>
          <p:cNvPr id="4" name="Picture 3" descr="Image result for oral rehydration solu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1"/>
            <a:ext cx="4063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4391"/>
            <a:ext cx="4063320" cy="26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22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Other symptoms include 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r>
              <a:rPr lang="en-US" sz="2000" dirty="0"/>
              <a:t>weakness , rapid heart rate , low blood pressure and muscle cramps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Treatment</a:t>
            </a:r>
            <a:r>
              <a:rPr lang="en-US" sz="2000" dirty="0"/>
              <a:t> : </a:t>
            </a:r>
          </a:p>
          <a:p>
            <a:pPr marL="0" indent="0">
              <a:buNone/>
            </a:pPr>
            <a:r>
              <a:rPr lang="en-US" sz="2000" b="1" dirty="0"/>
              <a:t>Oral rehydration therapy </a:t>
            </a:r>
            <a:r>
              <a:rPr lang="en-US" sz="2000" dirty="0"/>
              <a:t>, </a:t>
            </a:r>
            <a:r>
              <a:rPr lang="en-US" sz="2000" b="1" dirty="0"/>
              <a:t>Antibiotics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Methods of prevention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r>
              <a:rPr lang="en-US" sz="2000" dirty="0"/>
              <a:t>1-      Clean drinking water </a:t>
            </a:r>
          </a:p>
          <a:p>
            <a:pPr marL="0" indent="0">
              <a:buNone/>
            </a:pPr>
            <a:r>
              <a:rPr lang="en-US" sz="2000" dirty="0"/>
              <a:t>2-      Building sanitation facilities </a:t>
            </a:r>
          </a:p>
          <a:p>
            <a:pPr marL="0" indent="0">
              <a:buNone/>
            </a:pPr>
            <a:r>
              <a:rPr lang="en-US" sz="2000" dirty="0"/>
              <a:t>3-     Constructing sewage treatment systems </a:t>
            </a:r>
          </a:p>
          <a:p>
            <a:pPr marL="0" indent="0">
              <a:buNone/>
            </a:pPr>
            <a:r>
              <a:rPr lang="en-US" sz="2000" dirty="0"/>
              <a:t>4-     Washing hands and cooking food thoroughly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4476750" cy="30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47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6967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Notes: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Caecum and appendix </a:t>
            </a:r>
            <a:r>
              <a:rPr lang="en-US" sz="2000" dirty="0"/>
              <a:t>contain lymph nodes so they play role in </a:t>
            </a:r>
            <a:r>
              <a:rPr lang="en-US" sz="2000" b="1" dirty="0"/>
              <a:t>immunity</a:t>
            </a:r>
            <a:r>
              <a:rPr lang="en-US" sz="2000" dirty="0"/>
              <a:t> and can digest </a:t>
            </a:r>
            <a:r>
              <a:rPr lang="en-US" sz="2000" b="1" dirty="0"/>
              <a:t>cellulose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Ileum and duodenum make up the small intestines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Caecum , colon , rectum and anus make up the large intestines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 Large intestines are wider than duodenum and ileum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24944"/>
            <a:ext cx="4876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8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2400" b="1" dirty="0"/>
              <a:t>Digestion occurs in the alimentary canal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764704"/>
            <a:ext cx="8929789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Alimentary canal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r>
              <a:rPr lang="en-US" sz="2000" dirty="0"/>
              <a:t>long tube starting at the </a:t>
            </a:r>
            <a:r>
              <a:rPr lang="en-US" sz="2000" b="1" dirty="0"/>
              <a:t>mouth</a:t>
            </a:r>
            <a:r>
              <a:rPr lang="en-US" sz="2000" dirty="0"/>
              <a:t> and ending at the </a:t>
            </a:r>
            <a:r>
              <a:rPr lang="en-US" sz="2000" b="1" dirty="0"/>
              <a:t>anus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Digestion: </a:t>
            </a:r>
            <a:r>
              <a:rPr lang="en-US" sz="2000" dirty="0"/>
              <a:t>a biological process </a:t>
            </a:r>
          </a:p>
          <a:p>
            <a:pPr marL="0" indent="0">
              <a:buNone/>
            </a:pPr>
            <a:r>
              <a:rPr lang="en-US" sz="2000" dirty="0"/>
              <a:t>where food is broken down into </a:t>
            </a:r>
          </a:p>
          <a:p>
            <a:pPr marL="0" indent="0">
              <a:buNone/>
            </a:pPr>
            <a:r>
              <a:rPr lang="en-US" sz="2000" dirty="0"/>
              <a:t>smaller, simpler, water-soluble </a:t>
            </a:r>
          </a:p>
          <a:p>
            <a:pPr marL="0" indent="0">
              <a:buNone/>
            </a:pPr>
            <a:r>
              <a:rPr lang="en-US" sz="2000" dirty="0"/>
              <a:t>substances that can be easily </a:t>
            </a:r>
          </a:p>
          <a:p>
            <a:pPr marL="0" indent="0">
              <a:buNone/>
            </a:pPr>
            <a:r>
              <a:rPr lang="en-US" sz="2000" dirty="0"/>
              <a:t>absorbed by the body cells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Two types of digestion: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b="1" dirty="0"/>
              <a:t>Mechanical digestion</a:t>
            </a:r>
          </a:p>
          <a:p>
            <a:pPr marL="514350" indent="-514350">
              <a:buFont typeface="+mj-lt"/>
              <a:buAutoNum type="romanUcPeriod"/>
            </a:pPr>
            <a:endParaRPr lang="en-US" sz="2000" b="1" dirty="0"/>
          </a:p>
          <a:p>
            <a:pPr marL="514350" indent="-514350">
              <a:buFont typeface="+mj-lt"/>
              <a:buAutoNum type="romanUcPeriod"/>
            </a:pPr>
            <a:r>
              <a:rPr lang="en-US" sz="2000" b="1" dirty="0"/>
              <a:t>Chemical digestion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03" y="1556792"/>
            <a:ext cx="5116798" cy="520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836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69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Factors that assist the movement of food in the gut (alimentary canal): </a:t>
            </a:r>
          </a:p>
          <a:p>
            <a:pPr marL="0" indent="0">
              <a:buNone/>
            </a:pPr>
            <a:r>
              <a:rPr lang="en-US" sz="2000" b="1" dirty="0"/>
              <a:t>1. Peristalsis  </a:t>
            </a:r>
          </a:p>
          <a:p>
            <a:pPr marL="0" indent="0">
              <a:buNone/>
            </a:pPr>
            <a:r>
              <a:rPr lang="en-US" sz="2000" b="1" dirty="0"/>
              <a:t>2. Gravity </a:t>
            </a:r>
          </a:p>
          <a:p>
            <a:pPr marL="0" indent="0">
              <a:buNone/>
            </a:pPr>
            <a:r>
              <a:rPr lang="en-US" sz="2000" b="1" dirty="0"/>
              <a:t>3. Mucus as a lubricant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Liver regulates the composition of nutrients in blood, </a:t>
            </a:r>
            <a:r>
              <a:rPr lang="en-US" sz="2000" b="1" dirty="0"/>
              <a:t>hepatic portal vein </a:t>
            </a:r>
            <a:r>
              <a:rPr lang="en-US" sz="2000" dirty="0"/>
              <a:t>carries nutrient-rich blood to </a:t>
            </a:r>
            <a:r>
              <a:rPr lang="en-US" sz="2000" b="1" dirty="0"/>
              <a:t>liver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Some nutrients will stay in blood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Some will be stored in liver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Some will be converted into</a:t>
            </a:r>
          </a:p>
          <a:p>
            <a:pPr marL="0" indent="0">
              <a:buNone/>
            </a:pPr>
            <a:r>
              <a:rPr lang="en-US" sz="2000" dirty="0"/>
              <a:t> another form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87" y="2452576"/>
            <a:ext cx="4917723" cy="42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5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669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Glucose is converted into glycogen; </a:t>
            </a:r>
            <a:r>
              <a:rPr lang="en-US" sz="2000" b="1" dirty="0"/>
              <a:t>regulate blood glucose level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Excess amino acids are </a:t>
            </a:r>
            <a:r>
              <a:rPr lang="en-US" sz="2000" b="1" dirty="0" err="1"/>
              <a:t>deaminated</a:t>
            </a:r>
            <a:r>
              <a:rPr lang="en-US" sz="2000" dirty="0"/>
              <a:t>; </a:t>
            </a:r>
            <a:r>
              <a:rPr lang="en-US" sz="2000" b="1" dirty="0"/>
              <a:t>regulate amino acids and proteins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Detoxification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Storage of vitamins and minerals; </a:t>
            </a:r>
            <a:r>
              <a:rPr lang="en-US" sz="2000" dirty="0"/>
              <a:t>liver stores vitamins A ,D , B12 and the mineral Iron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Production of Fibrinogen; blood clotting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Production of bile; fat digestion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9933" t="21098" r="40043" b="15318"/>
          <a:stretch>
            <a:fillRect/>
          </a:stretch>
        </p:blipFill>
        <p:spPr bwMode="auto">
          <a:xfrm>
            <a:off x="1764565" y="2924944"/>
            <a:ext cx="5688632" cy="3709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984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Assimilation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b="1" dirty="0"/>
              <a:t>the movement of digested food molecules into the cells of the body where they are used, becoming part of the cells 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Hepatic portal vein </a:t>
            </a:r>
            <a:r>
              <a:rPr lang="en-US" sz="2000" dirty="0"/>
              <a:t>carries </a:t>
            </a:r>
            <a:r>
              <a:rPr lang="en-US" sz="2000" b="1" dirty="0"/>
              <a:t>deoxygenated blood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Digestive system	 		Liver 		Heart 		Lungs 	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Heart 		Body cells</a:t>
            </a:r>
          </a:p>
          <a:p>
            <a:pPr mar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39752" y="256490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44008" y="256490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16216" y="256490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43608" y="328498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244408" y="256490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055041446"/>
              </p:ext>
            </p:extLst>
          </p:nvPr>
        </p:nvGraphicFramePr>
        <p:xfrm>
          <a:off x="323528" y="4005064"/>
          <a:ext cx="856895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398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Coeliac Disease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Autoimmune disease that is triggered by gluten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Gluten is a protein found in many grains, gives elastic texture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Small intestine becomes inflamed and unable to absorb nutrients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5760640" cy="347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5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39"/>
            <a:ext cx="8856984" cy="66663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b="1" u="sng" dirty="0"/>
              <a:t>Mechanical digestion</a:t>
            </a:r>
            <a:r>
              <a:rPr lang="en-US" sz="2000" b="1" dirty="0"/>
              <a:t>: 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breakdown of food into smaller pieces WITHOUT chemical change to food molecules</a:t>
            </a:r>
          </a:p>
          <a:p>
            <a:pPr marL="0" indent="0">
              <a:buNone/>
            </a:pPr>
            <a:r>
              <a:rPr lang="en-US" sz="2000" b="1" dirty="0"/>
              <a:t> Large pieces 		Smaller pieces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This process is done by: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b="1" dirty="0"/>
              <a:t>Teeth</a:t>
            </a:r>
            <a:r>
              <a:rPr lang="en-US" sz="2000" dirty="0"/>
              <a:t>: larger surface area, mixed with saliva and exposed to enzymes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b="1" dirty="0"/>
              <a:t>Stomach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63688" y="177281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36" y="3476346"/>
            <a:ext cx="4500132" cy="33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II- </a:t>
            </a:r>
            <a:r>
              <a:rPr lang="en-US" sz="2000" b="1" u="sng" dirty="0"/>
              <a:t>Chemical digestion</a:t>
            </a:r>
            <a:r>
              <a:rPr lang="en-US" sz="2000" b="1" dirty="0"/>
              <a:t>: 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breakdown of large insoluble molecules into small , soluble molecules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      Complex molecules insoluble  		     Simple soluble molecules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Enzymes</a:t>
            </a:r>
            <a:r>
              <a:rPr lang="en-US" sz="2000" dirty="0"/>
              <a:t> which break down complex food into </a:t>
            </a:r>
            <a:r>
              <a:rPr lang="en-US" sz="2000" b="1" dirty="0"/>
              <a:t>simpler  soluble substances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Examples: 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romanUcPeriod"/>
            </a:pPr>
            <a:r>
              <a:rPr lang="en-US" sz="2000" b="1" dirty="0" err="1"/>
              <a:t>Carbohydrases</a:t>
            </a:r>
            <a:r>
              <a:rPr lang="en-US" sz="2000" b="1" dirty="0"/>
              <a:t>; amylase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b="1" dirty="0"/>
              <a:t>Proteases; pepsin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b="1" dirty="0"/>
              <a:t>Lipases</a:t>
            </a:r>
          </a:p>
          <a:p>
            <a:pPr marL="0" indent="0">
              <a:buNone/>
            </a:pPr>
            <a:endParaRPr lang="en-US" sz="20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07904" y="191683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18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The Process of digestion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u="sng" dirty="0"/>
              <a:t>In the Mouth</a:t>
            </a:r>
            <a:r>
              <a:rPr lang="en-US" sz="2000" b="1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b="1" dirty="0"/>
              <a:t>Ingestion</a:t>
            </a:r>
            <a:r>
              <a:rPr lang="en-US" sz="2000" dirty="0"/>
              <a:t>: taking in of substances e.g. food and drinks, into the body through the mouth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b="1" dirty="0"/>
              <a:t>Mechanical digestion: </a:t>
            </a:r>
            <a:r>
              <a:rPr lang="en-US" sz="2000" dirty="0"/>
              <a:t>Teeth in the mouth grind food into smaller pieces which increases the surface area of food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3470" t="17347" r="10242" b="6585"/>
          <a:stretch>
            <a:fillRect/>
          </a:stretch>
        </p:blipFill>
        <p:spPr bwMode="auto">
          <a:xfrm>
            <a:off x="2051720" y="3501008"/>
            <a:ext cx="5688632" cy="28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39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2400" b="1" dirty="0"/>
              <a:t>Teeth </a:t>
            </a:r>
          </a:p>
        </p:txBody>
      </p:sp>
      <p:pic>
        <p:nvPicPr>
          <p:cNvPr id="4" name="Content Placeholder 3" descr="http://www.kindandental.com/images/atlas-mout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336704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37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6876" t="14391" r="12285" b="8829"/>
          <a:stretch>
            <a:fillRect/>
          </a:stretch>
        </p:blipFill>
        <p:spPr bwMode="auto">
          <a:xfrm>
            <a:off x="250825" y="716523"/>
            <a:ext cx="8785225" cy="53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438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2101</Words>
  <Application>Microsoft Office PowerPoint</Application>
  <PresentationFormat>On-screen Show (4:3)</PresentationFormat>
  <Paragraphs>442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Wingdings</vt:lpstr>
      <vt:lpstr>Office Theme</vt:lpstr>
      <vt:lpstr>Digestion and food absorption</vt:lpstr>
      <vt:lpstr>PowerPoint Presentation</vt:lpstr>
      <vt:lpstr>PowerPoint Presentation</vt:lpstr>
      <vt:lpstr>Digestion occurs in the alimentary canal</vt:lpstr>
      <vt:lpstr>PowerPoint Presentation</vt:lpstr>
      <vt:lpstr>PowerPoint Presentation</vt:lpstr>
      <vt:lpstr>PowerPoint Presentation</vt:lpstr>
      <vt:lpstr>Teeth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 and food absorption</dc:title>
  <dc:creator>User</dc:creator>
  <cp:lastModifiedBy>Rawia.AlQaisieh</cp:lastModifiedBy>
  <cp:revision>111</cp:revision>
  <dcterms:created xsi:type="dcterms:W3CDTF">2018-11-25T13:59:44Z</dcterms:created>
  <dcterms:modified xsi:type="dcterms:W3CDTF">2022-11-05T07:42:01Z</dcterms:modified>
</cp:coreProperties>
</file>