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501" r:id="rId3"/>
    <p:sldId id="502" r:id="rId4"/>
    <p:sldId id="503" r:id="rId5"/>
    <p:sldId id="258" r:id="rId6"/>
    <p:sldId id="504" r:id="rId7"/>
    <p:sldId id="505" r:id="rId8"/>
    <p:sldId id="506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B28A15-39BC-4780-92A1-A352C3E8A67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3F9644-C48A-4562-8803-514C7E673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80243-024A-4631-BFB8-12EFCC27E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6AD94C-807F-4EB8-B0E8-E67FF0FE5F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70F4C-56D9-409C-AABA-8710033C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DBCF3-4376-4A61-B510-23EAC3E56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F1E5C-FD8B-4D1F-A071-8C49E7D7F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1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C972-FC70-4614-8377-4A7D44E6A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89281-B669-4EDD-8DAC-13FF91F9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439B5-99B6-4967-841C-1772739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BDAD2-29EE-450F-AD61-2FD85576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F5392-D314-4BD8-A2F4-FA179022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6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3DFBAA-BCB5-4759-A6C4-7305F3128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A5862-BE83-4546-8F3F-F5E55F1F3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85B7D-31CA-444A-8328-0CA999BC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74509-C8BA-4FD3-B7F9-9E5FBD5F1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84271-F32A-4563-9401-E7131EB72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2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4EBE-1976-43A2-92FE-E9E0B4302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B2D10-98EC-4DE5-AB39-83460D17D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FF43A-72AF-4FC8-9AA8-3312232E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4E85B-2A4C-4614-8027-9F70EEE4E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2FBBA-AF27-4863-A62C-2772539A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0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1EDF0-CE42-4CFD-A8C3-04177EE2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50263-1A8A-4993-8E29-AF4D7D863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9CAEC-F8B9-4751-969C-095C45FC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5F69B-5AC0-46F8-9354-86B4086D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822A9-2B95-484B-A9E5-853638318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1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16E4-441D-4AC9-9E47-C11CB396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38636-ACDF-437D-9E28-97878B84F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69F7C-7B02-4569-91FB-7A450D069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7BA82-65C6-4C94-B2D5-B36AB395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22884F-4AF5-44D9-AFBF-C01ED3A0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30E79-F7DE-4CAA-BC9E-A4C04793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1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028E6-886D-4230-876F-B3CF5AD29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CEA1D-9C1F-4645-84FE-278CC5296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CD875-0EF0-4F88-B1AB-5B581230A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01228E-5CD5-49D1-9ADC-421F73612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6E9C18-2E7D-4249-8D96-08E2979FB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CA48D0-8EF7-4EBE-BA09-B27B97BB9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0876AC-0C18-4B67-A863-ABCC1BAE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123BBE-4508-439D-B7F4-F2F9186F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8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AD061-CD75-4C56-86DE-2CFCE78B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5B959-5EF4-4AF6-8B8C-F9ACC2F4F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5BBBE-2F49-4084-802B-FEFF419B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6D61C-96A4-4D27-A3E5-BA8B8B3B7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321F1E-0159-4760-A094-D4B9C8589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12EF0-40C9-46B5-B558-7D5BCA23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0B084-D73A-4160-93B6-5E1622941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0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5B14F-ABF5-4B72-9C49-415024D7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4D4E9-2B75-46B1-A3C6-C26E3D357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12D168-B87E-404F-B70C-1AB29A411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CA948-C095-4621-9C1F-FE2F254A5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07349-BEAB-4AC2-9F2F-C09D3EEE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59252-CCE1-4E1E-992E-34D1CE19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F5A1-75B9-4687-8371-9752A78E9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53C714-026D-40F1-9C31-EA7636F1EE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F808C-F295-48B9-88BB-29D64E36E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60047-266E-4251-8448-C8079EF2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1AE7-7F54-4A5D-84D6-ABCB37B86CDA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E6052-5B43-493F-AB48-63C120E3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B294B-444F-470D-AA09-822CD963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6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EBDD3E-54B5-4686-A562-69EB208D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6564F-F2DB-45AC-8041-79FE89405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5B1C3-4557-413D-A044-9E563E783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1AE7-7F54-4A5D-84D6-ABCB37B86CDA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A8A69-DBF3-41A6-9B27-BC2783EED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EC484-0016-4458-9B46-B30D783DB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E6DA0-DAF7-4E27-99D1-A21292D29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2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6FB9C-7304-480A-872F-7D49438E9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8245" y="2572746"/>
            <a:ext cx="8173445" cy="2752627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Neutralisation</a:t>
            </a:r>
            <a:r>
              <a:rPr lang="en-US" sz="3200" dirty="0">
                <a:solidFill>
                  <a:srgbClr val="002060"/>
                </a:solidFill>
              </a:rPr>
              <a:t> and Reactions with acids</a:t>
            </a:r>
          </a:p>
          <a:p>
            <a:r>
              <a:rPr lang="en-US" sz="3200" b="1" dirty="0">
                <a:solidFill>
                  <a:srgbClr val="002060"/>
                </a:solidFill>
              </a:rPr>
              <a:t>Study Sheet #3</a:t>
            </a:r>
          </a:p>
        </p:txBody>
      </p:sp>
      <p:pic>
        <p:nvPicPr>
          <p:cNvPr id="9" name="Content Placeholder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t="30753" r="46815" b="9081"/>
          <a:stretch/>
        </p:blipFill>
        <p:spPr bwMode="auto">
          <a:xfrm>
            <a:off x="9249922" y="4235298"/>
            <a:ext cx="2660638" cy="18792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3CF4BD-5846-4477-936A-71403D9EE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63" y="456529"/>
            <a:ext cx="4363059" cy="1781424"/>
          </a:xfrm>
          <a:prstGeom prst="rect">
            <a:avLst/>
          </a:prstGeom>
        </p:spPr>
      </p:pic>
      <p:grpSp>
        <p:nvGrpSpPr>
          <p:cNvPr id="8" name="Group">
            <a:extLst>
              <a:ext uri="{FF2B5EF4-FFF2-40B4-BE49-F238E27FC236}">
                <a16:creationId xmlns:a16="http://schemas.microsoft.com/office/drawing/2014/main" id="{B392FEE1-D5EF-435C-AE8C-76920B05B264}"/>
              </a:ext>
            </a:extLst>
          </p:cNvPr>
          <p:cNvGrpSpPr/>
          <p:nvPr/>
        </p:nvGrpSpPr>
        <p:grpSpPr>
          <a:xfrm>
            <a:off x="-66166" y="0"/>
            <a:ext cx="3008244" cy="6858000"/>
            <a:chOff x="0" y="0"/>
            <a:chExt cx="3171723" cy="6983683"/>
          </a:xfrm>
        </p:grpSpPr>
        <p:grpSp>
          <p:nvGrpSpPr>
            <p:cNvPr id="11" name="Group">
              <a:extLst>
                <a:ext uri="{FF2B5EF4-FFF2-40B4-BE49-F238E27FC236}">
                  <a16:creationId xmlns:a16="http://schemas.microsoft.com/office/drawing/2014/main" id="{2E83465C-C9D3-4235-AC12-3E174BF12048}"/>
                </a:ext>
              </a:extLst>
            </p:cNvPr>
            <p:cNvGrpSpPr/>
            <p:nvPr/>
          </p:nvGrpSpPr>
          <p:grpSpPr>
            <a:xfrm>
              <a:off x="46656" y="0"/>
              <a:ext cx="3125068" cy="3119218"/>
              <a:chOff x="0" y="0"/>
              <a:chExt cx="3125067" cy="3119217"/>
            </a:xfrm>
          </p:grpSpPr>
          <p:pic>
            <p:nvPicPr>
              <p:cNvPr id="14" name="Image" descr="Image">
                <a:extLst>
                  <a:ext uri="{FF2B5EF4-FFF2-40B4-BE49-F238E27FC236}">
                    <a16:creationId xmlns:a16="http://schemas.microsoft.com/office/drawing/2014/main" id="{71012C6E-EAEE-49A6-B012-1C89B79C2E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b="31383"/>
              <a:stretch>
                <a:fillRect/>
              </a:stretch>
            </p:blipFill>
            <p:spPr>
              <a:xfrm>
                <a:off x="1785" y="0"/>
                <a:ext cx="1565789" cy="156921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" name="Image" descr="Image">
                <a:extLst>
                  <a:ext uri="{FF2B5EF4-FFF2-40B4-BE49-F238E27FC236}">
                    <a16:creationId xmlns:a16="http://schemas.microsoft.com/office/drawing/2014/main" id="{AA6B1802-CD72-465C-A1BF-FA925D2918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rcRect l="21999" t="71155" r="51506"/>
              <a:stretch>
                <a:fillRect/>
              </a:stretch>
            </p:blipFill>
            <p:spPr>
              <a:xfrm>
                <a:off x="1563323" y="1557313"/>
                <a:ext cx="1561745" cy="15545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" name="Image" descr="Image">
                <a:extLst>
                  <a:ext uri="{FF2B5EF4-FFF2-40B4-BE49-F238E27FC236}">
                    <a16:creationId xmlns:a16="http://schemas.microsoft.com/office/drawing/2014/main" id="{823412A9-8EDB-4EE6-B0D0-AA3BE9C89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 t="9222" r="11853" b="14723"/>
              <a:stretch>
                <a:fillRect/>
              </a:stretch>
            </p:blipFill>
            <p:spPr>
              <a:xfrm>
                <a:off x="1564164" y="14610"/>
                <a:ext cx="1560003" cy="15545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7" name="Image" descr="Image">
                <a:extLst>
                  <a:ext uri="{FF2B5EF4-FFF2-40B4-BE49-F238E27FC236}">
                    <a16:creationId xmlns:a16="http://schemas.microsoft.com/office/drawing/2014/main" id="{441E5735-36E6-47AF-B5B6-7B2A8689EE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>
              <a:xfrm>
                <a:off x="0" y="1549971"/>
                <a:ext cx="1569246" cy="15692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2" name="Rectangle">
              <a:extLst>
                <a:ext uri="{FF2B5EF4-FFF2-40B4-BE49-F238E27FC236}">
                  <a16:creationId xmlns:a16="http://schemas.microsoft.com/office/drawing/2014/main" id="{8C822257-63BA-4F9B-AD97-1E360435A7C7}"/>
                </a:ext>
              </a:extLst>
            </p:cNvPr>
            <p:cNvSpPr/>
            <p:nvPr/>
          </p:nvSpPr>
          <p:spPr>
            <a:xfrm>
              <a:off x="0" y="3061875"/>
              <a:ext cx="3158947" cy="3921809"/>
            </a:xfrm>
            <a:prstGeom prst="rect">
              <a:avLst/>
            </a:prstGeom>
            <a:solidFill>
              <a:srgbClr val="00275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 dirty="0"/>
            </a:p>
          </p:txBody>
        </p:sp>
      </p:grpSp>
      <p:pic>
        <p:nvPicPr>
          <p:cNvPr id="18" name="Image" descr="Image">
            <a:extLst>
              <a:ext uri="{FF2B5EF4-FFF2-40B4-BE49-F238E27FC236}">
                <a16:creationId xmlns:a16="http://schemas.microsoft.com/office/drawing/2014/main" id="{570A025E-431A-4D1E-A6D2-5AA8CB8B1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6" y="6114526"/>
            <a:ext cx="4825163" cy="5490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93991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A3F293-6938-43A4-B707-030E94DA8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+mn-lt"/>
              </a:rPr>
              <a:t>Learning Objectives:</a:t>
            </a:r>
            <a:br>
              <a:rPr lang="en-US" sz="3200" b="1" dirty="0">
                <a:solidFill>
                  <a:srgbClr val="002060"/>
                </a:solidFill>
                <a:latin typeface="+mn-lt"/>
              </a:rPr>
            </a:br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A83830-0CC0-4DB6-96ED-4F7E8B2E2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/>
              <a:t>Define </a:t>
            </a:r>
            <a:r>
              <a:rPr lang="en-US" dirty="0" err="1"/>
              <a:t>neutralisation</a:t>
            </a:r>
            <a:r>
              <a:rPr lang="en-US" dirty="0"/>
              <a:t>.</a:t>
            </a:r>
          </a:p>
          <a:p>
            <a:r>
              <a:rPr lang="en-US" dirty="0"/>
              <a:t>Predict salts formed in neutralization reactions.</a:t>
            </a:r>
          </a:p>
          <a:p>
            <a:r>
              <a:rPr lang="en-US" dirty="0"/>
              <a:t>Describe reactions between metals and acids.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AE747E-87FB-44A7-87E4-6DDB7B01FE99}"/>
              </a:ext>
            </a:extLst>
          </p:cNvPr>
          <p:cNvSpPr/>
          <p:nvPr/>
        </p:nvSpPr>
        <p:spPr>
          <a:xfrm>
            <a:off x="838200" y="299635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Key words:</a:t>
            </a:r>
            <a:br>
              <a:rPr lang="en-US" sz="3200" b="1" dirty="0">
                <a:solidFill>
                  <a:srgbClr val="002060"/>
                </a:solidFill>
              </a:rPr>
            </a:b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5B7D52-0D79-44E4-819D-8C2DE9AF34D2}"/>
              </a:ext>
            </a:extLst>
          </p:cNvPr>
          <p:cNvSpPr txBox="1">
            <a:spLocks/>
          </p:cNvSpPr>
          <p:nvPr/>
        </p:nvSpPr>
        <p:spPr>
          <a:xfrm>
            <a:off x="838200" y="3571714"/>
            <a:ext cx="4848405" cy="3429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dirty="0" err="1"/>
              <a:t>Neutralisation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Salt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Chemical reaction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59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3A91A-3CC3-45A7-A910-C29DF488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7B75F-6CCB-452F-AFDF-5A604FC49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Neutralization Reaction - Definition, Equation and Examples - Teachoo">
            <a:extLst>
              <a:ext uri="{FF2B5EF4-FFF2-40B4-BE49-F238E27FC236}">
                <a16:creationId xmlns:a16="http://schemas.microsoft.com/office/drawing/2014/main" id="{F4798F29-FFAE-4FF9-9C45-9C648898A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8" y="0"/>
            <a:ext cx="1051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530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BA10EF-661B-4133-B6A6-BBBB9BA48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188" y="829994"/>
            <a:ext cx="9493624" cy="496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56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4BA3C-14BF-4284-A2FE-01437F104E8F}"/>
              </a:ext>
            </a:extLst>
          </p:cNvPr>
          <p:cNvSpPr txBox="1"/>
          <p:nvPr/>
        </p:nvSpPr>
        <p:spPr>
          <a:xfrm>
            <a:off x="2001079" y="889843"/>
            <a:ext cx="62682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Magnesium Chloride     </a:t>
            </a:r>
          </a:p>
          <a:p>
            <a:endParaRPr lang="en-US" sz="3600" b="1" dirty="0">
              <a:solidFill>
                <a:srgbClr val="FF0000"/>
              </a:solidFill>
            </a:endParaRPr>
          </a:p>
          <a:p>
            <a:endParaRPr lang="en-US" sz="3600" b="1" dirty="0">
              <a:solidFill>
                <a:srgbClr val="FF0000"/>
              </a:solidFill>
            </a:endParaRPr>
          </a:p>
          <a:p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E901BF-1328-46D8-8F99-7507538BD1B3}"/>
              </a:ext>
            </a:extLst>
          </p:cNvPr>
          <p:cNvSpPr txBox="1"/>
          <p:nvPr/>
        </p:nvSpPr>
        <p:spPr>
          <a:xfrm>
            <a:off x="1961322" y="2551836"/>
            <a:ext cx="6877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Calcium Sulfate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CC90F8-EE11-4A27-8358-B67BD1A03D1F}"/>
              </a:ext>
            </a:extLst>
          </p:cNvPr>
          <p:cNvSpPr txBox="1"/>
          <p:nvPr/>
        </p:nvSpPr>
        <p:spPr>
          <a:xfrm>
            <a:off x="2001079" y="4213829"/>
            <a:ext cx="6877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Iron Sulfate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0DB8DF-7D47-4236-BC3A-FF4D82C69DD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640" y="258132"/>
            <a:ext cx="3696935" cy="1883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53DBA1-0036-46CA-9701-96F789BC95E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640" y="2330221"/>
            <a:ext cx="3696934" cy="1883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467828-1F7B-4A96-A21C-743CDCA6B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5640" y="4603616"/>
            <a:ext cx="3696934" cy="188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0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action of Acids (AQA) — the science hive">
            <a:extLst>
              <a:ext uri="{FF2B5EF4-FFF2-40B4-BE49-F238E27FC236}">
                <a16:creationId xmlns:a16="http://schemas.microsoft.com/office/drawing/2014/main" id="{2E33292A-5B64-417F-90CB-9366A417C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68" y="750404"/>
            <a:ext cx="10923464" cy="361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8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earn Reaction of Metals and Non Metals With Acids and Bases in 2 minutes.">
            <a:extLst>
              <a:ext uri="{FF2B5EF4-FFF2-40B4-BE49-F238E27FC236}">
                <a16:creationId xmlns:a16="http://schemas.microsoft.com/office/drawing/2014/main" id="{79FA8FD7-B0C2-46BF-8026-B19124FFA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04" y="515426"/>
            <a:ext cx="7567199" cy="582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71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C9220F-0142-4344-9404-0D0DD5A7B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14128"/>
            <a:ext cx="8136835" cy="576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78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hysics PowerPoint Template" id="{18C6BFE4-75B8-4463-B197-2EC00491E872}" vid="{EDD3D8DC-FD34-457F-A9CA-5C9E62E496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 PowerPoint Template</Template>
  <TotalTime>63552</TotalTime>
  <Words>44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Presentation</vt:lpstr>
      <vt:lpstr>Learning Objectives: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NOS</dc:creator>
  <cp:lastModifiedBy>N.kawar</cp:lastModifiedBy>
  <cp:revision>414</cp:revision>
  <cp:lastPrinted>2023-10-30T04:56:33Z</cp:lastPrinted>
  <dcterms:created xsi:type="dcterms:W3CDTF">2020-06-28T09:52:36Z</dcterms:created>
  <dcterms:modified xsi:type="dcterms:W3CDTF">2023-12-04T06:28:57Z</dcterms:modified>
</cp:coreProperties>
</file>