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501" r:id="rId3"/>
    <p:sldId id="508" r:id="rId4"/>
    <p:sldId id="510" r:id="rId5"/>
    <p:sldId id="509" r:id="rId6"/>
    <p:sldId id="502" r:id="rId7"/>
    <p:sldId id="511" r:id="rId8"/>
    <p:sldId id="513" r:id="rId9"/>
    <p:sldId id="270" r:id="rId10"/>
    <p:sldId id="271" r:id="rId11"/>
    <p:sldId id="514" r:id="rId12"/>
    <p:sldId id="512" r:id="rId13"/>
    <p:sldId id="280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B28A15-39BC-4780-92A1-A352C3E8A674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B3F9644-C48A-4562-8803-514C7E673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80243-024A-4631-BFB8-12EFCC27E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6AD94C-807F-4EB8-B0E8-E67FF0FE5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70F4C-56D9-409C-AABA-8710033C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DBCF3-4376-4A61-B510-23EAC3E56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F1E5C-FD8B-4D1F-A071-8C49E7D7F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1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0C972-FC70-4614-8377-4A7D44E6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89281-B669-4EDD-8DAC-13FF91F9A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439B5-99B6-4967-841C-1772739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BDAD2-29EE-450F-AD61-2FD85576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F5392-D314-4BD8-A2F4-FA179022D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6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3DFBAA-BCB5-4759-A6C4-7305F3128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A5862-BE83-4546-8F3F-F5E55F1F3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85B7D-31CA-444A-8328-0CA999BC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74509-C8BA-4FD3-B7F9-9E5FBD5F1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84271-F32A-4563-9401-E7131EB72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2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24EBE-1976-43A2-92FE-E9E0B4302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B2D10-98EC-4DE5-AB39-83460D17D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FF43A-72AF-4FC8-9AA8-3312232E4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4E85B-2A4C-4614-8027-9F70EEE4E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2FBBA-AF27-4863-A62C-2772539A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0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1EDF0-CE42-4CFD-A8C3-04177EE29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50263-1A8A-4993-8E29-AF4D7D863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9CAEC-F8B9-4751-969C-095C45FC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5F69B-5AC0-46F8-9354-86B4086D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822A9-2B95-484B-A9E5-853638318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1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916E4-441D-4AC9-9E47-C11CB396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38636-ACDF-437D-9E28-97878B84F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69F7C-7B02-4569-91FB-7A450D069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7BA82-65C6-4C94-B2D5-B36AB395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2884F-4AF5-44D9-AFBF-C01ED3A0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30E79-F7DE-4CAA-BC9E-A4C04793B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1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028E6-886D-4230-876F-B3CF5AD29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CEA1D-9C1F-4645-84FE-278CC5296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CD875-0EF0-4F88-B1AB-5B581230A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01228E-5CD5-49D1-9ADC-421F73612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6E9C18-2E7D-4249-8D96-08E2979FB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CA48D0-8EF7-4EBE-BA09-B27B97BB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0876AC-0C18-4B67-A863-ABCC1BAE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123BBE-4508-439D-B7F4-F2F9186F5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8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AD061-CD75-4C56-86DE-2CFCE78B4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5B959-5EF4-4AF6-8B8C-F9ACC2F4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5BBBE-2F49-4084-802B-FEFF419B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6D61C-96A4-4D27-A3E5-BA8B8B3B7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321F1E-0159-4760-A094-D4B9C8589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712EF0-40C9-46B5-B558-7D5BCA23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0B084-D73A-4160-93B6-5E1622941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0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5B14F-ABF5-4B72-9C49-415024D72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4D4E9-2B75-46B1-A3C6-C26E3D357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2D168-B87E-404F-B70C-1AB29A411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CA948-C095-4621-9C1F-FE2F254A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07349-BEAB-4AC2-9F2F-C09D3EEEE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D59252-CCE1-4E1E-992E-34D1CE199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6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F5A1-75B9-4687-8371-9752A78E9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53C714-026D-40F1-9C31-EA7636F1E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0F808C-F295-48B9-88BB-29D64E36E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60047-266E-4251-8448-C8079EF27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E6052-5B43-493F-AB48-63C120E3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B294B-444F-470D-AA09-822CD963A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6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EBDD3E-54B5-4686-A562-69EB208D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6564F-F2DB-45AC-8041-79FE89405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5B1C3-4557-413D-A044-9E563E7833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1AE7-7F54-4A5D-84D6-ABCB37B86CDA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A8A69-DBF3-41A6-9B27-BC2783EED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EC484-0016-4458-9B46-B30D783DB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2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PzEVPDyJV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26FB9C-7304-480A-872F-7D49438E9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8245" y="2572746"/>
            <a:ext cx="8173445" cy="275262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Ions, ionic bonds and ionic compounds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Study Sheet #2</a:t>
            </a:r>
          </a:p>
        </p:txBody>
      </p:sp>
      <p:pic>
        <p:nvPicPr>
          <p:cNvPr id="9" name="Content Placeholder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3" t="30753" r="46815" b="9081"/>
          <a:stretch/>
        </p:blipFill>
        <p:spPr bwMode="auto">
          <a:xfrm>
            <a:off x="9249922" y="4235298"/>
            <a:ext cx="2660638" cy="18792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3CF4BD-5846-4477-936A-71403D9EE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63" y="456529"/>
            <a:ext cx="4363059" cy="1781424"/>
          </a:xfrm>
          <a:prstGeom prst="rect">
            <a:avLst/>
          </a:prstGeom>
        </p:spPr>
      </p:pic>
      <p:grpSp>
        <p:nvGrpSpPr>
          <p:cNvPr id="8" name="Group">
            <a:extLst>
              <a:ext uri="{FF2B5EF4-FFF2-40B4-BE49-F238E27FC236}">
                <a16:creationId xmlns:a16="http://schemas.microsoft.com/office/drawing/2014/main" id="{B392FEE1-D5EF-435C-AE8C-76920B05B264}"/>
              </a:ext>
            </a:extLst>
          </p:cNvPr>
          <p:cNvGrpSpPr/>
          <p:nvPr/>
        </p:nvGrpSpPr>
        <p:grpSpPr>
          <a:xfrm>
            <a:off x="-66166" y="0"/>
            <a:ext cx="3008244" cy="6858000"/>
            <a:chOff x="0" y="0"/>
            <a:chExt cx="3171723" cy="6983683"/>
          </a:xfrm>
        </p:grpSpPr>
        <p:grpSp>
          <p:nvGrpSpPr>
            <p:cNvPr id="11" name="Group">
              <a:extLst>
                <a:ext uri="{FF2B5EF4-FFF2-40B4-BE49-F238E27FC236}">
                  <a16:creationId xmlns:a16="http://schemas.microsoft.com/office/drawing/2014/main" id="{2E83465C-C9D3-4235-AC12-3E174BF12048}"/>
                </a:ext>
              </a:extLst>
            </p:cNvPr>
            <p:cNvGrpSpPr/>
            <p:nvPr/>
          </p:nvGrpSpPr>
          <p:grpSpPr>
            <a:xfrm>
              <a:off x="46656" y="0"/>
              <a:ext cx="3125068" cy="3119218"/>
              <a:chOff x="0" y="0"/>
              <a:chExt cx="3125067" cy="3119217"/>
            </a:xfrm>
          </p:grpSpPr>
          <p:pic>
            <p:nvPicPr>
              <p:cNvPr id="14" name="Image" descr="Image">
                <a:extLst>
                  <a:ext uri="{FF2B5EF4-FFF2-40B4-BE49-F238E27FC236}">
                    <a16:creationId xmlns:a16="http://schemas.microsoft.com/office/drawing/2014/main" id="{71012C6E-EAEE-49A6-B012-1C89B79C2E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b="31383"/>
              <a:stretch>
                <a:fillRect/>
              </a:stretch>
            </p:blipFill>
            <p:spPr>
              <a:xfrm>
                <a:off x="1785" y="0"/>
                <a:ext cx="1565789" cy="15692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" name="Image" descr="Image">
                <a:extLst>
                  <a:ext uri="{FF2B5EF4-FFF2-40B4-BE49-F238E27FC236}">
                    <a16:creationId xmlns:a16="http://schemas.microsoft.com/office/drawing/2014/main" id="{AA6B1802-CD72-465C-A1BF-FA925D2918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21999" t="71155" r="51506"/>
              <a:stretch>
                <a:fillRect/>
              </a:stretch>
            </p:blipFill>
            <p:spPr>
              <a:xfrm>
                <a:off x="1563323" y="1557313"/>
                <a:ext cx="1561745" cy="155455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" name="Image" descr="Image">
                <a:extLst>
                  <a:ext uri="{FF2B5EF4-FFF2-40B4-BE49-F238E27FC236}">
                    <a16:creationId xmlns:a16="http://schemas.microsoft.com/office/drawing/2014/main" id="{823412A9-8EDB-4EE6-B0D0-AA3BE9C89D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t="9222" r="11853" b="14723"/>
              <a:stretch>
                <a:fillRect/>
              </a:stretch>
            </p:blipFill>
            <p:spPr>
              <a:xfrm>
                <a:off x="1564164" y="14610"/>
                <a:ext cx="1560003" cy="15545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7" name="Image" descr="Image">
                <a:extLst>
                  <a:ext uri="{FF2B5EF4-FFF2-40B4-BE49-F238E27FC236}">
                    <a16:creationId xmlns:a16="http://schemas.microsoft.com/office/drawing/2014/main" id="{441E5735-36E6-47AF-B5B6-7B2A8689EE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0" y="1549971"/>
                <a:ext cx="1569246" cy="156924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2" name="Rectangle">
              <a:extLst>
                <a:ext uri="{FF2B5EF4-FFF2-40B4-BE49-F238E27FC236}">
                  <a16:creationId xmlns:a16="http://schemas.microsoft.com/office/drawing/2014/main" id="{8C822257-63BA-4F9B-AD97-1E360435A7C7}"/>
                </a:ext>
              </a:extLst>
            </p:cNvPr>
            <p:cNvSpPr/>
            <p:nvPr/>
          </p:nvSpPr>
          <p:spPr>
            <a:xfrm>
              <a:off x="0" y="3061875"/>
              <a:ext cx="3158947" cy="3921809"/>
            </a:xfrm>
            <a:prstGeom prst="rect">
              <a:avLst/>
            </a:prstGeom>
            <a:solidFill>
              <a:srgbClr val="0027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dirty="0"/>
            </a:p>
          </p:txBody>
        </p:sp>
      </p:grpSp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570A025E-431A-4D1E-A6D2-5AA8CB8B10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886" y="6114526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D18213-9839-440C-AE0F-608A9A6DB0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7554" y="4235298"/>
            <a:ext cx="32385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91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1469E-5603-4C90-81F3-C222DB07F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747" y="261546"/>
            <a:ext cx="10515600" cy="1325563"/>
          </a:xfrm>
        </p:spPr>
        <p:txBody>
          <a:bodyPr/>
          <a:lstStyle/>
          <a:p>
            <a:r>
              <a:rPr lang="en-US" b="1" u="sng" dirty="0">
                <a:solidFill>
                  <a:srgbClr val="0070C0"/>
                </a:solidFill>
              </a:rPr>
              <a:t>Chemical Formulae for Ionic Compounds: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BAC80-5DCE-419C-B2B4-7A0A3B22A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753" y="1253331"/>
            <a:ext cx="10515600" cy="4351338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/>
              <a:t>1- Write the symbol and charge of the metal first and the non-metal second.</a:t>
            </a:r>
          </a:p>
          <a:p>
            <a:pPr marL="0" lvl="0" indent="0">
              <a:buNone/>
            </a:pPr>
            <a:r>
              <a:rPr lang="en-US" sz="2400" dirty="0"/>
              <a:t>2- Transpose only the number of the positive charge to become the subscript of the non-metal , and the number of the negative charge to become the subscript of the metal.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D5CD85-63F9-4566-8D48-95694A4409FB}"/>
              </a:ext>
            </a:extLst>
          </p:cNvPr>
          <p:cNvSpPr/>
          <p:nvPr/>
        </p:nvSpPr>
        <p:spPr>
          <a:xfrm>
            <a:off x="510747" y="2482651"/>
            <a:ext cx="11062253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Examples of molecular formula for ionic compounds with single atomic ions:</a:t>
            </a:r>
            <a:endParaRPr lang="en-US" sz="20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Picture 4" descr="How to Decipher the Formulas of Ionic Compounds - dummies">
            <a:extLst>
              <a:ext uri="{FF2B5EF4-FFF2-40B4-BE49-F238E27FC236}">
                <a16:creationId xmlns:a16="http://schemas.microsoft.com/office/drawing/2014/main" id="{2C37349D-95D9-45EE-9112-46F04D784C9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360" y="3780594"/>
            <a:ext cx="2791239" cy="1678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ow to Decipher the Formulas of Ionic Compounds - dummies">
            <a:extLst>
              <a:ext uri="{FF2B5EF4-FFF2-40B4-BE49-F238E27FC236}">
                <a16:creationId xmlns:a16="http://schemas.microsoft.com/office/drawing/2014/main" id="{6F03BED7-1AED-447B-8F74-E26267F2708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1" y="3763780"/>
            <a:ext cx="2907029" cy="16786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A893CB4-B4D4-4066-BE77-C4CDEAB55548}"/>
              </a:ext>
            </a:extLst>
          </p:cNvPr>
          <p:cNvSpPr/>
          <p:nvPr/>
        </p:nvSpPr>
        <p:spPr>
          <a:xfrm>
            <a:off x="537251" y="6078269"/>
            <a:ext cx="9739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ea typeface="Times New Roman" panose="02020603050405020304" pitchFamily="18" charset="0"/>
              </a:rPr>
              <a:t>Most compounds made up of a metal and a non-metal are ionic.</a:t>
            </a:r>
            <a:endParaRPr lang="en-US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23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C485AC-B207-4DE4-9D6B-4CC88BC34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806" y="1184769"/>
            <a:ext cx="4911049" cy="504678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8FAA2AA-BA88-4282-8A44-B74D6BAFC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747" y="261546"/>
            <a:ext cx="10515600" cy="1325563"/>
          </a:xfrm>
        </p:spPr>
        <p:txBody>
          <a:bodyPr/>
          <a:lstStyle/>
          <a:p>
            <a:r>
              <a:rPr lang="en-US" b="1" u="sng" dirty="0">
                <a:solidFill>
                  <a:srgbClr val="0070C0"/>
                </a:solidFill>
              </a:rPr>
              <a:t>Naming Ionic Compounds: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E3F1F8-4BE5-4F15-9BA2-006F83FEEC89}"/>
              </a:ext>
            </a:extLst>
          </p:cNvPr>
          <p:cNvSpPr/>
          <p:nvPr/>
        </p:nvSpPr>
        <p:spPr>
          <a:xfrm>
            <a:off x="456662" y="1021068"/>
            <a:ext cx="754765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242C"/>
                </a:solidFill>
              </a:rPr>
              <a:t>Always name the cation before the anion; in the chemical formula, the cation will always appear first as well.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1242C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242C"/>
                </a:solidFill>
              </a:rPr>
              <a:t>When naming the cation within an ionic compound, we don't include the word ion or the charge </a:t>
            </a:r>
            <a:r>
              <a:rPr lang="en-US" sz="2400" i="1" dirty="0">
                <a:solidFill>
                  <a:srgbClr val="21242C"/>
                </a:solidFill>
              </a:rPr>
              <a:t>.</a:t>
            </a:r>
            <a:r>
              <a:rPr lang="en-US" sz="2400" dirty="0">
                <a:solidFill>
                  <a:srgbClr val="21242C"/>
                </a:solidFill>
              </a:rPr>
              <a:t>We only have to name the element that the ion came from 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1242C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242C"/>
                </a:solidFill>
              </a:rPr>
              <a:t>When naming the anion within an ionic compound, the suffix –ide is added to the root name of the element.</a:t>
            </a:r>
          </a:p>
          <a:p>
            <a:pPr fontAlgn="base"/>
            <a:endParaRPr lang="en-US" sz="2400" dirty="0">
              <a:solidFill>
                <a:srgbClr val="2124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08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74171A-06F3-4845-AA74-B78EB1197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53" y="590549"/>
            <a:ext cx="10515600" cy="1325563"/>
          </a:xfrm>
        </p:spPr>
        <p:txBody>
          <a:bodyPr/>
          <a:lstStyle/>
          <a:p>
            <a:r>
              <a:rPr lang="en-US" b="1" u="sng" dirty="0">
                <a:solidFill>
                  <a:srgbClr val="0070C0"/>
                </a:solidFill>
              </a:rPr>
              <a:t>Ionic bonding and physical properties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98F6F22-7799-4E81-935C-31AA072FC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483" y="1950243"/>
            <a:ext cx="10515600" cy="4351338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Ionic compounds have high melting points. This is because the electrostatic attraction between oppositely charged ions is strong.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Ionic compounds are brittle, If you drop a crystal of an ionic compound, it breaks between one row of ions and another. The broken pieces have straight ridges.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405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w can you use electrical conductivity to decide if a compound is ionic or  covalent? | Socratic">
            <a:extLst>
              <a:ext uri="{FF2B5EF4-FFF2-40B4-BE49-F238E27FC236}">
                <a16:creationId xmlns:a16="http://schemas.microsoft.com/office/drawing/2014/main" id="{74ABAC78-36DE-4DA5-826C-2710E04E0CA2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8213"/>
            <a:ext cx="8057322" cy="55997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6CBA8D-B101-437F-B4C8-3CA20E65C581}"/>
              </a:ext>
            </a:extLst>
          </p:cNvPr>
          <p:cNvSpPr/>
          <p:nvPr/>
        </p:nvSpPr>
        <p:spPr>
          <a:xfrm>
            <a:off x="549173" y="6162261"/>
            <a:ext cx="5692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https://www.youtube.com/watch?v=ePzEVPDyJV8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640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AA3F293-6938-43A4-B707-030E94DA8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+mn-lt"/>
              </a:rPr>
              <a:t>Learning Objectives:</a:t>
            </a:r>
            <a:br>
              <a:rPr lang="en-US" sz="3200" b="1" dirty="0">
                <a:solidFill>
                  <a:srgbClr val="002060"/>
                </a:solidFill>
                <a:latin typeface="+mn-lt"/>
              </a:rPr>
            </a:b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A83830-0CC0-4DB6-96ED-4F7E8B2E2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4351338"/>
          </a:xfrm>
        </p:spPr>
        <p:txBody>
          <a:bodyPr>
            <a:noAutofit/>
          </a:bodyPr>
          <a:lstStyle/>
          <a:p>
            <a:r>
              <a:rPr lang="en-US" dirty="0"/>
              <a:t>Define ions, ionic bonds, and ionic compounds.</a:t>
            </a:r>
          </a:p>
          <a:p>
            <a:r>
              <a:rPr lang="en-US" dirty="0"/>
              <a:t>Explain how ionic bonds form.</a:t>
            </a:r>
          </a:p>
          <a:p>
            <a:r>
              <a:rPr lang="en-US" dirty="0"/>
              <a:t>Describe the properties of ionic compounds.</a:t>
            </a:r>
          </a:p>
          <a:p>
            <a:r>
              <a:rPr lang="en-US" dirty="0"/>
              <a:t>Identify and name common ionic compounds.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AE747E-87FB-44A7-87E4-6DDB7B01FE99}"/>
              </a:ext>
            </a:extLst>
          </p:cNvPr>
          <p:cNvSpPr/>
          <p:nvPr/>
        </p:nvSpPr>
        <p:spPr>
          <a:xfrm>
            <a:off x="838200" y="299635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Key words:</a:t>
            </a:r>
            <a:br>
              <a:rPr lang="en-US" sz="3200" b="1" dirty="0">
                <a:solidFill>
                  <a:srgbClr val="002060"/>
                </a:solidFill>
              </a:rPr>
            </a:b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A5B7D52-0D79-44E4-819D-8C2DE9AF34D2}"/>
              </a:ext>
            </a:extLst>
          </p:cNvPr>
          <p:cNvSpPr txBox="1">
            <a:spLocks/>
          </p:cNvSpPr>
          <p:nvPr/>
        </p:nvSpPr>
        <p:spPr>
          <a:xfrm>
            <a:off x="838200" y="3571714"/>
            <a:ext cx="4848405" cy="3429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Cations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Anions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Octet Rule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Ionic bonds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Ionic compounds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159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he Anion-Cation Connection in Soil | EcoFarming Daily">
            <a:extLst>
              <a:ext uri="{FF2B5EF4-FFF2-40B4-BE49-F238E27FC236}">
                <a16:creationId xmlns:a16="http://schemas.microsoft.com/office/drawing/2014/main" id="{CBB91C73-07CD-4D9D-983D-7198AB7E2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797" y="2548053"/>
            <a:ext cx="3509203" cy="211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600471-ECF2-4E18-8B9A-06F48ACB3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96" y="-9960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latin typeface="+mn-lt"/>
              </a:rPr>
              <a:t>What are ions?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B481A-1FC5-47B7-95B1-7A228435B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96" y="907567"/>
            <a:ext cx="9299713" cy="54004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Ions are electrically charged particles formed when atoms gain or lose electrons.</a:t>
            </a:r>
          </a:p>
          <a:p>
            <a:pPr marL="0" indent="0">
              <a:buNone/>
            </a:pPr>
            <a:r>
              <a:rPr lang="en-US" dirty="0"/>
              <a:t>These charges can be positive or negative.  </a:t>
            </a:r>
          </a:p>
          <a:p>
            <a:pPr marL="0" indent="0">
              <a:buNone/>
            </a:pPr>
            <a:endParaRPr lang="en-US" b="1" i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i="1" u="sng" dirty="0">
                <a:solidFill>
                  <a:srgbClr val="0070C0"/>
                </a:solidFill>
              </a:rPr>
              <a:t>Cations (positive ions):</a:t>
            </a:r>
            <a:endParaRPr lang="en-US" b="1" i="1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en-US" dirty="0"/>
              <a:t>Atoms </a:t>
            </a:r>
            <a:r>
              <a:rPr lang="en-US" b="1" dirty="0"/>
              <a:t>lose</a:t>
            </a:r>
            <a:r>
              <a:rPr lang="en-US" dirty="0"/>
              <a:t> one or more electrons to become positively charged.</a:t>
            </a:r>
          </a:p>
          <a:p>
            <a:pPr marL="0" lvl="0" indent="0">
              <a:buNone/>
            </a:pPr>
            <a:r>
              <a:rPr lang="en-US" dirty="0"/>
              <a:t>Metals often form cations as they have fewer electrons in the outermost energy level and readily give them away.</a:t>
            </a:r>
          </a:p>
          <a:p>
            <a:pPr marL="0" indent="0">
              <a:buNone/>
            </a:pPr>
            <a:endParaRPr lang="en-US" b="1" i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i="1" u="sng" dirty="0">
                <a:solidFill>
                  <a:srgbClr val="0070C0"/>
                </a:solidFill>
              </a:rPr>
              <a:t>Anions (negative ions):</a:t>
            </a:r>
            <a:endParaRPr lang="en-US" b="1" i="1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en-US" dirty="0"/>
              <a:t>Atoms </a:t>
            </a:r>
            <a:r>
              <a:rPr lang="en-US" b="1" dirty="0"/>
              <a:t>gain</a:t>
            </a:r>
            <a:r>
              <a:rPr lang="en-US" dirty="0"/>
              <a:t> one or more electrons to become negatively charged.</a:t>
            </a:r>
          </a:p>
          <a:p>
            <a:pPr marL="0" lvl="0" indent="0">
              <a:buNone/>
            </a:pPr>
            <a:r>
              <a:rPr lang="en-US" dirty="0"/>
              <a:t>Nonmetals often form anions as they attract additional electrons.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543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218EE0-4800-4414-8A69-CFC7A3F72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43" y="4869105"/>
            <a:ext cx="8802757" cy="16820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CBEAD0-5495-4A91-89E3-936516DCE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70" y="2667649"/>
            <a:ext cx="8851188" cy="172033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66295-E118-4725-BA9C-6495438CE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70" y="102843"/>
            <a:ext cx="10515600" cy="4351338"/>
          </a:xfrm>
        </p:spPr>
        <p:txBody>
          <a:bodyPr/>
          <a:lstStyle/>
          <a:p>
            <a:r>
              <a:rPr lang="en-US" sz="3200" b="1" dirty="0">
                <a:solidFill>
                  <a:srgbClr val="0070C0"/>
                </a:solidFill>
              </a:rPr>
              <a:t>Octet rule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en-US" dirty="0"/>
              <a:t>  atoms tend to have a stable electron configuration, similar to noble gases, which typically have 8 electrons in their outermost energy level (except for elements in period#1 / Hydrogen and Helium). </a:t>
            </a:r>
          </a:p>
          <a:p>
            <a:pPr marL="0" indent="0">
              <a:buNone/>
            </a:pPr>
            <a:r>
              <a:rPr lang="en-US" dirty="0"/>
              <a:t>   Atoms gain or lose electrons to reach this stable configuration.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7D0CE5-5ABA-4036-BF13-27757022913E}"/>
              </a:ext>
            </a:extLst>
          </p:cNvPr>
          <p:cNvSpPr/>
          <p:nvPr/>
        </p:nvSpPr>
        <p:spPr>
          <a:xfrm>
            <a:off x="347870" y="2466634"/>
            <a:ext cx="4145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u="sng" dirty="0">
                <a:solidFill>
                  <a:srgbClr val="0070C0"/>
                </a:solidFill>
              </a:rPr>
              <a:t>Formation of sodium ion: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67D067-4264-4E90-A9AC-E412ABD755CC}"/>
              </a:ext>
            </a:extLst>
          </p:cNvPr>
          <p:cNvSpPr/>
          <p:nvPr/>
        </p:nvSpPr>
        <p:spPr>
          <a:xfrm>
            <a:off x="347870" y="4579494"/>
            <a:ext cx="4145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u="sng" dirty="0">
                <a:solidFill>
                  <a:srgbClr val="0070C0"/>
                </a:solidFill>
              </a:rPr>
              <a:t>Formation of chloride ion: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43BAE2-3B2A-478B-9C83-F1FD6AC9B686}"/>
              </a:ext>
            </a:extLst>
          </p:cNvPr>
          <p:cNvSpPr txBox="1"/>
          <p:nvPr/>
        </p:nvSpPr>
        <p:spPr>
          <a:xfrm>
            <a:off x="8915399" y="2705725"/>
            <a:ext cx="29287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</a:t>
            </a:r>
            <a:r>
              <a:rPr lang="en-US" sz="2000" b="1" dirty="0"/>
              <a:t>sodium</a:t>
            </a:r>
            <a:r>
              <a:rPr lang="en-US" sz="2000" dirty="0"/>
              <a:t> ion has </a:t>
            </a:r>
            <a:r>
              <a:rPr lang="en-US" sz="2800" b="1" dirty="0"/>
              <a:t>8</a:t>
            </a:r>
            <a:r>
              <a:rPr lang="en-US" sz="2000" dirty="0"/>
              <a:t> electrons in its outer shell. Its outer shell is full, so the ion is stable.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EF36FC-94D7-4EDA-9359-6D0CD5FEFBB8}"/>
              </a:ext>
            </a:extLst>
          </p:cNvPr>
          <p:cNvSpPr txBox="1"/>
          <p:nvPr/>
        </p:nvSpPr>
        <p:spPr>
          <a:xfrm>
            <a:off x="8915399" y="5104611"/>
            <a:ext cx="29287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</a:t>
            </a:r>
            <a:r>
              <a:rPr lang="en-US" sz="2000" b="1" dirty="0"/>
              <a:t>chloride</a:t>
            </a:r>
            <a:r>
              <a:rPr lang="en-US" sz="2000" dirty="0"/>
              <a:t> ion has </a:t>
            </a:r>
            <a:r>
              <a:rPr lang="en-US" sz="2800" b="1" dirty="0"/>
              <a:t>8</a:t>
            </a:r>
            <a:r>
              <a:rPr lang="en-US" sz="2000" dirty="0"/>
              <a:t> electrons in its outer shell. Its outer shell is full, so the ion is stable.</a:t>
            </a:r>
          </a:p>
        </p:txBody>
      </p:sp>
    </p:spTree>
    <p:extLst>
      <p:ext uri="{BB962C8B-B14F-4D97-AF65-F5344CB8AC3E}">
        <p14:creationId xmlns:p14="http://schemas.microsoft.com/office/powerpoint/2010/main" val="2598340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3878A6-2B79-403C-8A4E-FB23987D561C}"/>
              </a:ext>
            </a:extLst>
          </p:cNvPr>
          <p:cNvSpPr/>
          <p:nvPr/>
        </p:nvSpPr>
        <p:spPr>
          <a:xfrm>
            <a:off x="245165" y="437322"/>
            <a:ext cx="117016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424242"/>
                </a:solidFill>
                <a:ea typeface="Times New Roman" panose="02020603050405020304" pitchFamily="18" charset="0"/>
              </a:rPr>
              <a:t>You can use the periodic table to predict whether an atom will form an anion or a cation, and you can often predict the charge of the resulting ion. </a:t>
            </a:r>
            <a:endParaRPr lang="en-US" sz="28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1D54BA-8E0E-4632-A7BD-9EDF641706BC}"/>
              </a:ext>
            </a:extLst>
          </p:cNvPr>
          <p:cNvSpPr/>
          <p:nvPr/>
        </p:nvSpPr>
        <p:spPr>
          <a:xfrm>
            <a:off x="887896" y="2385391"/>
            <a:ext cx="8256104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 name of a metal ion is the same as the name of the metal atom from which it forms, so Ca</a:t>
            </a:r>
            <a:r>
              <a:rPr lang="en-US" sz="1400" baseline="30000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2+</a:t>
            </a:r>
            <a:r>
              <a:rPr lang="en-US" sz="2400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is called a calcium ion.</a:t>
            </a:r>
            <a:endParaRPr lang="en-US" sz="2000" dirty="0">
              <a:solidFill>
                <a:srgbClr val="0070C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24E63-FFBD-4198-8548-AF0DA31EEEBF}"/>
              </a:ext>
            </a:extLst>
          </p:cNvPr>
          <p:cNvSpPr/>
          <p:nvPr/>
        </p:nvSpPr>
        <p:spPr>
          <a:xfrm>
            <a:off x="887896" y="3709988"/>
            <a:ext cx="8256104" cy="1362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When naming a non-metal ion , the suffix –ide is added to the root name of the element.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O</a:t>
            </a:r>
            <a:r>
              <a:rPr lang="en-US" sz="2400" baseline="30000" dirty="0">
                <a:solidFill>
                  <a:srgbClr val="0070C0"/>
                </a:solidFill>
              </a:rPr>
              <a:t>-2</a:t>
            </a:r>
            <a:r>
              <a:rPr lang="en-US" sz="2400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is called an oxide ion.</a:t>
            </a:r>
            <a:endParaRPr lang="en-US" sz="2000" dirty="0">
              <a:solidFill>
                <a:srgbClr val="0070C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771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7A070C3-2360-48CB-ACB5-0BCB123236A1}"/>
              </a:ext>
            </a:extLst>
          </p:cNvPr>
          <p:cNvGrpSpPr/>
          <p:nvPr/>
        </p:nvGrpSpPr>
        <p:grpSpPr>
          <a:xfrm>
            <a:off x="811593" y="708292"/>
            <a:ext cx="10227569" cy="5746885"/>
            <a:chOff x="1744422" y="3537644"/>
            <a:chExt cx="5662715" cy="299236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EFAE22-535A-408C-9952-BE4C4543ED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64" t="18254" r="11413" b="24636"/>
            <a:stretch/>
          </p:blipFill>
          <p:spPr>
            <a:xfrm>
              <a:off x="2122170" y="3537644"/>
              <a:ext cx="5284967" cy="299236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5C1E98-CF0E-4164-9E81-766DCADAF8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64" t="18141" r="82468" b="75397"/>
            <a:stretch/>
          </p:blipFill>
          <p:spPr>
            <a:xfrm>
              <a:off x="3895105" y="3545730"/>
              <a:ext cx="390346" cy="33855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8022A01-694F-4591-AC35-D37A0678EA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9" t="24646" r="82798" b="38787"/>
            <a:stretch/>
          </p:blipFill>
          <p:spPr>
            <a:xfrm>
              <a:off x="1744422" y="3874233"/>
              <a:ext cx="369257" cy="1915881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06BB38E-5215-48DB-89EC-D3103A1DA853}"/>
              </a:ext>
            </a:extLst>
          </p:cNvPr>
          <p:cNvGrpSpPr/>
          <p:nvPr/>
        </p:nvGrpSpPr>
        <p:grpSpPr>
          <a:xfrm>
            <a:off x="811593" y="369738"/>
            <a:ext cx="10239580" cy="390974"/>
            <a:chOff x="1781282" y="3197024"/>
            <a:chExt cx="5427667" cy="39097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AFCA5AA-B230-4726-86B5-0334C0CE09DB}"/>
                </a:ext>
              </a:extLst>
            </p:cNvPr>
            <p:cNvSpPr txBox="1"/>
            <p:nvPr/>
          </p:nvSpPr>
          <p:spPr>
            <a:xfrm>
              <a:off x="1781282" y="3237570"/>
              <a:ext cx="358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91C8E6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0CAC66-E395-41E4-BF26-24F286839141}"/>
                </a:ext>
              </a:extLst>
            </p:cNvPr>
            <p:cNvSpPr txBox="1"/>
            <p:nvPr/>
          </p:nvSpPr>
          <p:spPr>
            <a:xfrm>
              <a:off x="2097447" y="3247105"/>
              <a:ext cx="358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91C8E6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9508FA-0E49-4E8A-A44D-326C07FE314A}"/>
                </a:ext>
              </a:extLst>
            </p:cNvPr>
            <p:cNvSpPr txBox="1"/>
            <p:nvPr/>
          </p:nvSpPr>
          <p:spPr>
            <a:xfrm>
              <a:off x="5295014" y="3197024"/>
              <a:ext cx="358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91C8E6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CD00C6-6D1A-48B5-8B4A-5489C9734F7E}"/>
                </a:ext>
              </a:extLst>
            </p:cNvPr>
            <p:cNvSpPr txBox="1"/>
            <p:nvPr/>
          </p:nvSpPr>
          <p:spPr>
            <a:xfrm>
              <a:off x="5653639" y="3216203"/>
              <a:ext cx="358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91C8E6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8B550F-72B7-4944-8E10-FAF18C0D5829}"/>
                </a:ext>
              </a:extLst>
            </p:cNvPr>
            <p:cNvSpPr txBox="1"/>
            <p:nvPr/>
          </p:nvSpPr>
          <p:spPr>
            <a:xfrm>
              <a:off x="5953927" y="3247105"/>
              <a:ext cx="358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91C8E6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0B7260-7B23-4D32-AD60-C7756595A52A}"/>
                </a:ext>
              </a:extLst>
            </p:cNvPr>
            <p:cNvSpPr txBox="1"/>
            <p:nvPr/>
          </p:nvSpPr>
          <p:spPr>
            <a:xfrm>
              <a:off x="6232054" y="3247105"/>
              <a:ext cx="358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91C8E6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6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5C7BB85-8F79-4BFE-9F7A-4CB709849EE0}"/>
                </a:ext>
              </a:extLst>
            </p:cNvPr>
            <p:cNvSpPr txBox="1"/>
            <p:nvPr/>
          </p:nvSpPr>
          <p:spPr>
            <a:xfrm>
              <a:off x="6526632" y="3246775"/>
              <a:ext cx="358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91C8E6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7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63F8B4-5239-4081-87B5-F0826534B76C}"/>
                </a:ext>
              </a:extLst>
            </p:cNvPr>
            <p:cNvSpPr txBox="1"/>
            <p:nvPr/>
          </p:nvSpPr>
          <p:spPr>
            <a:xfrm>
              <a:off x="6850324" y="3249444"/>
              <a:ext cx="358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91C8E6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199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0DB70-66E8-4B42-914E-4BF2D5BC8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74" y="20567"/>
            <a:ext cx="10515600" cy="1325563"/>
          </a:xfrm>
        </p:spPr>
        <p:txBody>
          <a:bodyPr/>
          <a:lstStyle/>
          <a:p>
            <a:r>
              <a:rPr lang="en-US" altLang="en-US" b="1" dirty="0"/>
              <a:t>What is ionic bonding?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18EE93-C3F3-4404-850D-260E38A51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939" y="4299525"/>
            <a:ext cx="4253949" cy="247769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21443A1-D949-496A-9B55-473B690C9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6" y="954157"/>
            <a:ext cx="9369287" cy="5167658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0070C0"/>
                </a:solidFill>
              </a:rPr>
              <a:t>Ionic bonding </a:t>
            </a:r>
            <a:r>
              <a:rPr lang="en-US" sz="3200" dirty="0"/>
              <a:t>is the electrostatic attraction between positive and negative ions. </a:t>
            </a:r>
          </a:p>
          <a:p>
            <a:r>
              <a:rPr lang="en-US" sz="3200" dirty="0"/>
              <a:t>In ionic bonds, the metal loses electrons to become a positively charged cation, whereas the nonmetal accepts those electrons to become a negatively charged anion. </a:t>
            </a:r>
          </a:p>
          <a:p>
            <a:r>
              <a:rPr lang="en-US" sz="3200" dirty="0"/>
              <a:t>Ionic bonds require an electron donor, often a metal, and an electron acceptor, a nonmetal.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9398C5-9D81-4CBC-B893-C11ADC8B64FB}"/>
              </a:ext>
            </a:extLst>
          </p:cNvPr>
          <p:cNvSpPr txBox="1"/>
          <p:nvPr/>
        </p:nvSpPr>
        <p:spPr>
          <a:xfrm>
            <a:off x="3508513" y="582095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In sodium chloride, ionic bonds hold the ions together in a giant structure. </a:t>
            </a:r>
          </a:p>
        </p:txBody>
      </p:sp>
    </p:spTree>
    <p:extLst>
      <p:ext uri="{BB962C8B-B14F-4D97-AF65-F5344CB8AC3E}">
        <p14:creationId xmlns:p14="http://schemas.microsoft.com/office/powerpoint/2010/main" val="967711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0028666-Ionic_bond_in_sodium_chloride">
            <a:hlinkClick r:id="" action="ppaction://media"/>
            <a:extLst>
              <a:ext uri="{FF2B5EF4-FFF2-40B4-BE49-F238E27FC236}">
                <a16:creationId xmlns:a16="http://schemas.microsoft.com/office/drawing/2014/main" id="{AA8C1AAA-D5DC-41B3-B0DF-D987968FD6A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83026" y="1327704"/>
            <a:ext cx="8627164" cy="48527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E2DD71-6DFD-4605-9016-F8B020522A22}"/>
              </a:ext>
            </a:extLst>
          </p:cNvPr>
          <p:cNvSpPr txBox="1"/>
          <p:nvPr/>
        </p:nvSpPr>
        <p:spPr>
          <a:xfrm>
            <a:off x="728868" y="677516"/>
            <a:ext cx="675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Formation of the ionic bond in Sodium chloride</a:t>
            </a:r>
          </a:p>
        </p:txBody>
      </p:sp>
    </p:spTree>
    <p:extLst>
      <p:ext uri="{BB962C8B-B14F-4D97-AF65-F5344CB8AC3E}">
        <p14:creationId xmlns:p14="http://schemas.microsoft.com/office/powerpoint/2010/main" val="153106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ABD532-E044-47C5-99B6-2DD6962E14F9}"/>
              </a:ext>
            </a:extLst>
          </p:cNvPr>
          <p:cNvSpPr txBox="1"/>
          <p:nvPr/>
        </p:nvSpPr>
        <p:spPr>
          <a:xfrm>
            <a:off x="182995" y="73858"/>
            <a:ext cx="122077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b="1" u="sng" dirty="0">
                <a:solidFill>
                  <a:srgbClr val="0070C0"/>
                </a:solidFill>
              </a:rPr>
              <a:t>Examples of formation for 2 ionic compounds:</a:t>
            </a:r>
            <a:endParaRPr lang="en-US" sz="32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sz="2800" dirty="0"/>
          </a:p>
          <a:p>
            <a:pPr>
              <a:defRPr/>
            </a:pPr>
            <a:endParaRPr lang="en-US" altLang="en-US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3A3FA-CC57-41FB-A794-83932C76886B}"/>
              </a:ext>
            </a:extLst>
          </p:cNvPr>
          <p:cNvSpPr/>
          <p:nvPr/>
        </p:nvSpPr>
        <p:spPr>
          <a:xfrm>
            <a:off x="848227" y="871024"/>
            <a:ext cx="16431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12</a:t>
            </a: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</a:rPr>
              <a:t> Mg: 2,8,2</a:t>
            </a:r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919454-2BE9-46E9-9ED9-83F1AB795288}"/>
              </a:ext>
            </a:extLst>
          </p:cNvPr>
          <p:cNvSpPr/>
          <p:nvPr/>
        </p:nvSpPr>
        <p:spPr>
          <a:xfrm>
            <a:off x="1059229" y="1299472"/>
            <a:ext cx="1221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8</a:t>
            </a: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</a:rPr>
              <a:t>O: 2,6</a:t>
            </a:r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5FA664-F4E9-4012-9850-51548A7929F1}"/>
              </a:ext>
            </a:extLst>
          </p:cNvPr>
          <p:cNvSpPr/>
          <p:nvPr/>
        </p:nvSpPr>
        <p:spPr>
          <a:xfrm>
            <a:off x="7515247" y="809338"/>
            <a:ext cx="1350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>
              <a:spcBef>
                <a:spcPts val="300"/>
              </a:spcBef>
              <a:spcAft>
                <a:spcPts val="300"/>
              </a:spcAft>
            </a:pPr>
            <a:r>
              <a:rPr lang="en-US" sz="2000" baseline="-25000" dirty="0">
                <a:solidFill>
                  <a:srgbClr val="000000"/>
                </a:solidFill>
                <a:ea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Li: 2,1</a:t>
            </a:r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2C159B-91AE-4185-B59E-26796F45B03E}"/>
              </a:ext>
            </a:extLst>
          </p:cNvPr>
          <p:cNvSpPr/>
          <p:nvPr/>
        </p:nvSpPr>
        <p:spPr>
          <a:xfrm>
            <a:off x="7579720" y="1275778"/>
            <a:ext cx="1301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>
              <a:spcBef>
                <a:spcPts val="300"/>
              </a:spcBef>
              <a:spcAft>
                <a:spcPts val="300"/>
              </a:spcAft>
            </a:pPr>
            <a:r>
              <a:rPr lang="en-US" sz="2000" baseline="-25000" dirty="0">
                <a:solidFill>
                  <a:srgbClr val="000000"/>
                </a:solidFill>
                <a:ea typeface="Times New Roman" panose="02020603050405020304" pitchFamily="18" charset="0"/>
              </a:rPr>
              <a:t>9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F: 2,7</a:t>
            </a:r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1E8BBD-79FF-4FB0-80BD-CCEFED94C49F}"/>
              </a:ext>
            </a:extLst>
          </p:cNvPr>
          <p:cNvSpPr/>
          <p:nvPr/>
        </p:nvSpPr>
        <p:spPr>
          <a:xfrm>
            <a:off x="848227" y="5009426"/>
            <a:ext cx="2031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12</a:t>
            </a: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</a:rPr>
              <a:t> Mg</a:t>
            </a:r>
            <a:r>
              <a:rPr lang="en-US" sz="20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+2</a:t>
            </a: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</a:rPr>
              <a:t>: 2,8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</a:rPr>
              <a:t>	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D975A2-2526-4B2C-8A9F-CF8D310463D3}"/>
              </a:ext>
            </a:extLst>
          </p:cNvPr>
          <p:cNvSpPr/>
          <p:nvPr/>
        </p:nvSpPr>
        <p:spPr>
          <a:xfrm>
            <a:off x="1172410" y="5421789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8</a:t>
            </a: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</a:rPr>
              <a:t>O</a:t>
            </a:r>
            <a:r>
              <a:rPr lang="en-US" sz="20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-2</a:t>
            </a: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</a:rPr>
              <a:t>: 2,8</a:t>
            </a: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	</a:t>
            </a:r>
            <a:endParaRPr lang="en-US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71ADDD-C20D-41CF-8010-D26BFF122B81}"/>
              </a:ext>
            </a:extLst>
          </p:cNvPr>
          <p:cNvSpPr/>
          <p:nvPr/>
        </p:nvSpPr>
        <p:spPr>
          <a:xfrm>
            <a:off x="7515247" y="4830014"/>
            <a:ext cx="1327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>
              <a:spcBef>
                <a:spcPts val="300"/>
              </a:spcBef>
              <a:spcAft>
                <a:spcPts val="300"/>
              </a:spcAft>
            </a:pPr>
            <a:r>
              <a:rPr lang="en-US" sz="2000" baseline="-25000" dirty="0">
                <a:solidFill>
                  <a:srgbClr val="000000"/>
                </a:solidFill>
                <a:ea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Li</a:t>
            </a:r>
            <a:r>
              <a:rPr lang="en-US" sz="2000" baseline="30000" dirty="0">
                <a:solidFill>
                  <a:srgbClr val="000000"/>
                </a:solidFill>
                <a:ea typeface="Times New Roman" panose="02020603050405020304" pitchFamily="18" charset="0"/>
              </a:rPr>
              <a:t>+1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: 2</a:t>
            </a:r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5E8ECF-A738-48B6-B0C6-52D7121D1D93}"/>
              </a:ext>
            </a:extLst>
          </p:cNvPr>
          <p:cNvSpPr/>
          <p:nvPr/>
        </p:nvSpPr>
        <p:spPr>
          <a:xfrm>
            <a:off x="7515247" y="5294969"/>
            <a:ext cx="14414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>
              <a:spcBef>
                <a:spcPts val="300"/>
              </a:spcBef>
              <a:spcAft>
                <a:spcPts val="300"/>
              </a:spcAft>
            </a:pPr>
            <a:r>
              <a:rPr lang="en-US" sz="2000" baseline="-25000" dirty="0">
                <a:solidFill>
                  <a:srgbClr val="000000"/>
                </a:solidFill>
                <a:ea typeface="Times New Roman" panose="02020603050405020304" pitchFamily="18" charset="0"/>
              </a:rPr>
              <a:t>9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F</a:t>
            </a:r>
            <a:r>
              <a:rPr lang="en-US" sz="2000" baseline="30000" dirty="0">
                <a:solidFill>
                  <a:srgbClr val="000000"/>
                </a:solidFill>
                <a:ea typeface="Times New Roman" panose="02020603050405020304" pitchFamily="18" charset="0"/>
              </a:rPr>
              <a:t>-1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: 2,8</a:t>
            </a:r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130111-7E33-4EC3-8A15-537B3FC19D92}"/>
              </a:ext>
            </a:extLst>
          </p:cNvPr>
          <p:cNvSpPr/>
          <p:nvPr/>
        </p:nvSpPr>
        <p:spPr>
          <a:xfrm>
            <a:off x="384312" y="5907387"/>
            <a:ext cx="97005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Attraction forces between the positive and negative ions formed is called Ionic Bonding.</a:t>
            </a:r>
            <a:endParaRPr lang="en-US" sz="20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FA65AB-452D-4F04-9E18-E4973D0F2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549" y="1776714"/>
            <a:ext cx="2820641" cy="13468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9034F1-4F17-47CE-924E-C8ADD5D21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549" y="3379901"/>
            <a:ext cx="3409145" cy="1446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96138A-2060-43BD-9B57-A09FAA53A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47" y="1776714"/>
            <a:ext cx="3090449" cy="14520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6FF4EC-66CA-48A2-B148-8C79BA98D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12" y="3395072"/>
            <a:ext cx="2944518" cy="141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06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ysics PowerPoint Template" id="{18C6BFE4-75B8-4463-B197-2EC00491E872}" vid="{EDD3D8DC-FD34-457F-A9CA-5C9E62E496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Physics PowerPoint Template</Template>
  <TotalTime>63527</TotalTime>
  <Words>729</Words>
  <Application>Microsoft Office PowerPoint</Application>
  <PresentationFormat>Widescreen</PresentationFormat>
  <Paragraphs>76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Open Sans</vt:lpstr>
      <vt:lpstr>Symbol</vt:lpstr>
      <vt:lpstr>Tahoma</vt:lpstr>
      <vt:lpstr>Times New Roman</vt:lpstr>
      <vt:lpstr>Wingdings</vt:lpstr>
      <vt:lpstr>Office Theme</vt:lpstr>
      <vt:lpstr>PowerPoint Presentation</vt:lpstr>
      <vt:lpstr>Learning Objectives: </vt:lpstr>
      <vt:lpstr>What are ions?</vt:lpstr>
      <vt:lpstr>PowerPoint Presentation</vt:lpstr>
      <vt:lpstr>PowerPoint Presentation</vt:lpstr>
      <vt:lpstr>PowerPoint Presentation</vt:lpstr>
      <vt:lpstr>What is ionic bonding?</vt:lpstr>
      <vt:lpstr>PowerPoint Presentation</vt:lpstr>
      <vt:lpstr>PowerPoint Presentation</vt:lpstr>
      <vt:lpstr>Chemical Formulae for Ionic Compounds:  </vt:lpstr>
      <vt:lpstr>Naming Ionic Compounds:  </vt:lpstr>
      <vt:lpstr>Ionic bonding and physical properties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NOS</dc:creator>
  <cp:lastModifiedBy>N.kawar</cp:lastModifiedBy>
  <cp:revision>412</cp:revision>
  <cp:lastPrinted>2023-10-30T04:56:33Z</cp:lastPrinted>
  <dcterms:created xsi:type="dcterms:W3CDTF">2020-06-28T09:52:36Z</dcterms:created>
  <dcterms:modified xsi:type="dcterms:W3CDTF">2023-10-30T06:42:56Z</dcterms:modified>
</cp:coreProperties>
</file>