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10" r:id="rId2"/>
    <p:sldId id="278" r:id="rId3"/>
    <p:sldId id="336" r:id="rId4"/>
    <p:sldId id="497" r:id="rId5"/>
    <p:sldId id="283" r:id="rId6"/>
    <p:sldId id="492" r:id="rId7"/>
    <p:sldId id="493" r:id="rId8"/>
    <p:sldId id="337" r:id="rId9"/>
    <p:sldId id="494" r:id="rId10"/>
    <p:sldId id="344" r:id="rId11"/>
    <p:sldId id="345" r:id="rId12"/>
    <p:sldId id="286" r:id="rId13"/>
    <p:sldId id="308" r:id="rId14"/>
    <p:sldId id="341" r:id="rId15"/>
    <p:sldId id="287" r:id="rId16"/>
    <p:sldId id="350" r:id="rId17"/>
    <p:sldId id="288" r:id="rId18"/>
    <p:sldId id="35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343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28A15-39BC-4780-92A1-A352C3E8A674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3F9644-C48A-4562-8803-514C7E673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8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air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78EDF-853F-49BF-84F2-276E917F6992}" type="slidenum">
              <a:rPr lang="ar-JO" smtClean="0"/>
              <a:pPr/>
              <a:t>12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764823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80243-024A-4631-BFB8-12EFCC27E4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6AD94C-807F-4EB8-B0E8-E67FF0FE5F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70F4C-56D9-409C-AABA-8710033C1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DBCF3-4376-4A61-B510-23EAC3E56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F1E5C-FD8B-4D1F-A071-8C49E7D7F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11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0C972-FC70-4614-8377-4A7D44E6A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89281-B669-4EDD-8DAC-13FF91F9A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439B5-99B6-4967-841C-177273982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BDAD2-29EE-450F-AD61-2FD85576E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F5392-D314-4BD8-A2F4-FA179022D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562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3DFBAA-BCB5-4759-A6C4-7305F3128E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A5862-BE83-4546-8F3F-F5E55F1F3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85B7D-31CA-444A-8328-0CA999BC0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74509-C8BA-4FD3-B7F9-9E5FBD5F1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884271-F32A-4563-9401-E7131EB72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23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24EBE-1976-43A2-92FE-E9E0B4302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B2D10-98EC-4DE5-AB39-83460D17D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FF43A-72AF-4FC8-9AA8-3312232E4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4E85B-2A4C-4614-8027-9F70EEE4E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2FBBA-AF27-4863-A62C-2772539A0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01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1EDF0-CE42-4CFD-A8C3-04177EE29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450263-1A8A-4993-8E29-AF4D7D863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9CAEC-F8B9-4751-969C-095C45FC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5F69B-5AC0-46F8-9354-86B4086D2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822A9-2B95-484B-A9E5-853638318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919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916E4-441D-4AC9-9E47-C11CB3966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38636-ACDF-437D-9E28-97878B84F2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D69F7C-7B02-4569-91FB-7A450D069F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37BA82-65C6-4C94-B2D5-B36AB395B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22884F-4AF5-44D9-AFBF-C01ED3A0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130E79-F7DE-4CAA-BC9E-A4C04793B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816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028E6-886D-4230-876F-B3CF5AD29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ACEA1D-9C1F-4645-84FE-278CC5296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8CD875-0EF0-4F88-B1AB-5B581230AA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01228E-5CD5-49D1-9ADC-421F736128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6E9C18-2E7D-4249-8D96-08E2979FBA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CA48D0-8EF7-4EBE-BA09-B27B97BB9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0876AC-0C18-4B67-A863-ABCC1BAE2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123BBE-4508-439D-B7F4-F2F9186F5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886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AD061-CD75-4C56-86DE-2CFCE78B4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95B959-5EF4-4AF6-8B8C-F9ACC2F4F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35BBBE-2F49-4084-802B-FEFF419B9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36D61C-96A4-4D27-A3E5-BA8B8B3B7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33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321F1E-0159-4760-A094-D4B9C8589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712EF0-40C9-46B5-B558-7D5BCA233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70B084-D73A-4160-93B6-5E1622941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707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5B14F-ABF5-4B72-9C49-415024D72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4D4E9-2B75-46B1-A3C6-C26E3D357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12D168-B87E-404F-B70C-1AB29A4118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4CA948-C095-4621-9C1F-FE2F254A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07349-BEAB-4AC2-9F2F-C09D3EEEE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D59252-CCE1-4E1E-992E-34D1CE199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169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BF5A1-75B9-4687-8371-9752A78E9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53C714-026D-40F1-9C31-EA7636F1EE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0F808C-F295-48B9-88BB-29D64E36EF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860047-266E-4251-8448-C8079EF27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AE6052-5B43-493F-AB48-63C120E37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9B294B-444F-470D-AA09-822CD963A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468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EBDD3E-54B5-4686-A562-69EB208D7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36564F-F2DB-45AC-8041-79FE89405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5B1C3-4557-413D-A044-9E563E7833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1AE7-7F54-4A5D-84D6-ABCB37B86CDA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A8A69-DBF3-41A6-9B27-BC2783EEDA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5EC484-0016-4458-9B46-B30D783DB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02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7&amp;v=Py0GEByCke4&amp;feature=emb_title" TargetMode="External"/><Relationship Id="rId2" Type="http://schemas.openxmlformats.org/officeDocument/2006/relationships/hyperlink" Target="https://chem.libretexts.org/Bookshelves/Organic_Chemistry/Supplemental_Modules_(Organic_Chemistry)/Fundamentals/Intermolecular_Forces/Boiling_Point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quid" TargetMode="External"/><Relationship Id="rId2" Type="http://schemas.openxmlformats.org/officeDocument/2006/relationships/hyperlink" Target="https://en.wikipedia.org/wiki/Solid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hyperlink" Target="https://en.wikipedia.org/wiki/State_of_matter" TargetMode="External"/><Relationship Id="rId4" Type="http://schemas.openxmlformats.org/officeDocument/2006/relationships/hyperlink" Target="https://en.wikipedia.org/wiki/Temperatur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626FB9C-7304-480A-872F-7D49438E92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137" y="2884601"/>
            <a:ext cx="6274714" cy="2752627"/>
          </a:xfrm>
        </p:spPr>
        <p:txBody>
          <a:bodyPr>
            <a:normAutofit fontScale="92500"/>
          </a:bodyPr>
          <a:lstStyle/>
          <a:p>
            <a:pPr algn="l"/>
            <a:r>
              <a:rPr lang="en-US" sz="3200" dirty="0"/>
              <a:t>Lesson 1.4 : </a:t>
            </a:r>
          </a:p>
          <a:p>
            <a:pPr algn="l"/>
            <a:r>
              <a:rPr lang="en-US" sz="3200" dirty="0"/>
              <a:t>(Boiling, evaporating and condensing)</a:t>
            </a:r>
          </a:p>
          <a:p>
            <a:pPr algn="l"/>
            <a:endParaRPr lang="en-US" sz="3200" dirty="0"/>
          </a:p>
          <a:p>
            <a:pPr algn="l"/>
            <a:r>
              <a:rPr lang="en-US" sz="3200" dirty="0"/>
              <a:t>Lesson 1.6 : </a:t>
            </a:r>
          </a:p>
          <a:p>
            <a:pPr algn="l"/>
            <a:r>
              <a:rPr lang="en-US" sz="3200" dirty="0"/>
              <a:t>(Melting, freezing and subliming)</a:t>
            </a:r>
          </a:p>
          <a:p>
            <a:pPr algn="l"/>
            <a:endParaRPr lang="en-US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F1EE4-F151-481B-B4A9-C8F7EC00126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2" y="712050"/>
            <a:ext cx="2986088" cy="1676481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ADAB3E-C318-4FC4-9AB9-2B8DFD38228F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9"/>
          <a:stretch/>
        </p:blipFill>
        <p:spPr bwMode="auto">
          <a:xfrm>
            <a:off x="822960" y="6300812"/>
            <a:ext cx="10474959" cy="4835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BFEE050-810A-4A72-9DA6-BD7642D41D2D}"/>
              </a:ext>
            </a:extLst>
          </p:cNvPr>
          <p:cNvSpPr/>
          <p:nvPr/>
        </p:nvSpPr>
        <p:spPr>
          <a:xfrm>
            <a:off x="169682" y="160256"/>
            <a:ext cx="11896627" cy="662409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4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3" t="30753" r="46815" b="9081"/>
          <a:stretch/>
        </p:blipFill>
        <p:spPr bwMode="auto">
          <a:xfrm>
            <a:off x="6840832" y="990320"/>
            <a:ext cx="5103495" cy="4877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94839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Boiling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Boiling is the process by which a liquid turns into a vapor when it is heated to its boiling point.</a:t>
            </a:r>
          </a:p>
          <a:p>
            <a:r>
              <a:rPr lang="en-US" dirty="0"/>
              <a:t>The </a:t>
            </a:r>
            <a:r>
              <a:rPr lang="en-US" dirty="0">
                <a:hlinkClick r:id="rId2"/>
              </a:rPr>
              <a:t>boiling point</a:t>
            </a:r>
            <a:r>
              <a:rPr lang="en-US" dirty="0"/>
              <a:t> is the temperature at which boiling occurs for a specific liquid. 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How Does boiling Occur?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https://www.youtube.com/watch?time_continue=7&amp;v=Py0GEByCke4&amp;feature=emb_title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241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Evaporation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Evaporation</a:t>
            </a:r>
            <a:r>
              <a:rPr lang="en-US" sz="2400" dirty="0"/>
              <a:t> happens when a liquid substance becomes a gas. When water is heated, it </a:t>
            </a:r>
            <a:r>
              <a:rPr lang="en-US" sz="2400" b="1" dirty="0">
                <a:solidFill>
                  <a:srgbClr val="7030A0"/>
                </a:solidFill>
              </a:rPr>
              <a:t>evaporates</a:t>
            </a:r>
            <a:r>
              <a:rPr lang="en-US" sz="2400" dirty="0"/>
              <a:t>. The particles move and vibrate so quickly that they escape into the atmosphere as water vapor. Heat from the sun, or solar energy, powers the evaporation process.</a:t>
            </a:r>
          </a:p>
          <a:p>
            <a:pPr marL="0" indent="0">
              <a:buNone/>
            </a:pPr>
            <a:r>
              <a:rPr lang="en-US" sz="2400" dirty="0"/>
              <a:t>                                </a:t>
            </a:r>
          </a:p>
        </p:txBody>
      </p:sp>
      <p:pic>
        <p:nvPicPr>
          <p:cNvPr id="13314" name="Picture 2" descr="A potential new source of energy? Water evapo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40" y="3578752"/>
            <a:ext cx="5814151" cy="273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425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309786" y="2500306"/>
            <a:ext cx="7424766" cy="857256"/>
          </a:xfrm>
        </p:spPr>
        <p:txBody>
          <a:bodyPr/>
          <a:lstStyle/>
          <a:p>
            <a:pPr algn="ctr">
              <a:buNone/>
            </a:pPr>
            <a:r>
              <a:rPr lang="en-US" dirty="0"/>
              <a:t>Warm , moist air  + Cold object = </a:t>
            </a:r>
            <a:r>
              <a:rPr lang="en-US" dirty="0">
                <a:solidFill>
                  <a:srgbClr val="C00000"/>
                </a:solidFill>
              </a:rPr>
              <a:t>Condensation</a:t>
            </a:r>
            <a:r>
              <a:rPr lang="en-US" dirty="0"/>
              <a:t> </a:t>
            </a:r>
            <a:endParaRPr lang="ar-JO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Condensation</a:t>
            </a:r>
            <a:endParaRPr lang="ar-JO" sz="3600" dirty="0"/>
          </a:p>
        </p:txBody>
      </p:sp>
      <p:pic>
        <p:nvPicPr>
          <p:cNvPr id="5" name="Picture 4" descr="hard-boiled-eggs-method-600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10315" y="3571876"/>
            <a:ext cx="3964809" cy="2714644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81158" y="3571876"/>
            <a:ext cx="3857652" cy="27287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52861" y="1571613"/>
            <a:ext cx="36113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 Gas                             Liquid</a:t>
            </a:r>
            <a:endParaRPr lang="ar-JO" sz="2400" dirty="0"/>
          </a:p>
        </p:txBody>
      </p:sp>
      <p:sp>
        <p:nvSpPr>
          <p:cNvPr id="8" name="Right Arrow 7"/>
          <p:cNvSpPr/>
          <p:nvPr/>
        </p:nvSpPr>
        <p:spPr>
          <a:xfrm>
            <a:off x="5024430" y="1714488"/>
            <a:ext cx="121444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 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67524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72884" y="3889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Melting</a:t>
            </a:r>
            <a:endParaRPr lang="ar-JO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92330" y="1714488"/>
            <a:ext cx="11051179" cy="4759464"/>
          </a:xfrm>
        </p:spPr>
        <p:txBody>
          <a:bodyPr/>
          <a:lstStyle/>
          <a:p>
            <a:pPr>
              <a:buNone/>
            </a:pPr>
            <a:r>
              <a:rPr lang="en-US" b="1" dirty="0"/>
              <a:t>Melting </a:t>
            </a:r>
            <a:r>
              <a:rPr lang="en-US" dirty="0"/>
              <a:t>is a process that results in the phase transition of a substance from a </a:t>
            </a:r>
            <a:r>
              <a:rPr lang="en-US" dirty="0">
                <a:hlinkClick r:id="rId2" tooltip="Solid"/>
              </a:rPr>
              <a:t>solid</a:t>
            </a:r>
            <a:r>
              <a:rPr lang="en-US" dirty="0"/>
              <a:t> to a </a:t>
            </a:r>
            <a:r>
              <a:rPr lang="en-US" dirty="0">
                <a:hlinkClick r:id="rId3" tooltip="Liquid"/>
              </a:rPr>
              <a:t>liquid</a:t>
            </a:r>
            <a:r>
              <a:rPr lang="en-US" dirty="0"/>
              <a:t>. This occurs when the internal energy of the solid increases, typically by the application of heat , which increases the substance's temperature to the melting point. 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The </a:t>
            </a:r>
            <a:r>
              <a:rPr lang="en-US" b="1" dirty="0"/>
              <a:t>melting point</a:t>
            </a:r>
            <a:r>
              <a:rPr lang="en-US" dirty="0"/>
              <a:t> of a substance is the </a:t>
            </a:r>
            <a:r>
              <a:rPr lang="en-US" dirty="0">
                <a:hlinkClick r:id="rId4" tooltip="Temperature"/>
              </a:rPr>
              <a:t>temperature</a:t>
            </a:r>
            <a:r>
              <a:rPr lang="en-US" dirty="0"/>
              <a:t> at which it changes </a:t>
            </a:r>
            <a:r>
              <a:rPr lang="en-US" dirty="0">
                <a:hlinkClick r:id="rId5" tooltip="State of matter"/>
              </a:rPr>
              <a:t>state</a:t>
            </a:r>
            <a:r>
              <a:rPr lang="en-US" dirty="0"/>
              <a:t> from </a:t>
            </a:r>
            <a:r>
              <a:rPr lang="en-US" dirty="0">
                <a:hlinkClick r:id="rId2" tooltip="Solid"/>
              </a:rPr>
              <a:t>solid</a:t>
            </a:r>
            <a:r>
              <a:rPr lang="en-US" dirty="0"/>
              <a:t> to </a:t>
            </a:r>
            <a:r>
              <a:rPr lang="en-US" dirty="0">
                <a:hlinkClick r:id="rId3" tooltip="Liquid"/>
              </a:rPr>
              <a:t>liquid</a:t>
            </a:r>
            <a:r>
              <a:rPr lang="en-US" dirty="0"/>
              <a:t>. </a:t>
            </a:r>
          </a:p>
          <a:p>
            <a:pPr algn="l">
              <a:buNone/>
            </a:pPr>
            <a:endParaRPr lang="en-US" dirty="0"/>
          </a:p>
          <a:p>
            <a:pPr algn="l">
              <a:buNone/>
            </a:pPr>
            <a:endParaRPr lang="ar-JO" dirty="0"/>
          </a:p>
        </p:txBody>
      </p:sp>
      <p:sp>
        <p:nvSpPr>
          <p:cNvPr id="2052" name="AutoShape 4" descr="Image result for graph to show melting point"/>
          <p:cNvSpPr>
            <a:spLocks noChangeAspect="1" noChangeArrowheads="1"/>
          </p:cNvSpPr>
          <p:nvPr/>
        </p:nvSpPr>
        <p:spPr bwMode="auto">
          <a:xfrm>
            <a:off x="10447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pic>
        <p:nvPicPr>
          <p:cNvPr id="10" name="Picture 9" descr="Melting-butter-in-pa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18818" y="4644089"/>
            <a:ext cx="3028520" cy="185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075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Examples of Solid to Liquid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3331"/>
            <a:ext cx="7311887" cy="492218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Rocks to lava - rocks in volcanos can be heated until they become molten lava.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Metal to molten liquid - metals can be molten down and reforms into solid.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Ice to water - ice returns to its water form after being left in temperatures above freezing</a:t>
            </a:r>
          </a:p>
          <a:p>
            <a:endParaRPr lang="en-US" dirty="0"/>
          </a:p>
        </p:txBody>
      </p:sp>
      <p:pic>
        <p:nvPicPr>
          <p:cNvPr id="4098" name="Picture 2" descr="The Texture Of Molten Lava Stock Photo, Picture and Royalty Free Image.  Image 64139546.">
            <a:extLst>
              <a:ext uri="{FF2B5EF4-FFF2-40B4-BE49-F238E27FC236}">
                <a16:creationId xmlns:a16="http://schemas.microsoft.com/office/drawing/2014/main" id="{76ACD9BF-F584-4CF4-A23F-0BA7C36D3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383" y="225080"/>
            <a:ext cx="3545087" cy="235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78D4C3-3FB4-487C-8E73-0226CF22D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1520" y="2835861"/>
            <a:ext cx="3381375" cy="1990725"/>
          </a:xfrm>
          <a:prstGeom prst="rect">
            <a:avLst/>
          </a:prstGeom>
        </p:spPr>
      </p:pic>
      <p:pic>
        <p:nvPicPr>
          <p:cNvPr id="4102" name="Picture 6" descr="The Great Melting And Eventual Sinking: Have We Reached The Point Of No  Return? - Forbes India">
            <a:extLst>
              <a:ext uri="{FF2B5EF4-FFF2-40B4-BE49-F238E27FC236}">
                <a16:creationId xmlns:a16="http://schemas.microsoft.com/office/drawing/2014/main" id="{EBC0D4ED-BE66-4FEE-BEA0-B43C2B314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270" y="4737513"/>
            <a:ext cx="3180730" cy="212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050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download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221173" y="3122049"/>
            <a:ext cx="2357454" cy="3542623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259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Freezing</a:t>
            </a:r>
            <a:endParaRPr lang="ar-JO" sz="3600" dirty="0"/>
          </a:p>
        </p:txBody>
      </p:sp>
      <p:sp>
        <p:nvSpPr>
          <p:cNvPr id="2" name="Rectangle 1"/>
          <p:cNvSpPr/>
          <p:nvPr/>
        </p:nvSpPr>
        <p:spPr>
          <a:xfrm>
            <a:off x="382276" y="1971276"/>
            <a:ext cx="106427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Freezing is a phase transition where a </a:t>
            </a:r>
            <a:r>
              <a:rPr lang="en-US" sz="2400" dirty="0">
                <a:solidFill>
                  <a:srgbClr val="002060"/>
                </a:solidFill>
              </a:rPr>
              <a:t>liquid</a:t>
            </a:r>
            <a:r>
              <a:rPr lang="en-US" sz="2400" dirty="0"/>
              <a:t> turns into a </a:t>
            </a:r>
            <a:r>
              <a:rPr lang="en-US" sz="2400" dirty="0">
                <a:solidFill>
                  <a:srgbClr val="002060"/>
                </a:solidFill>
              </a:rPr>
              <a:t>solid</a:t>
            </a:r>
            <a:r>
              <a:rPr lang="en-US" sz="2400" dirty="0"/>
              <a:t> when its temperature is lowered below its </a:t>
            </a:r>
            <a:r>
              <a:rPr lang="en-US" sz="2400" dirty="0">
                <a:solidFill>
                  <a:srgbClr val="002060"/>
                </a:solidFill>
              </a:rPr>
              <a:t>freezing point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1516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03" y="1782159"/>
            <a:ext cx="7757159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Other substances can freeze into solids at temperature much higher or lower than the freezing point of water.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example, when molten wax runs down the side of a candle it </a:t>
            </a:r>
            <a:r>
              <a:rPr lang="en-US" dirty="0">
                <a:solidFill>
                  <a:srgbClr val="002060"/>
                </a:solidFill>
              </a:rPr>
              <a:t>freezes</a:t>
            </a:r>
            <a:r>
              <a:rPr lang="en-US" dirty="0"/>
              <a:t> and becomes a solid before it reaches the bottom.</a:t>
            </a:r>
          </a:p>
        </p:txBody>
      </p:sp>
      <p:pic>
        <p:nvPicPr>
          <p:cNvPr id="4" name="Picture 3" descr="01.jpg4f867db9-d0b0-49c1-8fe3-25ca94b6b89b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70164" y="1720571"/>
            <a:ext cx="3571900" cy="35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14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Sublimation</a:t>
            </a:r>
            <a:endParaRPr lang="ar-JO" sz="3600" dirty="0"/>
          </a:p>
        </p:txBody>
      </p:sp>
      <p:sp>
        <p:nvSpPr>
          <p:cNvPr id="9" name="Rectangle 8"/>
          <p:cNvSpPr/>
          <p:nvPr/>
        </p:nvSpPr>
        <p:spPr>
          <a:xfrm>
            <a:off x="731519" y="2278515"/>
            <a:ext cx="97840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Sublimation</a:t>
            </a:r>
            <a:r>
              <a:rPr lang="en-US" sz="2400" dirty="0"/>
              <a:t> is the transition of a substance directly from the </a:t>
            </a:r>
            <a:r>
              <a:rPr lang="en-US" sz="2400" dirty="0">
                <a:solidFill>
                  <a:srgbClr val="002060"/>
                </a:solidFill>
              </a:rPr>
              <a:t>solid</a:t>
            </a:r>
            <a:r>
              <a:rPr lang="en-US" sz="2400" dirty="0"/>
              <a:t> to the </a:t>
            </a:r>
            <a:r>
              <a:rPr lang="en-US" sz="2400" dirty="0">
                <a:solidFill>
                  <a:srgbClr val="002060"/>
                </a:solidFill>
              </a:rPr>
              <a:t>gas</a:t>
            </a:r>
            <a:r>
              <a:rPr lang="en-US" sz="2400" dirty="0"/>
              <a:t> state, without passing through the liquid state.</a:t>
            </a:r>
          </a:p>
          <a:p>
            <a:endParaRPr lang="en-US" sz="2400" dirty="0"/>
          </a:p>
          <a:p>
            <a:r>
              <a:rPr lang="en-US" sz="2400" dirty="0"/>
              <a:t>The reverse process of sublimation is deposition, in which a substance passes directly from a </a:t>
            </a:r>
            <a:r>
              <a:rPr lang="en-US" sz="2400" dirty="0">
                <a:solidFill>
                  <a:srgbClr val="002060"/>
                </a:solidFill>
              </a:rPr>
              <a:t>gas</a:t>
            </a:r>
            <a:r>
              <a:rPr lang="en-US" sz="2400" dirty="0"/>
              <a:t> to a </a:t>
            </a:r>
            <a:r>
              <a:rPr lang="en-US" sz="2400" dirty="0">
                <a:solidFill>
                  <a:srgbClr val="002060"/>
                </a:solidFill>
              </a:rPr>
              <a:t>solid</a:t>
            </a:r>
            <a:r>
              <a:rPr lang="en-US" sz="2400" dirty="0"/>
              <a:t> phase.</a:t>
            </a:r>
            <a:endParaRPr lang="ar-JO" sz="3600" dirty="0"/>
          </a:p>
        </p:txBody>
      </p:sp>
    </p:spTree>
    <p:extLst>
      <p:ext uri="{BB962C8B-B14F-4D97-AF65-F5344CB8AC3E}">
        <p14:creationId xmlns:p14="http://schemas.microsoft.com/office/powerpoint/2010/main" val="1232145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ry_ic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024034" y="2786059"/>
            <a:ext cx="3000396" cy="1931597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Sublimation- deposition</a:t>
            </a:r>
            <a:endParaRPr lang="ar-JO" sz="3600" dirty="0"/>
          </a:p>
        </p:txBody>
      </p:sp>
      <p:pic>
        <p:nvPicPr>
          <p:cNvPr id="6" name="Picture 5" descr="dry_ice.png"/>
          <p:cNvPicPr>
            <a:picLocks noChangeAspect="1"/>
          </p:cNvPicPr>
          <p:nvPr/>
        </p:nvPicPr>
        <p:blipFill>
          <a:blip r:embed="rId3" cstate="print"/>
          <a:srcRect l="14871" r="3869" b="7252"/>
          <a:stretch>
            <a:fillRect/>
          </a:stretch>
        </p:blipFill>
        <p:spPr>
          <a:xfrm>
            <a:off x="2024034" y="4665946"/>
            <a:ext cx="3000396" cy="190632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66910" y="2090878"/>
            <a:ext cx="39290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/>
              <a:t> Solid                      Gas</a:t>
            </a:r>
            <a:endParaRPr lang="ar-JO" sz="2400" dirty="0"/>
          </a:p>
        </p:txBody>
      </p:sp>
      <p:sp>
        <p:nvSpPr>
          <p:cNvPr id="10" name="Right Arrow 9"/>
          <p:cNvSpPr/>
          <p:nvPr/>
        </p:nvSpPr>
        <p:spPr>
          <a:xfrm>
            <a:off x="3024166" y="2214554"/>
            <a:ext cx="121444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 </a:t>
            </a:r>
            <a:endParaRPr lang="ar-JO" dirty="0"/>
          </a:p>
        </p:txBody>
      </p:sp>
      <p:sp>
        <p:nvSpPr>
          <p:cNvPr id="11" name="Right Arrow 10"/>
          <p:cNvSpPr/>
          <p:nvPr/>
        </p:nvSpPr>
        <p:spPr>
          <a:xfrm>
            <a:off x="6810380" y="2285992"/>
            <a:ext cx="121444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 </a:t>
            </a:r>
            <a:endParaRPr lang="ar-JO" dirty="0"/>
          </a:p>
        </p:txBody>
      </p:sp>
      <p:sp>
        <p:nvSpPr>
          <p:cNvPr id="12" name="Rectangle 11"/>
          <p:cNvSpPr/>
          <p:nvPr/>
        </p:nvSpPr>
        <p:spPr>
          <a:xfrm>
            <a:off x="5851275" y="2162316"/>
            <a:ext cx="39290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/>
              <a:t>Gas                            Solid</a:t>
            </a:r>
            <a:endParaRPr lang="ar-JO" sz="2400" dirty="0"/>
          </a:p>
        </p:txBody>
      </p:sp>
      <p:pic>
        <p:nvPicPr>
          <p:cNvPr id="5122" name="Picture 2" descr="States of Matter | Baamboozle - Baamboozle | The Most Fun Classroom Games!">
            <a:extLst>
              <a:ext uri="{FF2B5EF4-FFF2-40B4-BE49-F238E27FC236}">
                <a16:creationId xmlns:a16="http://schemas.microsoft.com/office/drawing/2014/main" id="{4C6B7D1F-A071-45ED-82F0-3A5A1710D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275" y="3095609"/>
            <a:ext cx="3945688" cy="262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253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l">
              <a:buNone/>
            </a:pPr>
            <a:r>
              <a:rPr lang="en-US" dirty="0"/>
              <a:t>A change in which the original substance remains as it is and no new substance is formed .</a:t>
            </a:r>
          </a:p>
          <a:p>
            <a:pPr algn="l">
              <a:buNone/>
            </a:pPr>
            <a:endParaRPr lang="en-US" dirty="0"/>
          </a:p>
          <a:p>
            <a:pPr algn="l">
              <a:buNone/>
            </a:pPr>
            <a:r>
              <a:rPr lang="en-US" dirty="0"/>
              <a:t>Examples :</a:t>
            </a:r>
          </a:p>
          <a:p>
            <a:pPr algn="l" rtl="0"/>
            <a:r>
              <a:rPr lang="en-US" dirty="0"/>
              <a:t> Freezing</a:t>
            </a:r>
          </a:p>
          <a:p>
            <a:pPr algn="l" rtl="0"/>
            <a:r>
              <a:rPr lang="en-US" dirty="0"/>
              <a:t> Melting</a:t>
            </a:r>
          </a:p>
          <a:p>
            <a:pPr algn="l" rtl="0"/>
            <a:r>
              <a:rPr lang="en-US" dirty="0"/>
              <a:t> Boiling</a:t>
            </a:r>
          </a:p>
          <a:p>
            <a:pPr algn="l" rtl="0"/>
            <a:r>
              <a:rPr lang="en-US" dirty="0"/>
              <a:t> Evaporation</a:t>
            </a:r>
          </a:p>
          <a:p>
            <a:pPr algn="l" rtl="0"/>
            <a:r>
              <a:rPr lang="en-US" dirty="0"/>
              <a:t> Condensation</a:t>
            </a:r>
          </a:p>
          <a:p>
            <a:pPr algn="l" rtl="0"/>
            <a:r>
              <a:rPr lang="en-US" dirty="0"/>
              <a:t> Sublimation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is a Physical change? </a:t>
            </a:r>
            <a:endParaRPr lang="ar-JO" sz="3600" dirty="0"/>
          </a:p>
        </p:txBody>
      </p:sp>
    </p:spTree>
    <p:extLst>
      <p:ext uri="{BB962C8B-B14F-4D97-AF65-F5344CB8AC3E}">
        <p14:creationId xmlns:p14="http://schemas.microsoft.com/office/powerpoint/2010/main" val="316463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What is Changing State?</a:t>
            </a:r>
            <a:b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883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Changing state is the process of turning solid into gas or liquid by </a:t>
            </a:r>
            <a:r>
              <a:rPr lang="en-US" b="1" dirty="0">
                <a:solidFill>
                  <a:srgbClr val="0070C0"/>
                </a:solidFill>
              </a:rPr>
              <a:t>changing its temperature</a:t>
            </a:r>
            <a:r>
              <a:rPr lang="en-US" dirty="0"/>
              <a:t>. Everything we see, touch or smell is made of matter. States of matter can change with the addition or removal of </a:t>
            </a:r>
            <a:r>
              <a:rPr lang="en-US" dirty="0">
                <a:solidFill>
                  <a:srgbClr val="FF0000"/>
                </a:solidFill>
              </a:rPr>
              <a:t>heat</a:t>
            </a:r>
            <a:r>
              <a:rPr lang="en-US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0205EF-5939-4CC2-AAAE-8B42C75BC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5" y="3324225"/>
            <a:ext cx="1000125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571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1982" y="3271118"/>
            <a:ext cx="4652487" cy="198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Up Arrow 4"/>
          <p:cNvSpPr/>
          <p:nvPr/>
        </p:nvSpPr>
        <p:spPr>
          <a:xfrm>
            <a:off x="4047977" y="5115432"/>
            <a:ext cx="500066" cy="714380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6" name="TextBox 5"/>
          <p:cNvSpPr txBox="1"/>
          <p:nvPr/>
        </p:nvSpPr>
        <p:spPr>
          <a:xfrm>
            <a:off x="3690787" y="5972688"/>
            <a:ext cx="107157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Heat</a:t>
            </a:r>
            <a:endParaRPr lang="ar-JO" sz="2000" b="1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81290" y="857232"/>
            <a:ext cx="6143668" cy="785818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particle theory</a:t>
            </a:r>
            <a:endParaRPr lang="ar-JO" sz="2800" dirty="0"/>
          </a:p>
        </p:txBody>
      </p:sp>
      <p:sp>
        <p:nvSpPr>
          <p:cNvPr id="8" name="Rectangle 7"/>
          <p:cNvSpPr/>
          <p:nvPr/>
        </p:nvSpPr>
        <p:spPr>
          <a:xfrm>
            <a:off x="786288" y="1893372"/>
            <a:ext cx="101193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When a solid is </a:t>
            </a:r>
            <a:r>
              <a:rPr lang="en-US" sz="2000" dirty="0">
                <a:solidFill>
                  <a:srgbClr val="FF0000"/>
                </a:solidFill>
              </a:rPr>
              <a:t>heated</a:t>
            </a:r>
            <a:r>
              <a:rPr lang="en-US" sz="2000" dirty="0"/>
              <a:t> all the particles receive more </a:t>
            </a:r>
            <a:r>
              <a:rPr lang="en-US" sz="2000" dirty="0">
                <a:solidFill>
                  <a:srgbClr val="FF0000"/>
                </a:solidFill>
              </a:rPr>
              <a:t>energy</a:t>
            </a:r>
            <a:r>
              <a:rPr lang="en-US" sz="2000" dirty="0"/>
              <a:t> and </a:t>
            </a:r>
            <a:r>
              <a:rPr lang="en-US" sz="2000" dirty="0">
                <a:solidFill>
                  <a:srgbClr val="FF0000"/>
                </a:solidFill>
              </a:rPr>
              <a:t>move</a:t>
            </a:r>
            <a:r>
              <a:rPr lang="en-US" sz="2000" dirty="0"/>
              <a:t> more strongly and push each other a little further apart.</a:t>
            </a:r>
          </a:p>
          <a:p>
            <a:r>
              <a:rPr lang="en-US" sz="2000" dirty="0"/>
              <a:t> If the solid is heated further, the energy makes the particles vibrate so strongly that they slide over each other and become a liquid.</a:t>
            </a:r>
          </a:p>
        </p:txBody>
      </p:sp>
    </p:spTree>
    <p:extLst>
      <p:ext uri="{BB962C8B-B14F-4D97-AF65-F5344CB8AC3E}">
        <p14:creationId xmlns:p14="http://schemas.microsoft.com/office/powerpoint/2010/main" val="2518617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p Arrow 4"/>
          <p:cNvSpPr/>
          <p:nvPr/>
        </p:nvSpPr>
        <p:spPr>
          <a:xfrm rot="5400000">
            <a:off x="5667372" y="2755939"/>
            <a:ext cx="642943" cy="5929353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6" name="TextBox 5"/>
          <p:cNvSpPr txBox="1"/>
          <p:nvPr/>
        </p:nvSpPr>
        <p:spPr>
          <a:xfrm>
            <a:off x="3024167" y="5520561"/>
            <a:ext cx="564360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Increasing           Temperature</a:t>
            </a:r>
            <a:endParaRPr lang="ar-JO" sz="2000" b="1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917009" y="730888"/>
            <a:ext cx="6143668" cy="785818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particle theory</a:t>
            </a:r>
            <a:endParaRPr lang="ar-JO" sz="32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4167" y="3193368"/>
            <a:ext cx="5343002" cy="2301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786288" y="1893372"/>
            <a:ext cx="101193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When a liquid is </a:t>
            </a:r>
            <a:r>
              <a:rPr lang="en-US" sz="2000" dirty="0">
                <a:solidFill>
                  <a:srgbClr val="FF0000"/>
                </a:solidFill>
              </a:rPr>
              <a:t>heated</a:t>
            </a:r>
            <a:r>
              <a:rPr lang="en-US" sz="2000" dirty="0"/>
              <a:t> all the particles receive more </a:t>
            </a:r>
            <a:r>
              <a:rPr lang="en-US" sz="2000" dirty="0">
                <a:solidFill>
                  <a:srgbClr val="FF0000"/>
                </a:solidFill>
              </a:rPr>
              <a:t>energy</a:t>
            </a:r>
            <a:r>
              <a:rPr lang="en-US" sz="2000" dirty="0"/>
              <a:t> and </a:t>
            </a:r>
            <a:r>
              <a:rPr lang="en-US" sz="2000" dirty="0">
                <a:solidFill>
                  <a:srgbClr val="FF0000"/>
                </a:solidFill>
              </a:rPr>
              <a:t>move</a:t>
            </a:r>
            <a:r>
              <a:rPr lang="en-US" sz="2000" dirty="0"/>
              <a:t> more quickly. </a:t>
            </a:r>
          </a:p>
          <a:p>
            <a:endParaRPr lang="en-US" sz="2000" dirty="0"/>
          </a:p>
          <a:p>
            <a:r>
              <a:rPr lang="en-US" sz="2000" dirty="0"/>
              <a:t>The fastest particles escape from the liquid surface forming a gas or they collect in the liquid to form bubbles, then the bubbles rise to the surface and burst into the air.</a:t>
            </a:r>
          </a:p>
        </p:txBody>
      </p:sp>
    </p:spTree>
    <p:extLst>
      <p:ext uri="{BB962C8B-B14F-4D97-AF65-F5344CB8AC3E}">
        <p14:creationId xmlns:p14="http://schemas.microsoft.com/office/powerpoint/2010/main" val="443389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5233EE-49FB-4F43-A642-05146E6B1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07" y="1581521"/>
            <a:ext cx="2503198" cy="20636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C2F18B-80F3-4C79-A89A-777DE82A8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108" y="1472355"/>
            <a:ext cx="3949770" cy="20437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0B3424-B929-4BEE-9321-B8D9E6ED5E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1343" y="1472355"/>
            <a:ext cx="2363028" cy="22819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62705A-6E73-4F73-A326-4957B276556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82368" y="4864632"/>
            <a:ext cx="2332382" cy="14894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E7CBE5-F35C-47EB-9642-CFBCEC5267D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16752" y="4841764"/>
            <a:ext cx="2236110" cy="15102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E62668-BA61-472F-B7F1-394365D608A4}"/>
              </a:ext>
            </a:extLst>
          </p:cNvPr>
          <p:cNvSpPr txBox="1"/>
          <p:nvPr/>
        </p:nvSpPr>
        <p:spPr>
          <a:xfrm>
            <a:off x="450574" y="503876"/>
            <a:ext cx="11569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How would the arrangement, movement and separation of particles change when the state of a substance changes? 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D42BC470-D286-4E8E-815A-AED8455D03D5}"/>
              </a:ext>
            </a:extLst>
          </p:cNvPr>
          <p:cNvSpPr/>
          <p:nvPr/>
        </p:nvSpPr>
        <p:spPr>
          <a:xfrm rot="5400000">
            <a:off x="9275813" y="3793362"/>
            <a:ext cx="1670038" cy="7939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melting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D86CC420-6177-488D-87F4-1F72C69770DC}"/>
              </a:ext>
            </a:extLst>
          </p:cNvPr>
          <p:cNvSpPr/>
          <p:nvPr/>
        </p:nvSpPr>
        <p:spPr>
          <a:xfrm>
            <a:off x="6900963" y="2248892"/>
            <a:ext cx="1845471" cy="785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FF1B92B8-E7B7-4251-AC69-0A91636BE540}"/>
              </a:ext>
            </a:extLst>
          </p:cNvPr>
          <p:cNvSpPr/>
          <p:nvPr/>
        </p:nvSpPr>
        <p:spPr>
          <a:xfrm>
            <a:off x="2906456" y="2358887"/>
            <a:ext cx="1670038" cy="783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melting</a:t>
            </a:r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73818EE7-2C0C-4262-8013-A9C7CD160FF2}"/>
              </a:ext>
            </a:extLst>
          </p:cNvPr>
          <p:cNvSpPr/>
          <p:nvPr/>
        </p:nvSpPr>
        <p:spPr>
          <a:xfrm>
            <a:off x="7016967" y="5161960"/>
            <a:ext cx="2001296" cy="934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boiling</a:t>
            </a:r>
          </a:p>
          <a:p>
            <a:pPr algn="ctr"/>
            <a:r>
              <a:rPr lang="en-US" b="1" dirty="0"/>
              <a:t>evaporating </a:t>
            </a:r>
          </a:p>
        </p:txBody>
      </p:sp>
      <p:sp>
        <p:nvSpPr>
          <p:cNvPr id="15" name="Arrow: Up 14">
            <a:extLst>
              <a:ext uri="{FF2B5EF4-FFF2-40B4-BE49-F238E27FC236}">
                <a16:creationId xmlns:a16="http://schemas.microsoft.com/office/drawing/2014/main" id="{968FC822-5D62-41EF-8F78-BB83D2F02A0F}"/>
              </a:ext>
            </a:extLst>
          </p:cNvPr>
          <p:cNvSpPr/>
          <p:nvPr/>
        </p:nvSpPr>
        <p:spPr>
          <a:xfrm>
            <a:off x="350207" y="3516070"/>
            <a:ext cx="1931263" cy="151025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ENERGY</a:t>
            </a:r>
          </a:p>
        </p:txBody>
      </p:sp>
    </p:spTree>
    <p:extLst>
      <p:ext uri="{BB962C8B-B14F-4D97-AF65-F5344CB8AC3E}">
        <p14:creationId xmlns:p14="http://schemas.microsoft.com/office/powerpoint/2010/main" val="219896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6.6 Density of different materials | Particle model of matter | Siyavula">
            <a:extLst>
              <a:ext uri="{FF2B5EF4-FFF2-40B4-BE49-F238E27FC236}">
                <a16:creationId xmlns:a16="http://schemas.microsoft.com/office/drawing/2014/main" id="{CB2B4E0E-6C10-4D3A-8F05-1244681B7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392" y="1490628"/>
            <a:ext cx="6944138" cy="387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828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Changing the State of Water's Matter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188" y="1263922"/>
            <a:ext cx="11440886" cy="4351338"/>
          </a:xfrm>
        </p:spPr>
        <p:txBody>
          <a:bodyPr>
            <a:normAutofit/>
          </a:bodyPr>
          <a:lstStyle/>
          <a:p>
            <a:r>
              <a:rPr lang="en-US" sz="2400" dirty="0"/>
              <a:t>The state of water at room temperature is liquid. However, we can change the state of its matter by changing the temperature. Cooling water to 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0ºC</a:t>
            </a:r>
            <a:r>
              <a:rPr lang="en-US" sz="2400" dirty="0"/>
              <a:t> turns the water into ice, which is solid. This is called the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freezing point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/>
              <a:t>Water can also be turned into vapor, which is gas, by heating it up to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100ºC</a:t>
            </a:r>
            <a:r>
              <a:rPr lang="en-US" sz="2400" dirty="0"/>
              <a:t>. This is called the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boiling point. </a:t>
            </a:r>
            <a:r>
              <a:rPr lang="en-US" sz="2400" dirty="0"/>
              <a:t>Both boiling and freezing points come at different temperatures for different substances. </a:t>
            </a:r>
          </a:p>
          <a:p>
            <a:endParaRPr lang="en-US" sz="2400" dirty="0"/>
          </a:p>
        </p:txBody>
      </p:sp>
      <p:pic>
        <p:nvPicPr>
          <p:cNvPr id="12290" name="Picture 2" descr="https://cdn4.vectorstock.com/i/1000x1000/89/18/fundamentals-states-of-matter-with-molecules-vector-121789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9" b="11648"/>
          <a:stretch/>
        </p:blipFill>
        <p:spPr bwMode="auto">
          <a:xfrm>
            <a:off x="4309565" y="3853883"/>
            <a:ext cx="3515087" cy="266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457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5989D5-B156-4676-BFCD-CB0D7ED68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09" y="204788"/>
            <a:ext cx="9978887" cy="611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7256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hysics PowerPoint Template" id="{18C6BFE4-75B8-4463-B197-2EC00491E872}" vid="{EDD3D8DC-FD34-457F-A9CA-5C9E62E496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Physics PowerPoint Template</Template>
  <TotalTime>64261</TotalTime>
  <Words>759</Words>
  <Application>Microsoft Office PowerPoint</Application>
  <PresentationFormat>Widescreen</PresentationFormat>
  <Paragraphs>79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What is a Physical change? </vt:lpstr>
      <vt:lpstr>What is Changing State? </vt:lpstr>
      <vt:lpstr>The particle theory</vt:lpstr>
      <vt:lpstr>The particle theory</vt:lpstr>
      <vt:lpstr>PowerPoint Presentation</vt:lpstr>
      <vt:lpstr>PowerPoint Presentation</vt:lpstr>
      <vt:lpstr>Changing the State of Water's Matter </vt:lpstr>
      <vt:lpstr>PowerPoint Presentation</vt:lpstr>
      <vt:lpstr>Boiling</vt:lpstr>
      <vt:lpstr>Evaporation</vt:lpstr>
      <vt:lpstr>Condensation</vt:lpstr>
      <vt:lpstr>Melting</vt:lpstr>
      <vt:lpstr>Examples of Solid to Liquid </vt:lpstr>
      <vt:lpstr>Freezing</vt:lpstr>
      <vt:lpstr>PowerPoint Presentation</vt:lpstr>
      <vt:lpstr>Sublimation</vt:lpstr>
      <vt:lpstr>Sublimation- deposition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NOS</dc:creator>
  <cp:lastModifiedBy>N.kawar</cp:lastModifiedBy>
  <cp:revision>359</cp:revision>
  <dcterms:created xsi:type="dcterms:W3CDTF">2020-06-28T09:52:36Z</dcterms:created>
  <dcterms:modified xsi:type="dcterms:W3CDTF">2023-11-02T09:09:55Z</dcterms:modified>
</cp:coreProperties>
</file>