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68" r:id="rId2"/>
    <p:sldId id="258" r:id="rId3"/>
    <p:sldId id="289" r:id="rId4"/>
    <p:sldId id="259" r:id="rId5"/>
    <p:sldId id="290" r:id="rId6"/>
    <p:sldId id="262" r:id="rId7"/>
    <p:sldId id="263" r:id="rId8"/>
    <p:sldId id="271" r:id="rId9"/>
    <p:sldId id="272" r:id="rId10"/>
    <p:sldId id="267" r:id="rId11"/>
    <p:sldId id="276" r:id="rId12"/>
    <p:sldId id="265" r:id="rId13"/>
    <p:sldId id="264" r:id="rId14"/>
    <p:sldId id="266" r:id="rId15"/>
    <p:sldId id="277" r:id="rId16"/>
    <p:sldId id="278" r:id="rId17"/>
    <p:sldId id="288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sentences</a:t>
            </a:r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Because her alarm clock was broken, she was late for class.</a:t>
            </a:r>
          </a:p>
          <a:p>
            <a:endParaRPr lang="en-US" sz="2400" dirty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/>
              <a:t> </a:t>
            </a:r>
            <a:r>
              <a:rPr lang="en-US" sz="2400" dirty="0"/>
              <a:t>The eager students sped to school when the bell rang.</a:t>
            </a:r>
          </a:p>
          <a:p>
            <a:endParaRPr lang="en-US" sz="2400" dirty="0"/>
          </a:p>
          <a:p>
            <a:r>
              <a:rPr lang="en-US" sz="2400" dirty="0"/>
              <a:t>When the bell rang, the eager students sped to school.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/>
              <a:t> Some conjunctions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when, as soon as,  before, 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</a:p>
          <a:p>
            <a:r>
              <a:rPr lang="en-US" sz="2400" b="1" dirty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/>
              <a:t>Everyone 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Conjunctions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Such as :</a:t>
            </a:r>
            <a:r>
              <a:rPr lang="en-US" sz="2400" b="1" dirty="0"/>
              <a:t>because, if,  unless,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</a:p>
          <a:p>
            <a:r>
              <a:rPr lang="en-US" sz="2400" dirty="0"/>
              <a:t>He was angry </a:t>
            </a:r>
            <a:r>
              <a:rPr lang="en-US" sz="2400" b="1" dirty="0"/>
              <a:t>because</a:t>
            </a:r>
            <a:r>
              <a:rPr lang="en-US" sz="2400" dirty="0"/>
              <a:t> I was late .</a:t>
            </a:r>
          </a:p>
          <a:p>
            <a:r>
              <a:rPr lang="en-US" sz="2400" b="1" dirty="0"/>
              <a:t>If</a:t>
            </a:r>
            <a:r>
              <a:rPr lang="en-US" sz="2400" dirty="0"/>
              <a:t> I hurry, I will not miss the bus. (conditional)</a:t>
            </a:r>
          </a:p>
          <a:p>
            <a:r>
              <a:rPr lang="en-US" sz="2400" b="1" dirty="0"/>
              <a:t>Unless</a:t>
            </a:r>
            <a:r>
              <a:rPr lang="en-US" sz="2400" dirty="0"/>
              <a:t> you come closer, you will not be able to see. (conditional)</a:t>
            </a:r>
          </a:p>
          <a:p>
            <a:r>
              <a:rPr lang="en-US" sz="2400" b="1" dirty="0"/>
              <a:t>Since</a:t>
            </a:r>
            <a:r>
              <a:rPr lang="en-US" sz="2400" dirty="0"/>
              <a:t> it was sunny, we decided to go to the park.</a:t>
            </a:r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conjunctions are used to join two </a:t>
            </a:r>
            <a:r>
              <a:rPr lang="en-US" sz="2400" b="1" dirty="0"/>
              <a:t>contrasting</a:t>
            </a:r>
            <a:r>
              <a:rPr lang="en-US" sz="2400" dirty="0"/>
              <a:t> statements.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Such as </a:t>
            </a:r>
            <a:r>
              <a:rPr lang="en-US" sz="2400" b="1" dirty="0"/>
              <a:t>though, 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</a:p>
          <a:p>
            <a:endParaRPr lang="en-US" sz="2400" dirty="0"/>
          </a:p>
          <a:p>
            <a:r>
              <a:rPr lang="en-US" sz="2400" dirty="0"/>
              <a:t>She 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hot.</a:t>
            </a:r>
          </a:p>
          <a:p>
            <a:r>
              <a:rPr lang="en-US" sz="2400" dirty="0"/>
              <a:t>The phone woke me up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/>
              <a:t>Why do we need to use complex sentence?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https://youtu.be/smgyeUomfyA</a:t>
            </a:r>
            <a:endParaRPr lang="en-US" dirty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</a:p>
          <a:p>
            <a:r>
              <a:rPr lang="en-US" dirty="0">
                <a:hlinkClick r:id="rId3"/>
              </a:rPr>
              <a:t>https://create.kahoot.it/details/simple-compound-or-complex/fe1d9dfa-e2ca-4439-8178-fa1630e979d3</a:t>
            </a:r>
            <a:endParaRPr lang="en-US" dirty="0"/>
          </a:p>
          <a:p>
            <a:r>
              <a:rPr lang="en-US" dirty="0"/>
              <a:t>https://play.kahoot.it/v2/gameblock?quizId=fe1d9dfa-e2ca-4439-8178-fa1630e979d3</a:t>
            </a:r>
          </a:p>
          <a:p>
            <a:r>
              <a:rPr lang="en-US" dirty="0">
                <a:hlinkClick r:id="rId4"/>
              </a:rPr>
              <a:t>https://www.liveworksheets.com/sp40474vx</a:t>
            </a:r>
            <a:endParaRPr lang="en-US" dirty="0"/>
          </a:p>
          <a:p>
            <a:r>
              <a:rPr lang="en-US" dirty="0">
                <a:hlinkClick r:id="rId5"/>
              </a:rPr>
              <a:t>https://www.liveworksheets.com/th872148jm</a:t>
            </a:r>
            <a:endParaRPr lang="en-US" dirty="0"/>
          </a:p>
          <a:p>
            <a:endParaRPr lang="en-US" dirty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/>
              <a:t>A simple sentence:</a:t>
            </a:r>
            <a:r>
              <a:rPr lang="en-US" sz="3200" dirty="0"/>
              <a:t> is a group of words which makes complete thought.</a:t>
            </a:r>
          </a:p>
          <a:p>
            <a:endParaRPr lang="en-US" sz="2800" dirty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8E0D0-950F-4AF1-861B-2E4067951341}"/>
              </a:ext>
            </a:extLst>
          </p:cNvPr>
          <p:cNvSpPr/>
          <p:nvPr/>
        </p:nvSpPr>
        <p:spPr>
          <a:xfrm>
            <a:off x="1403648" y="476672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regular"/>
              </a:rPr>
              <a:t>I </a:t>
            </a:r>
            <a:r>
              <a:rPr lang="en-US" sz="2800">
                <a:solidFill>
                  <a:srgbClr val="333333"/>
                </a:solidFill>
                <a:latin typeface="robotoregular"/>
              </a:rPr>
              <a:t>baked cookies,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 </a:t>
            </a:r>
            <a:r>
              <a:rPr lang="en-US" sz="2800" dirty="0">
                <a:solidFill>
                  <a:srgbClr val="333333"/>
                </a:solidFill>
                <a:latin typeface="robotobold"/>
              </a:rPr>
              <a:t>and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 I baked cupcakes.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08092-15D3-438F-B158-C9487B549638}"/>
              </a:ext>
            </a:extLst>
          </p:cNvPr>
          <p:cNvSpPr/>
          <p:nvPr/>
        </p:nvSpPr>
        <p:spPr>
          <a:xfrm>
            <a:off x="1907704" y="112625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clause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7B6D6-3CF4-4E86-8E91-0535B99B9800}"/>
              </a:ext>
            </a:extLst>
          </p:cNvPr>
          <p:cNvSpPr/>
          <p:nvPr/>
        </p:nvSpPr>
        <p:spPr>
          <a:xfrm>
            <a:off x="5508104" y="112625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clause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3991-79A2-41F1-8C37-2E3EBFCFAB88}"/>
              </a:ext>
            </a:extLst>
          </p:cNvPr>
          <p:cNvSpPr/>
          <p:nvPr/>
        </p:nvSpPr>
        <p:spPr>
          <a:xfrm>
            <a:off x="1475656" y="18946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regular"/>
              </a:rPr>
              <a:t>independent clauses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45949D-6D8B-43C9-B1E0-3C7743D89CBE}"/>
              </a:ext>
            </a:extLst>
          </p:cNvPr>
          <p:cNvSpPr/>
          <p:nvPr/>
        </p:nvSpPr>
        <p:spPr>
          <a:xfrm>
            <a:off x="5220072" y="189461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botoregular"/>
              </a:rPr>
              <a:t>independent clauses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BD8F7-ABA0-4CB0-A317-C86B7871BB09}"/>
              </a:ext>
            </a:extLst>
          </p:cNvPr>
          <p:cNvSpPr/>
          <p:nvPr/>
        </p:nvSpPr>
        <p:spPr>
          <a:xfrm>
            <a:off x="899592" y="2585150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robotoregular"/>
              </a:rPr>
              <a:t>A compound sentence is made up of two independent clauses (</a:t>
            </a:r>
            <a:r>
              <a:rPr lang="en-US" sz="2800" dirty="0">
                <a:solidFill>
                  <a:srgbClr val="00B0F0"/>
                </a:solidFill>
                <a:latin typeface="robotoregular"/>
              </a:rPr>
              <a:t>clauses that make sense on their own</a:t>
            </a:r>
            <a:r>
              <a:rPr lang="en-US" sz="2800" dirty="0">
                <a:solidFill>
                  <a:srgbClr val="333333"/>
                </a:solidFill>
                <a:latin typeface="robotoregular"/>
              </a:rPr>
              <a:t>) and these clauses will be connected by a </a:t>
            </a:r>
            <a:r>
              <a:rPr lang="en-US" sz="2800" dirty="0" err="1">
                <a:solidFill>
                  <a:srgbClr val="FF0000"/>
                </a:solidFill>
                <a:latin typeface="robotoregular"/>
              </a:rPr>
              <a:t>co-ordinating</a:t>
            </a:r>
            <a:r>
              <a:rPr lang="en-US" sz="2800" dirty="0">
                <a:solidFill>
                  <a:srgbClr val="FF0000"/>
                </a:solidFill>
                <a:latin typeface="robotoregular"/>
              </a:rPr>
              <a:t> conjunction.</a:t>
            </a:r>
            <a:endParaRPr lang="en-US" sz="2800" dirty="0">
              <a:solidFill>
                <a:srgbClr val="333333"/>
              </a:solidFill>
              <a:latin typeface="robotoregular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D48F1-BB64-40D4-AB8A-14B47E7A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653136"/>
            <a:ext cx="3541961" cy="23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to the shop, and she bought a box of chocolates.</a:t>
            </a:r>
          </a:p>
          <a:p>
            <a:endParaRPr lang="en-US" sz="2800" b="1" dirty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</a:t>
            </a:r>
            <a:r>
              <a:rPr lang="en-US" sz="2800" dirty="0" err="1"/>
              <a:t>co-ordinating</a:t>
            </a:r>
            <a:r>
              <a:rPr lang="en-US" sz="2800" dirty="0"/>
              <a:t> conjunction 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5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AF5BE-45A2-4931-A108-9319F0E05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98"/>
          <a:stretch/>
        </p:blipFill>
        <p:spPr>
          <a:xfrm>
            <a:off x="516400" y="912519"/>
            <a:ext cx="8627599" cy="4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subordinate clause </a:t>
            </a:r>
            <a:r>
              <a:rPr lang="en-US" sz="2400" b="1" dirty="0">
                <a:solidFill>
                  <a:srgbClr val="FF0000"/>
                </a:solidFill>
              </a:rPr>
              <a:t>				  </a:t>
            </a:r>
            <a:r>
              <a:rPr lang="en-US" sz="1800" dirty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conjunction.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1134</TotalTime>
  <Words>720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robotobold</vt:lpstr>
      <vt:lpstr>robotoregular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N.Mousa</cp:lastModifiedBy>
  <cp:revision>119</cp:revision>
  <dcterms:created xsi:type="dcterms:W3CDTF">2017-03-06T16:21:26Z</dcterms:created>
  <dcterms:modified xsi:type="dcterms:W3CDTF">2023-12-02T08:06:46Z</dcterms:modified>
</cp:coreProperties>
</file>