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8"/>
  </p:handoutMasterIdLst>
  <p:sldIdLst>
    <p:sldId id="301" r:id="rId2"/>
    <p:sldId id="264" r:id="rId3"/>
    <p:sldId id="312" r:id="rId4"/>
    <p:sldId id="269" r:id="rId5"/>
    <p:sldId id="311" r:id="rId6"/>
    <p:sldId id="306" r:id="rId7"/>
    <p:sldId id="307" r:id="rId8"/>
    <p:sldId id="320" r:id="rId9"/>
    <p:sldId id="305" r:id="rId10"/>
    <p:sldId id="308" r:id="rId11"/>
    <p:sldId id="321" r:id="rId12"/>
    <p:sldId id="325" r:id="rId13"/>
    <p:sldId id="322" r:id="rId14"/>
    <p:sldId id="323" r:id="rId15"/>
    <p:sldId id="324" r:id="rId16"/>
    <p:sldId id="32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52" y="7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02/12/2023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5CC9A21-50EF-4E3C-88E1-6D2D2C0119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  <p:sldLayoutId id="21474838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wnjDkGYb1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8C6A18-583F-457D-BD27-D27EDB5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Which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missing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09DA9-9506-43EA-B6B0-8B165FA7C3F8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D4B354F-B011-4477-AD32-0BE8027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208CF-FA68-40DF-93FD-8F13C3601E45}"/>
              </a:ext>
            </a:extLst>
          </p:cNvPr>
          <p:cNvSpPr/>
          <p:nvPr/>
        </p:nvSpPr>
        <p:spPr bwMode="auto">
          <a:xfrm>
            <a:off x="755650" y="2605088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87ACB1-B71C-4BE4-A92F-0E1B245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If it’s dry,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E2872-DF57-4C2A-BC7E-C28F3736442E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E63F4D-CEE6-452B-AB41-7D63937F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He’s so fast, 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7E619-E7DB-43F1-9555-D079B1568547}"/>
              </a:ext>
            </a:extLst>
          </p:cNvPr>
          <p:cNvSpPr/>
          <p:nvPr/>
        </p:nvSpPr>
        <p:spPr bwMode="auto">
          <a:xfrm>
            <a:off x="519112" y="4490243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707EBAC-8961-4C1B-A76D-9F42670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46BA88BD-85BF-4419-B52B-6CD2184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D155B8-7538-448F-A330-41E1905AEDD3}"/>
              </a:ext>
            </a:extLst>
          </p:cNvPr>
          <p:cNvSpPr/>
          <p:nvPr/>
        </p:nvSpPr>
        <p:spPr>
          <a:xfrm>
            <a:off x="1146175" y="5410200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Did you choose these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Which others could you have used?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ED9EFE29-73AE-4CD6-A3CD-84168A0D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90750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83CF8AB0-EAD8-4D61-8B5E-F25E0FF5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47975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C6613683-65DB-4C02-A954-6AFDD805D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4086225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2BFC15AD-7030-49FA-B648-E6A19C4F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1" y="1836442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Must 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62B0F9C-8303-4125-ACB5-DD20C796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1" y="2794295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D0ED5A1-904D-4F32-9738-5C28809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27" y="3724963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7EF9F83-0177-4383-89BE-59E0918A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53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60000-3C1F-4442-AAC7-96D313A4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56" y="1772214"/>
            <a:ext cx="6998582" cy="439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</p:spTree>
    <p:extLst>
      <p:ext uri="{BB962C8B-B14F-4D97-AF65-F5344CB8AC3E}">
        <p14:creationId xmlns:p14="http://schemas.microsoft.com/office/powerpoint/2010/main" val="34163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174F-A9C0-4568-8B78-0B12C2F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should eat more fruit and vegetables.</a:t>
            </a:r>
          </a:p>
          <a:p>
            <a:r>
              <a:rPr lang="en-US" sz="3200" dirty="0"/>
              <a:t>He shouldn’t smoke.</a:t>
            </a:r>
          </a:p>
          <a:p>
            <a:r>
              <a:rPr lang="en-US" sz="3200" dirty="0"/>
              <a:t>They ought to work harder.</a:t>
            </a:r>
          </a:p>
          <a:p>
            <a:endParaRPr lang="en-US" sz="3200" dirty="0"/>
          </a:p>
          <a:p>
            <a:r>
              <a:rPr lang="en-US" sz="3200"/>
              <a:t>Must shows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strong advice.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5A9B2-9A1B-4704-8C43-DBAB0FB1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5835"/>
            <a:ext cx="8220075" cy="13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3200" dirty="0"/>
              <a:t>We use should and  ought to for giving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13241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9F64-D0D2-4FEC-8907-A6A488D1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61" y="1567191"/>
            <a:ext cx="6753526" cy="45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DB01-8819-4AD9-9D79-30C47D9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 someone's </a:t>
            </a:r>
            <a:r>
              <a:rPr lang="en-US" altLang="en-US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skill or general abilities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143404-EF7A-42DA-8AC4-329BD0F87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8578" y="2234660"/>
            <a:ext cx="7271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like a fish.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0BE-EE79-4DC4-B257-6AD5BF8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6" y="1017910"/>
            <a:ext cx="8220075" cy="99430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couldn't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 </a:t>
            </a:r>
            <a:r>
              <a:rPr lang="en-US" altLang="en-US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past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BABD8A-A6F4-4068-8254-4EC66053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8" y="3125934"/>
            <a:ext cx="689168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981E-DEC8-44EC-B465-1C14F516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D59A1-91B3-4D60-B9FD-4FFF1427928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https://wordwall.net/resource/58890472/english/modal-verbs</a:t>
            </a:r>
          </a:p>
        </p:txBody>
      </p:sp>
    </p:spTree>
    <p:extLst>
      <p:ext uri="{BB962C8B-B14F-4D97-AF65-F5344CB8AC3E}">
        <p14:creationId xmlns:p14="http://schemas.microsoft.com/office/powerpoint/2010/main" val="120789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DAF7320-4D68-4D36-8698-1A81EBF4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F368-2106-4716-9417-92E80319CBF3}"/>
              </a:ext>
            </a:extLst>
          </p:cNvPr>
          <p:cNvSpPr/>
          <p:nvPr/>
        </p:nvSpPr>
        <p:spPr>
          <a:xfrm>
            <a:off x="755650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ADCCB-DD06-46D3-918B-77915B7E7A20}"/>
              </a:ext>
            </a:extLst>
          </p:cNvPr>
          <p:cNvSpPr/>
          <p:nvPr/>
        </p:nvSpPr>
        <p:spPr>
          <a:xfrm>
            <a:off x="755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3E177-C2E3-4311-B6D2-198C099A4AD9}"/>
              </a:ext>
            </a:extLst>
          </p:cNvPr>
          <p:cNvSpPr/>
          <p:nvPr/>
        </p:nvSpPr>
        <p:spPr>
          <a:xfrm>
            <a:off x="2338388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93ADE-E275-48CB-A2B0-076ABF04B898}"/>
              </a:ext>
            </a:extLst>
          </p:cNvPr>
          <p:cNvSpPr/>
          <p:nvPr/>
        </p:nvSpPr>
        <p:spPr>
          <a:xfrm>
            <a:off x="2338388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BD137E-C3B9-4BF0-BD1F-01BFB82AFF8A}"/>
              </a:ext>
            </a:extLst>
          </p:cNvPr>
          <p:cNvSpPr/>
          <p:nvPr/>
        </p:nvSpPr>
        <p:spPr>
          <a:xfrm>
            <a:off x="3921125" y="2693988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94AA8-0AC8-495B-BA68-A53B69813194}"/>
              </a:ext>
            </a:extLst>
          </p:cNvPr>
          <p:cNvSpPr/>
          <p:nvPr/>
        </p:nvSpPr>
        <p:spPr>
          <a:xfrm>
            <a:off x="3921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FABE-0B0F-4A10-BFB3-68F084ED4F64}"/>
              </a:ext>
            </a:extLst>
          </p:cNvPr>
          <p:cNvSpPr/>
          <p:nvPr/>
        </p:nvSpPr>
        <p:spPr>
          <a:xfrm>
            <a:off x="5502275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0F0E9-280E-4498-9113-747047743FC1}"/>
              </a:ext>
            </a:extLst>
          </p:cNvPr>
          <p:cNvSpPr/>
          <p:nvPr/>
        </p:nvSpPr>
        <p:spPr>
          <a:xfrm>
            <a:off x="5502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A8006-C68E-4655-B4E9-A0C628FE7F21}"/>
              </a:ext>
            </a:extLst>
          </p:cNvPr>
          <p:cNvSpPr/>
          <p:nvPr/>
        </p:nvSpPr>
        <p:spPr>
          <a:xfrm>
            <a:off x="7085013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92C76-4670-4561-94B0-D6E4298FA776}"/>
              </a:ext>
            </a:extLst>
          </p:cNvPr>
          <p:cNvSpPr/>
          <p:nvPr/>
        </p:nvSpPr>
        <p:spPr>
          <a:xfrm>
            <a:off x="7085013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ought</a:t>
            </a:r>
            <a:r>
              <a:rPr lang="en-GB" dirty="0">
                <a:latin typeface="Twinkl" panose="02000000000000000000" pitchFamily="2" charset="0"/>
              </a:rPr>
              <a:t> </a:t>
            </a:r>
            <a:r>
              <a:rPr lang="en-GB" b="1" dirty="0">
                <a:latin typeface="Twinkl" panose="02000000000000000000" pitchFamily="2" charset="0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D2A82-E6EA-47BD-9CEB-D8469AA967D1}"/>
              </a:ext>
            </a:extLst>
          </p:cNvPr>
          <p:cNvSpPr/>
          <p:nvPr/>
        </p:nvSpPr>
        <p:spPr>
          <a:xfrm>
            <a:off x="3292644" y="170338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1A1FA3-64C7-4C24-82E8-77A983D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20D1C-4A06-45B4-86AC-C9C3B9EC2D76}"/>
              </a:ext>
            </a:extLst>
          </p:cNvPr>
          <p:cNvSpPr/>
          <p:nvPr/>
        </p:nvSpPr>
        <p:spPr>
          <a:xfrm>
            <a:off x="1509713" y="21859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4C8E228-5E52-47DF-A0D3-A4A1AE7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Here are the most common modal verbs:</a:t>
            </a:r>
            <a:endParaRPr lang="en-GB" sz="2000" dirty="0">
              <a:latin typeface="+mn-lt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BC53B4C3-1595-43C0-9CBC-D709335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38296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You could also use the negative forms of these words as modal verbs, e.g.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C4577E73-0644-4F27-9577-8BA95FF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219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might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CC751-D525-4D67-8B17-2B12BD979E16}"/>
              </a:ext>
            </a:extLst>
          </p:cNvPr>
          <p:cNvSpPr/>
          <p:nvPr/>
        </p:nvSpPr>
        <p:spPr>
          <a:xfrm>
            <a:off x="2768600" y="2182813"/>
            <a:ext cx="1077913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74D144F-2C3D-4247-81FF-1BD40171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21615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9513E-0873-47F9-8179-680DD767345E}"/>
              </a:ext>
            </a:extLst>
          </p:cNvPr>
          <p:cNvSpPr/>
          <p:nvPr/>
        </p:nvSpPr>
        <p:spPr>
          <a:xfrm>
            <a:off x="4025900" y="21796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26">
            <a:extLst>
              <a:ext uri="{FF2B5EF4-FFF2-40B4-BE49-F238E27FC236}">
                <a16:creationId xmlns:a16="http://schemas.microsoft.com/office/drawing/2014/main" id="{19F2FAE6-628C-4055-8C10-99C21BD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21297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would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643BD-21C4-4FAF-94C0-3F9F26F406D1}"/>
              </a:ext>
            </a:extLst>
          </p:cNvPr>
          <p:cNvSpPr/>
          <p:nvPr/>
        </p:nvSpPr>
        <p:spPr>
          <a:xfrm>
            <a:off x="5284788" y="2176463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28">
            <a:extLst>
              <a:ext uri="{FF2B5EF4-FFF2-40B4-BE49-F238E27FC236}">
                <a16:creationId xmlns:a16="http://schemas.microsoft.com/office/drawing/2014/main" id="{D627E5C0-DA20-418A-B6C8-FB638CFD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20980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414254-EE2D-4375-9139-AF764073F265}"/>
              </a:ext>
            </a:extLst>
          </p:cNvPr>
          <p:cNvSpPr/>
          <p:nvPr/>
        </p:nvSpPr>
        <p:spPr>
          <a:xfrm>
            <a:off x="6543675" y="21732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0">
            <a:extLst>
              <a:ext uri="{FF2B5EF4-FFF2-40B4-BE49-F238E27FC236}">
                <a16:creationId xmlns:a16="http://schemas.microsoft.com/office/drawing/2014/main" id="{6881AEB1-5325-4063-9FEE-A027310C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66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049DB-433B-4C58-A0DA-5ED7EEC4F020}"/>
              </a:ext>
            </a:extLst>
          </p:cNvPr>
          <p:cNvSpPr/>
          <p:nvPr/>
        </p:nvSpPr>
        <p:spPr>
          <a:xfrm>
            <a:off x="1509713" y="272573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32">
            <a:extLst>
              <a:ext uri="{FF2B5EF4-FFF2-40B4-BE49-F238E27FC236}">
                <a16:creationId xmlns:a16="http://schemas.microsoft.com/office/drawing/2014/main" id="{73DB8434-D145-4363-B8ED-9E33BB74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75907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will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1028A-6200-4370-ACAC-0A419E171FBE}"/>
              </a:ext>
            </a:extLst>
          </p:cNvPr>
          <p:cNvSpPr/>
          <p:nvPr/>
        </p:nvSpPr>
        <p:spPr>
          <a:xfrm>
            <a:off x="2768600" y="2722563"/>
            <a:ext cx="1077913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F8290D29-D43B-47AB-BE96-0E95EED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7559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ought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A9DFE-AF1B-4F47-A5B6-FA24C195A99E}"/>
              </a:ext>
            </a:extLst>
          </p:cNvPr>
          <p:cNvSpPr/>
          <p:nvPr/>
        </p:nvSpPr>
        <p:spPr>
          <a:xfrm>
            <a:off x="4025900" y="271938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36">
            <a:extLst>
              <a:ext uri="{FF2B5EF4-FFF2-40B4-BE49-F238E27FC236}">
                <a16:creationId xmlns:a16="http://schemas.microsoft.com/office/drawing/2014/main" id="{843521C0-A3D0-4FD9-B67F-A7BEBBC5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527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56DFB2-5EF2-4EDC-A1C4-780E6259339B}"/>
              </a:ext>
            </a:extLst>
          </p:cNvPr>
          <p:cNvSpPr/>
          <p:nvPr/>
        </p:nvSpPr>
        <p:spPr>
          <a:xfrm>
            <a:off x="5284788" y="2716213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38">
            <a:extLst>
              <a:ext uri="{FF2B5EF4-FFF2-40B4-BE49-F238E27FC236}">
                <a16:creationId xmlns:a16="http://schemas.microsoft.com/office/drawing/2014/main" id="{5F398761-5330-476A-A41C-57A21B8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74955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should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1DEB88-8EA6-4FA3-83B1-DF3B99072FCC}"/>
              </a:ext>
            </a:extLst>
          </p:cNvPr>
          <p:cNvSpPr/>
          <p:nvPr/>
        </p:nvSpPr>
        <p:spPr>
          <a:xfrm>
            <a:off x="6543675" y="27130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40">
            <a:extLst>
              <a:ext uri="{FF2B5EF4-FFF2-40B4-BE49-F238E27FC236}">
                <a16:creationId xmlns:a16="http://schemas.microsoft.com/office/drawing/2014/main" id="{E014F445-44D2-41EC-88D0-B8803AD6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637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shall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B06E4-0CDE-43C3-9C16-5DD0494883DF}"/>
              </a:ext>
            </a:extLst>
          </p:cNvPr>
          <p:cNvSpPr/>
          <p:nvPr/>
        </p:nvSpPr>
        <p:spPr bwMode="auto">
          <a:xfrm>
            <a:off x="755650" y="3946525"/>
            <a:ext cx="7632700" cy="549275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Rectangle 46">
            <a:extLst>
              <a:ext uri="{FF2B5EF4-FFF2-40B4-BE49-F238E27FC236}">
                <a16:creationId xmlns:a16="http://schemas.microsoft.com/office/drawing/2014/main" id="{5CBCE98E-14D6-441F-95AD-FC0F04CE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03701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The frog </a:t>
            </a:r>
            <a:r>
              <a:rPr lang="en-GB" altLang="en-US" b="1">
                <a:cs typeface="Arial" panose="020B0604020202020204" pitchFamily="34" charset="0"/>
              </a:rPr>
              <a:t>might not </a:t>
            </a:r>
            <a:r>
              <a:rPr lang="en-GB" altLang="en-US">
                <a:cs typeface="Arial" panose="020B0604020202020204" pitchFamily="34" charset="0"/>
              </a:rPr>
              <a:t>become a prince.</a:t>
            </a:r>
          </a:p>
        </p:txBody>
      </p:sp>
      <p:pic>
        <p:nvPicPr>
          <p:cNvPr id="10267" name="Picture 29">
            <a:extLst>
              <a:ext uri="{FF2B5EF4-FFF2-40B4-BE49-F238E27FC236}">
                <a16:creationId xmlns:a16="http://schemas.microsoft.com/office/drawing/2014/main" id="{3CCE301B-8BF4-4347-9C3F-AFB58E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9878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">
            <a:extLst>
              <a:ext uri="{FF2B5EF4-FFF2-40B4-BE49-F238E27FC236}">
                <a16:creationId xmlns:a16="http://schemas.microsoft.com/office/drawing/2014/main" id="{548938B5-2449-496C-ADC4-7915F329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11650"/>
            <a:ext cx="2533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>
            <a:extLst>
              <a:ext uri="{FF2B5EF4-FFF2-40B4-BE49-F238E27FC236}">
                <a16:creationId xmlns:a16="http://schemas.microsoft.com/office/drawing/2014/main" id="{F3605D21-E332-4E6D-82BB-0D63350E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/>
          <a:stretch>
            <a:fillRect/>
          </a:stretch>
        </p:blipFill>
        <p:spPr bwMode="auto">
          <a:xfrm>
            <a:off x="7373938" y="39878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07D73-E9AA-4197-81CA-26F3657ECD70}"/>
              </a:ext>
            </a:extLst>
          </p:cNvPr>
          <p:cNvSpPr/>
          <p:nvPr/>
        </p:nvSpPr>
        <p:spPr>
          <a:xfrm>
            <a:off x="1576779" y="5436671"/>
            <a:ext cx="320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https://youtu.be/6wnjDkGYb1w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A597F6-C839-4808-85F2-5D30138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FFDC6C-B160-45CB-87E1-EA50C4EA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986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usually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come before a verb 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its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infinitive form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A69D7-77BC-459D-908C-AC19D266ECC5}"/>
              </a:ext>
            </a:extLst>
          </p:cNvPr>
          <p:cNvSpPr/>
          <p:nvPr/>
        </p:nvSpPr>
        <p:spPr>
          <a:xfrm>
            <a:off x="762000" y="2200275"/>
            <a:ext cx="7632700" cy="601663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70D50AC6-4907-4CB6-A5E9-9F47A0F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177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If I work hard, when I grow up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could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be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doctor.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75B2B-2600-4D42-AC95-12132169072D}"/>
              </a:ext>
            </a:extLst>
          </p:cNvPr>
          <p:cNvSpPr/>
          <p:nvPr/>
        </p:nvSpPr>
        <p:spPr bwMode="auto">
          <a:xfrm>
            <a:off x="755650" y="2927350"/>
            <a:ext cx="7639050" cy="1327150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424160-5173-4BAF-B7A6-B611ED3998D1}"/>
              </a:ext>
            </a:extLst>
          </p:cNvPr>
          <p:cNvCxnSpPr/>
          <p:nvPr/>
        </p:nvCxnSpPr>
        <p:spPr bwMode="auto">
          <a:xfrm>
            <a:off x="4830763" y="2686050"/>
            <a:ext cx="0" cy="61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8412EBF7-75B3-4D96-8B35-95E59BCB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7525"/>
            <a:ext cx="7626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‘could’ is the </a:t>
            </a:r>
            <a:r>
              <a:rPr lang="en-GB" sz="2000" b="1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modal verb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‘be’ is the </a:t>
            </a:r>
            <a:r>
              <a:rPr lang="en-GB" sz="2000" b="1" dirty="0">
                <a:solidFill>
                  <a:prstClr val="black"/>
                </a:solidFill>
                <a:ea typeface="Sassoon Infant Rg"/>
                <a:cs typeface="Sassoon Infant Rg"/>
              </a:rPr>
              <a:t>infinitive form </a:t>
            </a: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of the verb ‘to be’. Infinitive means in its most basic form.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96BC4-196C-425E-ACDE-C2300169C644}"/>
              </a:ext>
            </a:extLst>
          </p:cNvPr>
          <p:cNvSpPr/>
          <p:nvPr/>
        </p:nvSpPr>
        <p:spPr>
          <a:xfrm>
            <a:off x="755650" y="4379913"/>
            <a:ext cx="7639050" cy="601662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9B83672-E275-41F9-9D73-A6C0A05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14850"/>
            <a:ext cx="7632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In a few years,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shall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earn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university degree.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55F33-E674-4822-98E8-FECF8B13A217}"/>
              </a:ext>
            </a:extLst>
          </p:cNvPr>
          <p:cNvSpPr/>
          <p:nvPr/>
        </p:nvSpPr>
        <p:spPr bwMode="auto">
          <a:xfrm>
            <a:off x="755650" y="5097463"/>
            <a:ext cx="7639050" cy="995362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35F8FAFA-EF24-4199-AA0A-B6B7505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05413"/>
            <a:ext cx="76263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‘shall’ is the modal verb.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‘earn’ is the infinitive form of the verb ‘to earn’.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E7B7C-26DF-48F2-BF69-FC4EDB1C7BA6}"/>
              </a:ext>
            </a:extLst>
          </p:cNvPr>
          <p:cNvCxnSpPr/>
          <p:nvPr/>
        </p:nvCxnSpPr>
        <p:spPr bwMode="auto">
          <a:xfrm>
            <a:off x="3108325" y="4881563"/>
            <a:ext cx="0" cy="341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47">
            <a:extLst>
              <a:ext uri="{FF2B5EF4-FFF2-40B4-BE49-F238E27FC236}">
                <a16:creationId xmlns:a16="http://schemas.microsoft.com/office/drawing/2014/main" id="{AB558756-C3FD-4FB4-AFA9-10C10BE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27488"/>
            <a:ext cx="22161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F3855BB-E143-4DCD-9CC7-624CEDE8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08863-33A1-4270-89D3-1C1246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7632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can have many uses. They are sometimes known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 auxiliary verbs’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or just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‘modals’.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most cases, they work with another verb to describe the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possibility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of something happening or to describe to what degree of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certainty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something is known. </a:t>
            </a:r>
            <a:endParaRPr lang="en-GB" sz="2000" b="1" dirty="0">
              <a:latin typeface="+mn-lt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89B5A839-7B6F-43E7-AF31-ADD6A4FC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92450"/>
            <a:ext cx="3816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these sentences that contain modal verbs: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CD68-4AF5-4981-8E22-ED8DC989F467}"/>
              </a:ext>
            </a:extLst>
          </p:cNvPr>
          <p:cNvSpPr/>
          <p:nvPr/>
        </p:nvSpPr>
        <p:spPr bwMode="auto">
          <a:xfrm>
            <a:off x="755650" y="3911600"/>
            <a:ext cx="7632700" cy="525463"/>
          </a:xfrm>
          <a:prstGeom prst="rect">
            <a:avLst/>
          </a:prstGeom>
          <a:solidFill>
            <a:srgbClr val="B9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541CFA2-6E71-4796-BEA5-2545CF09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2088"/>
            <a:ext cx="49482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rounders team </a:t>
            </a:r>
            <a:r>
              <a:rPr lang="en-GB" altLang="en-US" b="1" u="sng">
                <a:solidFill>
                  <a:schemeClr val="tx1"/>
                </a:solidFill>
              </a:rPr>
              <a:t>could</a:t>
            </a:r>
            <a:r>
              <a:rPr lang="en-GB" altLang="en-US">
                <a:solidFill>
                  <a:schemeClr val="tx1"/>
                </a:solidFill>
              </a:rPr>
              <a:t> win the tournament.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77BC-241C-4308-9999-C8EA44706B27}"/>
              </a:ext>
            </a:extLst>
          </p:cNvPr>
          <p:cNvSpPr/>
          <p:nvPr/>
        </p:nvSpPr>
        <p:spPr bwMode="auto">
          <a:xfrm>
            <a:off x="755650" y="5160963"/>
            <a:ext cx="7632700" cy="579437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709FE03C-2EDC-4DE7-A9B7-0A366D0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5280025"/>
            <a:ext cx="3746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Humpty Dumpty </a:t>
            </a:r>
            <a:r>
              <a:rPr lang="en-GB" altLang="en-US" b="1" u="sng">
                <a:solidFill>
                  <a:schemeClr val="tx1"/>
                </a:solidFill>
              </a:rPr>
              <a:t>will</a:t>
            </a:r>
            <a:r>
              <a:rPr lang="en-GB" altLang="en-US">
                <a:solidFill>
                  <a:schemeClr val="tx1"/>
                </a:solidFill>
              </a:rPr>
              <a:t> fall off the wall.</a:t>
            </a:r>
          </a:p>
        </p:txBody>
      </p:sp>
      <p:pic>
        <p:nvPicPr>
          <p:cNvPr id="9225" name="Picture 1">
            <a:extLst>
              <a:ext uri="{FF2B5EF4-FFF2-40B4-BE49-F238E27FC236}">
                <a16:creationId xmlns:a16="http://schemas.microsoft.com/office/drawing/2014/main" id="{FDDE0CDA-4BD6-4A05-A6F6-EFF5C7C8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11488"/>
            <a:ext cx="27940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90500DC-2988-4F1E-A5FD-868167B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be used to show how possible something is,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771BA8-C412-473F-9A84-3D63ECA7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706563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AF9AE-286B-4370-A2DF-62355373706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5713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53E0E-CE15-4221-ADB5-D54F754DD9B8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3A03148-2726-476C-8F5B-B6CEBD1CB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He’s very late. He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have missed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60C0-083F-4592-8124-AF290AC15B9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D373B-9133-4275-B710-865930DD991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A0FE1C6-15B4-4293-B6E1-063FDCBB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 It’s snowing so it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must be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very cold outside.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F096A-509D-4651-9C56-293DF2D3A1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6463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84ED3-CFD4-4E5C-9139-FD64576F0B0A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F7D2E55-BFE1-45F2-8000-A2E34A51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They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will lock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windows when they go out.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ED06E1-D1D0-430C-84B4-FB0FB743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06625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00E2A2F4-D37E-4616-8A67-F23E4B30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244850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56AD254D-2F77-4942-B3F0-817331C2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4F2937-6CCB-417C-8AFF-3309F608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you spot the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used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to show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possibility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A5BF-F0B4-4337-A46D-C88867F26A71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1B7E7-E56D-408C-BAD1-077B58F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02B04-F798-4E3D-83AD-6B54D8F51EE0}"/>
              </a:ext>
            </a:extLst>
          </p:cNvPr>
          <p:cNvSpPr/>
          <p:nvPr/>
        </p:nvSpPr>
        <p:spPr bwMode="auto">
          <a:xfrm>
            <a:off x="755650" y="260826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D7D8F73-AAF7-406A-95C3-61C3303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8200B-6DC0-494C-9504-746DFA70B8AC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88A212-D925-4FB8-B4BF-A1A26741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846E5-E3B4-49C0-8A89-8658DCC3E322}"/>
              </a:ext>
            </a:extLst>
          </p:cNvPr>
          <p:cNvSpPr/>
          <p:nvPr/>
        </p:nvSpPr>
        <p:spPr bwMode="auto">
          <a:xfrm>
            <a:off x="755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64744B-5985-4F0F-B61C-36B53BA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D1659-3324-4AE7-A977-FA127AECAE45}"/>
              </a:ext>
            </a:extLst>
          </p:cNvPr>
          <p:cNvSpPr/>
          <p:nvPr/>
        </p:nvSpPr>
        <p:spPr bwMode="auto">
          <a:xfrm>
            <a:off x="755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84E9291-6134-4EC3-9BB4-37B3D8A5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94F6213B-7D2A-4D38-B492-FD2931B0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7163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67861433-072A-4990-8E27-0FB4211F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25" y="2462213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A543CCF2-F858-446A-9A1C-3461E2A1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0AC3CE81-2CB1-49A7-A356-D5E73991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2" y="3619500"/>
            <a:ext cx="1225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90AAB4E8-E1C8-4DEB-9FDF-5D3AFBFF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95750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4517CEA3-21AD-4108-81E1-CD0C9A72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35525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A125F262-5202-4723-A59E-1B10963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4" y="1846303"/>
            <a:ext cx="79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2D94528-C81E-4E10-A0B8-B4A7DE0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4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A2C6A78-2A29-4E9D-9EF8-1BE91842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20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539AD22A-B14B-472D-A767-07D77838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39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CFC864C-172B-4BC7-872C-73B3035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3" y="5585381"/>
            <a:ext cx="86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8EA985-25DB-47E1-AD89-087D8E7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1A4A-5C4E-46D0-BCBE-0A8010C23FBA}"/>
              </a:ext>
            </a:extLst>
          </p:cNvPr>
          <p:cNvSpPr txBox="1"/>
          <p:nvPr/>
        </p:nvSpPr>
        <p:spPr>
          <a:xfrm>
            <a:off x="6777871" y="5656079"/>
            <a:ext cx="48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pic>
        <p:nvPicPr>
          <p:cNvPr id="1026" name="Picture 2" descr="CAN COULD MAY MIGHT SHOULD / OUGHT TO MUST - ppt download">
            <a:extLst>
              <a:ext uri="{FF2B5EF4-FFF2-40B4-BE49-F238E27FC236}">
                <a16:creationId xmlns:a16="http://schemas.microsoft.com/office/drawing/2014/main" id="{0C8E967E-5C2A-4A80-802F-3E142DF5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 b="11753"/>
          <a:stretch/>
        </p:blipFill>
        <p:spPr bwMode="auto">
          <a:xfrm>
            <a:off x="466727" y="402996"/>
            <a:ext cx="8220075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5AFEBC-2920-47A1-91C6-E63AEC0C2C74}"/>
              </a:ext>
            </a:extLst>
          </p:cNvPr>
          <p:cNvSpPr/>
          <p:nvPr/>
        </p:nvSpPr>
        <p:spPr>
          <a:xfrm>
            <a:off x="755650" y="32337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8E874-E9CC-436F-AA66-F433E0B101BF}"/>
              </a:ext>
            </a:extLst>
          </p:cNvPr>
          <p:cNvSpPr/>
          <p:nvPr/>
        </p:nvSpPr>
        <p:spPr>
          <a:xfrm>
            <a:off x="755650" y="46815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329C3-A4EE-4E41-9312-958331AFB302}"/>
              </a:ext>
            </a:extLst>
          </p:cNvPr>
          <p:cNvSpPr/>
          <p:nvPr/>
        </p:nvSpPr>
        <p:spPr>
          <a:xfrm>
            <a:off x="755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9F6E9F8-9138-416D-9B0A-385BC6139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make questions by inversion.</a:t>
            </a:r>
            <a:endParaRPr lang="en-GB" altLang="en-US" b="1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368368-61CB-48C6-BCE0-002EEC2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can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go out.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D68F4-0F10-4021-8A6C-CE18FB006E0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E2E219-DA31-4FA4-A42D-2C9C65197C2B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3A295C8-F7CF-4C14-85B5-B0D598DD0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Can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she go out?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6D3114F-3C59-4CC7-8492-F10E084C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4432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drive there.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49801-45D5-4DCC-B696-3A8C8DC3079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33738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394928-813A-424B-A8A4-7C864D9F4378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89DBC3F-67B8-40FB-8122-222BCC72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we drive there?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C5BA2644-5566-4AAD-922E-E76CC0EC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872038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Children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eat fruit.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6B275-141F-4A06-918A-98F5554C82C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81538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73A35B-0AD5-401C-90A0-2D66567385A5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D11474-BC4F-4DE3-BB8A-D0F0192D4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children eat fruit?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0980E3CF-D7BD-4D85-B50B-DCBABA52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969963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282AD988-91CB-4EB6-9CC2-5D16B968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430588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7CE27A8C-B278-4F2F-8070-0C5A4B82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655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BPreplay</vt:lpstr>
      <vt:lpstr>Calibri</vt:lpstr>
      <vt:lpstr>Sassoon Infant Md</vt:lpstr>
      <vt:lpstr>Sassoon Infant Rg</vt:lpstr>
      <vt:lpstr>Twinkl</vt:lpstr>
      <vt:lpstr>Twinkl SemiBold</vt:lpstr>
      <vt:lpstr>Office Theme</vt:lpstr>
      <vt:lpstr>PowerPoint Presentation</vt:lpstr>
      <vt:lpstr>PowerPoint Presentation</vt:lpstr>
      <vt:lpstr>Modal Verbs for Possibility: The Rules</vt:lpstr>
      <vt:lpstr>Modal Verbs for Possibility: The Rules</vt:lpstr>
      <vt:lpstr>Modal Verbs for Possibility: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should and  ought to for giving advice.</vt:lpstr>
      <vt:lpstr>PowerPoint Presentation</vt:lpstr>
      <vt:lpstr>We use can and can't to talk about someone's skill or general abilities: </vt:lpstr>
      <vt:lpstr>We use could and couldn't to talk about the past: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N.Mousa</cp:lastModifiedBy>
  <cp:revision>285</cp:revision>
  <dcterms:created xsi:type="dcterms:W3CDTF">2014-10-01T16:09:27Z</dcterms:created>
  <dcterms:modified xsi:type="dcterms:W3CDTF">2023-12-02T08:05:54Z</dcterms:modified>
</cp:coreProperties>
</file>