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58" r:id="rId5"/>
    <p:sldId id="259" r:id="rId6"/>
    <p:sldId id="506" r:id="rId7"/>
    <p:sldId id="507" r:id="rId8"/>
    <p:sldId id="511" r:id="rId9"/>
    <p:sldId id="512" r:id="rId10"/>
    <p:sldId id="510" r:id="rId11"/>
    <p:sldId id="509" r:id="rId12"/>
    <p:sldId id="513" r:id="rId13"/>
    <p:sldId id="5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28A15-39BC-4780-92A1-A352C3E8A674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F9644-C48A-4562-8803-514C7E67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50D2D-8460-4535-A151-73F0C1A9BA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8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0243-024A-4631-BFB8-12EFCC27E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AD94C-807F-4EB8-B0E8-E67FF0FE5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70F4C-56D9-409C-AABA-8710033C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DBCF3-4376-4A61-B510-23EAC3E5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1E5C-FD8B-4D1F-A071-8C49E7D7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C972-FC70-4614-8377-4A7D44E6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89281-B669-4EDD-8DAC-13FF91F9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439B5-99B6-4967-841C-1772739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BDAD2-29EE-450F-AD61-2FD85576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F5392-D314-4BD8-A2F4-FA179022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DFBAA-BCB5-4759-A6C4-7305F3128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A5862-BE83-4546-8F3F-F5E55F1F3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85B7D-31CA-444A-8328-0CA999BC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74509-C8BA-4FD3-B7F9-9E5FBD5F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84271-F32A-4563-9401-E7131EB7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2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4EBE-1976-43A2-92FE-E9E0B430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2D10-98EC-4DE5-AB39-83460D17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FF43A-72AF-4FC8-9AA8-3312232E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4E85B-2A4C-4614-8027-9F70EEE4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2FBBA-AF27-4863-A62C-2772539A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0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EDF0-CE42-4CFD-A8C3-04177EE2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50263-1A8A-4993-8E29-AF4D7D863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CAEC-F8B9-4751-969C-095C45FC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5F69B-5AC0-46F8-9354-86B4086D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822A9-2B95-484B-A9E5-85363831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1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16E4-441D-4AC9-9E47-C11CB396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38636-ACDF-437D-9E28-97878B84F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69F7C-7B02-4569-91FB-7A450D069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7BA82-65C6-4C94-B2D5-B36AB395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2884F-4AF5-44D9-AFBF-C01ED3A0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30E79-F7DE-4CAA-BC9E-A4C04793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1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28E6-886D-4230-876F-B3CF5AD2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CEA1D-9C1F-4645-84FE-278CC5296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CD875-0EF0-4F88-B1AB-5B581230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1228E-5CD5-49D1-9ADC-421F73612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E9C18-2E7D-4249-8D96-08E2979FB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A48D0-8EF7-4EBE-BA09-B27B97BB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876AC-0C18-4B67-A863-ABCC1BAE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23BBE-4508-439D-B7F4-F2F9186F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8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D061-CD75-4C56-86DE-2CFCE78B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5B959-5EF4-4AF6-8B8C-F9ACC2F4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5BBBE-2F49-4084-802B-FEFF419B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6D61C-96A4-4D27-A3E5-BA8B8B3B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21F1E-0159-4760-A094-D4B9C858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12EF0-40C9-46B5-B558-7D5BCA23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0B084-D73A-4160-93B6-5E162294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B14F-ABF5-4B72-9C49-415024D7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D4E9-2B75-46B1-A3C6-C26E3D357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2D168-B87E-404F-B70C-1AB29A411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CA948-C095-4621-9C1F-FE2F254A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07349-BEAB-4AC2-9F2F-C09D3EEE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59252-CCE1-4E1E-992E-34D1CE19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F5A1-75B9-4687-8371-9752A78E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3C714-026D-40F1-9C31-EA7636F1E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F808C-F295-48B9-88BB-29D64E36E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60047-266E-4251-8448-C8079EF2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6052-5B43-493F-AB48-63C120E3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B294B-444F-470D-AA09-822CD963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6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BDD3E-54B5-4686-A562-69EB208D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6564F-F2DB-45AC-8041-79FE89405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5B1C3-4557-413D-A044-9E563E783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8A69-DBF3-41A6-9B27-BC2783EED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EC484-0016-4458-9B46-B30D783DB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dpuzzle.com/media/655f05fccd9bdf419932485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6FB9C-7304-480A-872F-7D49438E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5048" y="2291045"/>
            <a:ext cx="4494874" cy="275262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Elements, Compounds and Mixtures</a:t>
            </a:r>
          </a:p>
        </p:txBody>
      </p:sp>
      <p:pic>
        <p:nvPicPr>
          <p:cNvPr id="9" name="Content Placehold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30753" r="46815" b="9081"/>
          <a:stretch/>
        </p:blipFill>
        <p:spPr bwMode="auto">
          <a:xfrm>
            <a:off x="8389878" y="3606803"/>
            <a:ext cx="3346615" cy="2651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3CF4BD-5846-4477-936A-71403D9EE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63" y="456529"/>
            <a:ext cx="4363059" cy="1781424"/>
          </a:xfrm>
          <a:prstGeom prst="rect">
            <a:avLst/>
          </a:prstGeom>
        </p:spPr>
      </p:pic>
      <p:grpSp>
        <p:nvGrpSpPr>
          <p:cNvPr id="8" name="Group">
            <a:extLst>
              <a:ext uri="{FF2B5EF4-FFF2-40B4-BE49-F238E27FC236}">
                <a16:creationId xmlns:a16="http://schemas.microsoft.com/office/drawing/2014/main" id="{B392FEE1-D5EF-435C-AE8C-76920B05B264}"/>
              </a:ext>
            </a:extLst>
          </p:cNvPr>
          <p:cNvGrpSpPr/>
          <p:nvPr/>
        </p:nvGrpSpPr>
        <p:grpSpPr>
          <a:xfrm>
            <a:off x="-66166" y="0"/>
            <a:ext cx="3008244" cy="6858000"/>
            <a:chOff x="0" y="0"/>
            <a:chExt cx="3171723" cy="6983683"/>
          </a:xfrm>
        </p:grpSpPr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2E83465C-C9D3-4235-AC12-3E174BF12048}"/>
                </a:ext>
              </a:extLst>
            </p:cNvPr>
            <p:cNvGrpSpPr/>
            <p:nvPr/>
          </p:nvGrpSpPr>
          <p:grpSpPr>
            <a:xfrm>
              <a:off x="46656" y="0"/>
              <a:ext cx="3125068" cy="3119218"/>
              <a:chOff x="0" y="0"/>
              <a:chExt cx="3125067" cy="3119217"/>
            </a:xfrm>
          </p:grpSpPr>
          <p:pic>
            <p:nvPicPr>
              <p:cNvPr id="14" name="Image" descr="Image">
                <a:extLst>
                  <a:ext uri="{FF2B5EF4-FFF2-40B4-BE49-F238E27FC236}">
                    <a16:creationId xmlns:a16="http://schemas.microsoft.com/office/drawing/2014/main" id="{71012C6E-EAEE-49A6-B012-1C89B79C2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b="31383"/>
              <a:stretch>
                <a:fillRect/>
              </a:stretch>
            </p:blipFill>
            <p:spPr>
              <a:xfrm>
                <a:off x="1785" y="0"/>
                <a:ext cx="1565789" cy="15692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" name="Image" descr="Image">
                <a:extLst>
                  <a:ext uri="{FF2B5EF4-FFF2-40B4-BE49-F238E27FC236}">
                    <a16:creationId xmlns:a16="http://schemas.microsoft.com/office/drawing/2014/main" id="{AA6B1802-CD72-465C-A1BF-FA925D291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21999" t="71155" r="51506"/>
              <a:stretch>
                <a:fillRect/>
              </a:stretch>
            </p:blipFill>
            <p:spPr>
              <a:xfrm>
                <a:off x="1563323" y="1557313"/>
                <a:ext cx="1561745" cy="15545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" name="Image" descr="Image">
                <a:extLst>
                  <a:ext uri="{FF2B5EF4-FFF2-40B4-BE49-F238E27FC236}">
                    <a16:creationId xmlns:a16="http://schemas.microsoft.com/office/drawing/2014/main" id="{823412A9-8EDB-4EE6-B0D0-AA3BE9C89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9222" r="11853" b="14723"/>
              <a:stretch>
                <a:fillRect/>
              </a:stretch>
            </p:blipFill>
            <p:spPr>
              <a:xfrm>
                <a:off x="1564164" y="14610"/>
                <a:ext cx="1560003" cy="15545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7" name="Image" descr="Image">
                <a:extLst>
                  <a:ext uri="{FF2B5EF4-FFF2-40B4-BE49-F238E27FC236}">
                    <a16:creationId xmlns:a16="http://schemas.microsoft.com/office/drawing/2014/main" id="{441E5735-36E6-47AF-B5B6-7B2A8689E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0" y="1549971"/>
                <a:ext cx="1569246" cy="15692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8C822257-63BA-4F9B-AD97-1E360435A7C7}"/>
                </a:ext>
              </a:extLst>
            </p:cNvPr>
            <p:cNvSpPr/>
            <p:nvPr/>
          </p:nvSpPr>
          <p:spPr>
            <a:xfrm>
              <a:off x="0" y="3061875"/>
              <a:ext cx="3158947" cy="3921809"/>
            </a:xfrm>
            <a:prstGeom prst="rect">
              <a:avLst/>
            </a:prstGeom>
            <a:solidFill>
              <a:srgbClr val="0027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570A025E-431A-4D1E-A6D2-5AA8CB8B1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6" y="6114526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6FF2AD-D61F-4E63-A838-7161DC4639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4728" y="4427933"/>
            <a:ext cx="4825653" cy="133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91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2AA77F-F14A-4241-AB65-B9D4B76DA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24" y="2024062"/>
            <a:ext cx="11487496" cy="48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8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2B01CA-7496-4B9A-A695-8714FF18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6" y="376237"/>
            <a:ext cx="8887860" cy="583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8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323DB5-B506-4921-9B32-B7388A114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896" y="0"/>
            <a:ext cx="5444987" cy="55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98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7703F2-1D83-461D-A854-540ACD0AE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0" y="1918601"/>
            <a:ext cx="3830707" cy="3482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E48F03-5ECA-4C8A-8E9D-59365A9BF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73" y="344558"/>
            <a:ext cx="7200078" cy="7804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91F8D2-9114-4CBF-A2A6-E28B76EE04A6}"/>
              </a:ext>
            </a:extLst>
          </p:cNvPr>
          <p:cNvSpPr txBox="1"/>
          <p:nvPr/>
        </p:nvSpPr>
        <p:spPr>
          <a:xfrm>
            <a:off x="3079890" y="2491408"/>
            <a:ext cx="97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25D63-184D-4245-BA41-B5A07D83624C}"/>
              </a:ext>
            </a:extLst>
          </p:cNvPr>
          <p:cNvSpPr txBox="1"/>
          <p:nvPr/>
        </p:nvSpPr>
        <p:spPr>
          <a:xfrm>
            <a:off x="3076783" y="4808239"/>
            <a:ext cx="97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2B181-E1D8-4783-A1A9-2E402EFEA2EB}"/>
              </a:ext>
            </a:extLst>
          </p:cNvPr>
          <p:cNvSpPr txBox="1"/>
          <p:nvPr/>
        </p:nvSpPr>
        <p:spPr>
          <a:xfrm>
            <a:off x="3082997" y="3429000"/>
            <a:ext cx="97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C83A93-D602-44C3-B4EA-2D84E1234B43}"/>
              </a:ext>
            </a:extLst>
          </p:cNvPr>
          <p:cNvSpPr txBox="1"/>
          <p:nvPr/>
        </p:nvSpPr>
        <p:spPr>
          <a:xfrm>
            <a:off x="3079890" y="3870647"/>
            <a:ext cx="97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329DEF-7009-4A80-815A-5F737005CF9A}"/>
              </a:ext>
            </a:extLst>
          </p:cNvPr>
          <p:cNvSpPr txBox="1"/>
          <p:nvPr/>
        </p:nvSpPr>
        <p:spPr>
          <a:xfrm>
            <a:off x="3076783" y="4326556"/>
            <a:ext cx="97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9F7E1C-A2FB-4EC1-8208-007582B1EA04}"/>
              </a:ext>
            </a:extLst>
          </p:cNvPr>
          <p:cNvSpPr txBox="1"/>
          <p:nvPr/>
        </p:nvSpPr>
        <p:spPr>
          <a:xfrm>
            <a:off x="3098527" y="2891746"/>
            <a:ext cx="97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BD61E4-D0D1-48CD-94F4-AF1897CBB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542" y="3045087"/>
            <a:ext cx="5475913" cy="30246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DB097B-4592-464F-8072-62DAE527AF5D}"/>
              </a:ext>
            </a:extLst>
          </p:cNvPr>
          <p:cNvSpPr txBox="1"/>
          <p:nvPr/>
        </p:nvSpPr>
        <p:spPr>
          <a:xfrm>
            <a:off x="9024730" y="3803336"/>
            <a:ext cx="1775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2ADFBE-0BFB-47BD-B942-169519EB4B59}"/>
              </a:ext>
            </a:extLst>
          </p:cNvPr>
          <p:cNvSpPr txBox="1"/>
          <p:nvPr/>
        </p:nvSpPr>
        <p:spPr>
          <a:xfrm>
            <a:off x="9024730" y="4315710"/>
            <a:ext cx="1775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F83A12-195C-442F-A5D6-ECC4A63165E4}"/>
              </a:ext>
            </a:extLst>
          </p:cNvPr>
          <p:cNvSpPr txBox="1"/>
          <p:nvPr/>
        </p:nvSpPr>
        <p:spPr>
          <a:xfrm>
            <a:off x="9024730" y="4828084"/>
            <a:ext cx="1775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EB87B-4D4D-414B-811A-22615E3B030A}"/>
              </a:ext>
            </a:extLst>
          </p:cNvPr>
          <p:cNvSpPr txBox="1"/>
          <p:nvPr/>
        </p:nvSpPr>
        <p:spPr>
          <a:xfrm>
            <a:off x="9015866" y="5329612"/>
            <a:ext cx="1775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Cl</a:t>
            </a:r>
          </a:p>
        </p:txBody>
      </p:sp>
    </p:spTree>
    <p:extLst>
      <p:ext uri="{BB962C8B-B14F-4D97-AF65-F5344CB8AC3E}">
        <p14:creationId xmlns:p14="http://schemas.microsoft.com/office/powerpoint/2010/main" val="317746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D65972-2EC5-4214-B4B4-F03C48DD8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69" y="633485"/>
            <a:ext cx="9601200" cy="97318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WHAT ARE ELEMENTS ?</a:t>
            </a:r>
            <a:br>
              <a:rPr lang="en-US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CF7492-C9B8-4A69-B896-E0A8A16A8D67}"/>
              </a:ext>
            </a:extLst>
          </p:cNvPr>
          <p:cNvSpPr/>
          <p:nvPr/>
        </p:nvSpPr>
        <p:spPr>
          <a:xfrm>
            <a:off x="649357" y="1391479"/>
            <a:ext cx="104692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An element is a substance made up of only one kind of atom. </a:t>
            </a:r>
          </a:p>
          <a:p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Elements are pure substances that cannot be broken down into simpler substances.</a:t>
            </a:r>
          </a:p>
          <a:p>
            <a:endParaRPr lang="en-US" altLang="en-US" sz="10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** 118 elements are known and they are arranged in a table called the periodic table.</a:t>
            </a:r>
            <a:endParaRPr lang="en-US" altLang="en-US" sz="9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79D20E-1006-4A6B-9B49-69D4AC1E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42" b="10459"/>
          <a:stretch/>
        </p:blipFill>
        <p:spPr>
          <a:xfrm>
            <a:off x="2756452" y="3001036"/>
            <a:ext cx="6248404" cy="344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8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E2ED8C-028B-48EB-BC7F-A475E194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76" y="6284843"/>
            <a:ext cx="5064836" cy="57315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981463-015B-4BDB-B640-E9503C331856}"/>
              </a:ext>
            </a:extLst>
          </p:cNvPr>
          <p:cNvCxnSpPr>
            <a:cxnSpLocks/>
          </p:cNvCxnSpPr>
          <p:nvPr/>
        </p:nvCxnSpPr>
        <p:spPr>
          <a:xfrm>
            <a:off x="7779026" y="2597426"/>
            <a:ext cx="0" cy="54333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FD10CA-C731-4646-A8CF-34BBBC837B9E}"/>
              </a:ext>
            </a:extLst>
          </p:cNvPr>
          <p:cNvCxnSpPr/>
          <p:nvPr/>
        </p:nvCxnSpPr>
        <p:spPr>
          <a:xfrm>
            <a:off x="7779026" y="3140765"/>
            <a:ext cx="6626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5DAF854-121A-4255-B730-228C9485C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11" y="261400"/>
            <a:ext cx="11404946" cy="57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7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0B1A7E-E97E-4C07-9696-2A3948804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34" y="925733"/>
            <a:ext cx="11155680" cy="5006533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Substances made from only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one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type of atoms are called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ELEMENTS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105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Substances made up of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different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types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of atoms are called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COMPOUNDS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.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</a:rPr>
              <a:t>Compounds are chemically joined together by chemical bonds.</a:t>
            </a:r>
            <a:endParaRPr lang="en-US" altLang="en-US" sz="16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0"/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0"/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0"/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0"/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0"/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                     </a:t>
            </a:r>
          </a:p>
          <a:p>
            <a:pPr marL="0" lvl="0" indent="0"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                            ELEMENT</a:t>
            </a:r>
            <a:r>
              <a:rPr lang="en-US" altLang="en-US" sz="24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                    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COMPOUND</a:t>
            </a:r>
            <a:endParaRPr lang="en-US" altLang="en-US" sz="11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1D038-8301-4419-BDCA-3BF444503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6" t="60860" r="58902" b="12053"/>
          <a:stretch/>
        </p:blipFill>
        <p:spPr>
          <a:xfrm>
            <a:off x="2374600" y="2710085"/>
            <a:ext cx="2377441" cy="1981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8841C-BE22-45A3-9B6D-C0B2429FD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800" y="2788739"/>
            <a:ext cx="3127176" cy="18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7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19739-FC95-4F7A-8813-6DAA9F2C0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A274E-3785-44B3-9250-1DFC35F5C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https://edpuzzle.com/media/655f05fccd9bdf4199324859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2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member note stock illustration. Illustration of recall - 26630202">
            <a:extLst>
              <a:ext uri="{FF2B5EF4-FFF2-40B4-BE49-F238E27FC236}">
                <a16:creationId xmlns:a16="http://schemas.microsoft.com/office/drawing/2014/main" id="{7AFE0AC4-257F-4CD8-B5B2-2E2B6F08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4" y="149087"/>
            <a:ext cx="8951843" cy="4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32A67A-D241-42C3-A3A0-79CFE13F6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453" y="2248628"/>
            <a:ext cx="3059595" cy="440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9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FF29AF7-D018-402F-BC90-591AD35B028D}"/>
              </a:ext>
            </a:extLst>
          </p:cNvPr>
          <p:cNvSpPr txBox="1">
            <a:spLocks/>
          </p:cNvSpPr>
          <p:nvPr/>
        </p:nvSpPr>
        <p:spPr>
          <a:xfrm>
            <a:off x="6427305" y="3651360"/>
            <a:ext cx="5413513" cy="2815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6070BA-C23B-4723-BCDC-92C894A0B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70" y="-39840"/>
            <a:ext cx="3356271" cy="70508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0D561F-FD6E-4314-8F97-5DB09AF0E360}"/>
              </a:ext>
            </a:extLst>
          </p:cNvPr>
          <p:cNvSpPr txBox="1"/>
          <p:nvPr/>
        </p:nvSpPr>
        <p:spPr>
          <a:xfrm>
            <a:off x="465263" y="3140765"/>
            <a:ext cx="28889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smallest particle of a chemical element.</a:t>
            </a:r>
          </a:p>
          <a:p>
            <a:endParaRPr lang="en-US" sz="2800" dirty="0"/>
          </a:p>
          <a:p>
            <a:r>
              <a:rPr lang="en-US" sz="2800" dirty="0"/>
              <a:t>Contains electrons, protons and neutrons.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C419C0-8A99-417D-A470-C429C431E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955" y="-39840"/>
            <a:ext cx="3263338" cy="69464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772623-2D0A-457B-8971-C5EAB627D9AE}"/>
              </a:ext>
            </a:extLst>
          </p:cNvPr>
          <p:cNvSpPr txBox="1"/>
          <p:nvPr/>
        </p:nvSpPr>
        <p:spPr>
          <a:xfrm>
            <a:off x="4386257" y="3318570"/>
            <a:ext cx="28889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substance that cannot be broken down into another substance.</a:t>
            </a:r>
          </a:p>
          <a:p>
            <a:endParaRPr lang="en-US" sz="2800" dirty="0"/>
          </a:p>
          <a:p>
            <a:r>
              <a:rPr lang="en-US" sz="2800" dirty="0"/>
              <a:t>Each element is made up of its own type of atom.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46B763-E1B5-4A75-AEFB-68BBFAECC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445" y="0"/>
            <a:ext cx="324906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759B35-128C-4409-A490-D5258E4AF05A}"/>
              </a:ext>
            </a:extLst>
          </p:cNvPr>
          <p:cNvSpPr txBox="1"/>
          <p:nvPr/>
        </p:nvSpPr>
        <p:spPr>
          <a:xfrm>
            <a:off x="8503773" y="3402772"/>
            <a:ext cx="2975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Most chemical elements are </a:t>
            </a:r>
            <a:r>
              <a:rPr lang="en-US" sz="2800" b="1" dirty="0"/>
              <a:t>represented symbolically by two letters</a:t>
            </a:r>
            <a:r>
              <a:rPr lang="en-US" sz="2800" dirty="0"/>
              <a:t>, generally the first two in their name. </a:t>
            </a:r>
          </a:p>
        </p:txBody>
      </p:sp>
    </p:spTree>
    <p:extLst>
      <p:ext uri="{BB962C8B-B14F-4D97-AF65-F5344CB8AC3E}">
        <p14:creationId xmlns:p14="http://schemas.microsoft.com/office/powerpoint/2010/main" val="66066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D89913-F831-41C9-AC98-BBEDF105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Why do we use the chemical symbols?</a:t>
            </a:r>
            <a:br>
              <a:rPr lang="en-US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Girl thinking clipart free clip art images 2 image - Clipartix">
            <a:extLst>
              <a:ext uri="{FF2B5EF4-FFF2-40B4-BE49-F238E27FC236}">
                <a16:creationId xmlns:a16="http://schemas.microsoft.com/office/drawing/2014/main" id="{03ADDCF3-AF1F-4832-975A-A2C9DB5E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0747"/>
            <a:ext cx="2236304" cy="50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4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00C80E-3629-485F-92AE-8B848F27A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8" y="606263"/>
            <a:ext cx="9623977" cy="56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41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cs PowerPoint Template" id="{18C6BFE4-75B8-4463-B197-2EC00491E872}" vid="{EDD3D8DC-FD34-457F-A9CA-5C9E62E49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 PowerPoint Template</Template>
  <TotalTime>61996</TotalTime>
  <Words>179</Words>
  <Application>Microsoft Office PowerPoint</Application>
  <PresentationFormat>Widescreen</PresentationFormat>
  <Paragraphs>37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PowerPoint Presentation</vt:lpstr>
      <vt:lpstr>WHAT ARE ELEMENTS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 we use the chemical symbols?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</dc:creator>
  <cp:lastModifiedBy>N.kawar</cp:lastModifiedBy>
  <cp:revision>364</cp:revision>
  <dcterms:created xsi:type="dcterms:W3CDTF">2020-06-28T09:52:36Z</dcterms:created>
  <dcterms:modified xsi:type="dcterms:W3CDTF">2023-11-29T10:26:14Z</dcterms:modified>
</cp:coreProperties>
</file>