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14400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/>
              <a:t>الأسرة الأردنية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/>
              <a:t>أولا: مفهوم الأسرة و أشكالها</a:t>
            </a:r>
          </a:p>
          <a:p>
            <a:r>
              <a:rPr lang="ar-JO" dirty="0"/>
              <a:t>ثانيا: وظائف الأسرة</a:t>
            </a:r>
          </a:p>
          <a:p>
            <a:r>
              <a:rPr lang="ar-JO" dirty="0"/>
              <a:t>ثالثا: أثر الأسرة في بناء المجتمع </a:t>
            </a:r>
          </a:p>
          <a:p>
            <a:r>
              <a:rPr lang="ar-JO" dirty="0"/>
              <a:t>رابعا: دور الأسرة في بناء شخصية الفرد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91" y="1825329"/>
            <a:ext cx="2455818" cy="85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مفهوم الأسرة وأشكالها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b="1" dirty="0">
                <a:solidFill>
                  <a:srgbClr val="FF0000"/>
                </a:solidFill>
              </a:rPr>
              <a:t>الأسرة: </a:t>
            </a:r>
            <a:r>
              <a:rPr lang="ar-JO" dirty="0"/>
              <a:t>هي الخلية الأولى في بناء المجتمع وتتألف من زوج وزوجة يعيشان معا بموجب عقد رسمي.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                                    أشكال الأسرة </a:t>
            </a:r>
          </a:p>
          <a:p>
            <a:pPr marL="0" indent="0" algn="r" rtl="1">
              <a:buNone/>
            </a:pPr>
            <a:r>
              <a:rPr lang="ar-JO" dirty="0"/>
              <a:t>*</a:t>
            </a:r>
            <a:r>
              <a:rPr lang="ar-JO" dirty="0">
                <a:solidFill>
                  <a:srgbClr val="0070C0"/>
                </a:solidFill>
              </a:rPr>
              <a:t>الأسرة الممتدة: </a:t>
            </a:r>
            <a:r>
              <a:rPr lang="ar-JO" dirty="0"/>
              <a:t>هي الاسرة الكبيرة التي تتكون من الزوج والزوجة والأبناء المتزوجين والأحفاد ويعشون في مسكن واحد يسمى بيت العائلة.</a:t>
            </a:r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*</a:t>
            </a:r>
            <a:r>
              <a:rPr lang="ar-JO" dirty="0">
                <a:solidFill>
                  <a:srgbClr val="0070C0"/>
                </a:solidFill>
              </a:rPr>
              <a:t>الاسرة النواة</a:t>
            </a:r>
            <a:r>
              <a:rPr lang="ar-JO" dirty="0"/>
              <a:t>: هي الأسرة الصغيرة التي تتكون من الزوج والزوجة والأبناء فقط،</a:t>
            </a:r>
          </a:p>
          <a:p>
            <a:pPr marL="0" indent="0" algn="r" rtl="1">
              <a:buNone/>
            </a:pPr>
            <a:r>
              <a:rPr lang="ar-JO" dirty="0"/>
              <a:t> ويعيشون معا في مسكن واحد مستقل.</a:t>
            </a:r>
          </a:p>
          <a:p>
            <a:pPr marL="0" indent="0" algn="r" rtl="1">
              <a:buNone/>
            </a:pPr>
            <a:r>
              <a:rPr lang="ar-JO" dirty="0"/>
              <a:t> </a:t>
            </a:r>
          </a:p>
          <a:p>
            <a:pPr marL="0" indent="0" algn="r" rtl="1">
              <a:buNone/>
            </a:pPr>
            <a:r>
              <a:rPr lang="ar-JO" dirty="0"/>
              <a:t>  </a:t>
            </a: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029" y="451291"/>
            <a:ext cx="1497965" cy="1118395"/>
          </a:xfrm>
          <a:prstGeom prst="rect">
            <a:avLst/>
          </a:prstGeom>
        </p:spPr>
      </p:pic>
      <p:sp>
        <p:nvSpPr>
          <p:cNvPr id="6" name="Explosion 2 5"/>
          <p:cNvSpPr/>
          <p:nvPr/>
        </p:nvSpPr>
        <p:spPr>
          <a:xfrm>
            <a:off x="766356" y="2177142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  <p:pic>
        <p:nvPicPr>
          <p:cNvPr id="9" name="Picture 8" descr="470 Gambar &lt;strong&gt;Family&lt;/strong&gt; HD Terbaik - pinstok.com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93" y="3511644"/>
            <a:ext cx="1663336" cy="126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وظائف الأسرة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/>
              <a:t>الأسرة الصالحة تنتج مجتمعا صالحا وذلك من خلال مجموعة وظائف تؤديها الأسرة بشكل سليم، و من اهم تلك الوظائف: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الرعاية والتنشئة الاجتماعية. 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2- نشر المحبة والوئام </a:t>
            </a: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3- توفير النفقات والحاجات الضرورية.</a:t>
            </a: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362" y="4632960"/>
            <a:ext cx="2416972" cy="14456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848" y="2235787"/>
            <a:ext cx="1754304" cy="13029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18" y="3399381"/>
            <a:ext cx="1625465" cy="1233579"/>
          </a:xfrm>
          <a:prstGeom prst="rect">
            <a:avLst/>
          </a:prstGeom>
        </p:spPr>
      </p:pic>
      <p:sp>
        <p:nvSpPr>
          <p:cNvPr id="10" name="Explosion 2 9"/>
          <p:cNvSpPr/>
          <p:nvPr/>
        </p:nvSpPr>
        <p:spPr>
          <a:xfrm>
            <a:off x="2869541" y="56029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 ؟</a:t>
            </a:r>
          </a:p>
        </p:txBody>
      </p:sp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أثر الأسرة في بناء المجتمع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3271"/>
            <a:ext cx="10515600" cy="50410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endParaRPr lang="ar-JO" b="1" i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 </a:t>
            </a:r>
            <a:r>
              <a:rPr lang="ar-JO" sz="3300" b="1" dirty="0">
                <a:solidFill>
                  <a:srgbClr val="FF0000"/>
                </a:solidFill>
              </a:rPr>
              <a:t>التوافق الأسري: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/>
              <a:t>هي حالة الوئام والانسجام التي تسود بين أفراد الاسرة جمعيا، فتنبني</a:t>
            </a:r>
          </a:p>
          <a:p>
            <a:pPr marL="0" indent="0" algn="r" rtl="1">
              <a:buNone/>
            </a:pPr>
            <a:r>
              <a:rPr lang="ar-JO" dirty="0"/>
              <a:t> أفرادا صالحين يؤثرون بصورة إيجابية في بناء المجتمع.</a:t>
            </a:r>
          </a:p>
          <a:p>
            <a:pPr marL="0" indent="0" algn="r" rtl="1">
              <a:buNone/>
            </a:pPr>
            <a:r>
              <a:rPr lang="ar-JO" dirty="0"/>
              <a:t>       </a:t>
            </a:r>
          </a:p>
          <a:p>
            <a:pPr marL="0" indent="0" algn="r" rtl="1">
              <a:buNone/>
            </a:pPr>
            <a:r>
              <a:rPr lang="ar-JO" sz="3300" b="1" dirty="0">
                <a:solidFill>
                  <a:srgbClr val="FF0000"/>
                </a:solidFill>
              </a:rPr>
              <a:t>  التفكك الأسري: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/>
              <a:t>هي حالة من التوتر وضعف العلاقات داخل الأسرة نتيجة إخفاق أحد الزوجين، مما ينعكس سلبا على بنية المجتمع وقوته.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        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4" y="6178732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&lt;strong&gt;Family&lt;/strong&gt; of people Vector &lt;strong&gt;Clipart&lt;/strong&gt; image - Free stock photo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272" y="426720"/>
            <a:ext cx="1516328" cy="9924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80" y="4798423"/>
            <a:ext cx="2680922" cy="16285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331" y="2323366"/>
            <a:ext cx="1922212" cy="1617287"/>
          </a:xfrm>
          <a:prstGeom prst="rect">
            <a:avLst/>
          </a:prstGeom>
        </p:spPr>
      </p:pic>
      <p:sp>
        <p:nvSpPr>
          <p:cNvPr id="10" name="Explosion 2 9"/>
          <p:cNvSpPr/>
          <p:nvPr/>
        </p:nvSpPr>
        <p:spPr>
          <a:xfrm>
            <a:off x="3846905" y="1568156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</p:spTree>
    <p:extLst>
      <p:ext uri="{BB962C8B-B14F-4D97-AF65-F5344CB8AC3E}">
        <p14:creationId xmlns:p14="http://schemas.microsoft.com/office/powerpoint/2010/main" val="34596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دور الأسرة في بناء شخصية الفرد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/>
              <a:t>للأسرة دور كبير في بناء شخصية إيجابية فاعلة في المجتمع، ويسهم الوالدان بفاعلية في بناء شخصية أبنائهم بعمل ما يأتي: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التحلي بالأخلاق الحسنة ليكونا قدوة لأبنائهم. 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2- تخصيص وقت مناسب للاجتماع بالأبناء والتحدث معهم. </a:t>
            </a: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3- استخدام أسلوب الحوار والاقناع معهم.</a:t>
            </a: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59" y="2358730"/>
            <a:ext cx="1360951" cy="1010786"/>
          </a:xfrm>
          <a:prstGeom prst="rect">
            <a:avLst/>
          </a:prstGeom>
        </p:spPr>
      </p:pic>
      <p:pic>
        <p:nvPicPr>
          <p:cNvPr id="10" name="Picture 9" descr="8 طرق لضمان تواصل إيجابي مع أولياء الأمور - تعليم جديد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160" y="4001294"/>
            <a:ext cx="2438400" cy="1606296"/>
          </a:xfrm>
          <a:prstGeom prst="rect">
            <a:avLst/>
          </a:prstGeom>
        </p:spPr>
      </p:pic>
      <p:pic>
        <p:nvPicPr>
          <p:cNvPr id="11" name="Picture 10" descr="Just Billy: &lt;strong&gt;Respect&lt;/strong&gt; is earned not imposed!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520" y="4537159"/>
            <a:ext cx="2053297" cy="1639804"/>
          </a:xfrm>
          <a:prstGeom prst="rect">
            <a:avLst/>
          </a:prstGeom>
        </p:spPr>
      </p:pic>
      <p:sp>
        <p:nvSpPr>
          <p:cNvPr id="12" name="Explosion 2 11"/>
          <p:cNvSpPr/>
          <p:nvPr/>
        </p:nvSpPr>
        <p:spPr>
          <a:xfrm>
            <a:off x="1445623" y="581988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اذكر ؟</a:t>
            </a:r>
          </a:p>
        </p:txBody>
      </p:sp>
    </p:spTree>
    <p:extLst>
      <p:ext uri="{BB962C8B-B14F-4D97-AF65-F5344CB8AC3E}">
        <p14:creationId xmlns:p14="http://schemas.microsoft.com/office/powerpoint/2010/main" val="287804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2965</TotalTime>
  <Words>258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الأسرة الأردنية </vt:lpstr>
      <vt:lpstr>مفهوم الأسرة وأشكالها </vt:lpstr>
      <vt:lpstr>وظائف الأسرة </vt:lpstr>
      <vt:lpstr>أثر الأسرة في بناء المجتمع</vt:lpstr>
      <vt:lpstr>دور الأسرة في بناء شخصية الفرد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149</cp:revision>
  <dcterms:created xsi:type="dcterms:W3CDTF">2020-06-28T05:54:10Z</dcterms:created>
  <dcterms:modified xsi:type="dcterms:W3CDTF">2023-12-02T08:30:11Z</dcterms:modified>
</cp:coreProperties>
</file>