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handoutMasterIdLst>
    <p:handoutMasterId r:id="rId17"/>
  </p:handoutMasterIdLst>
  <p:sldIdLst>
    <p:sldId id="301" r:id="rId2"/>
    <p:sldId id="264" r:id="rId3"/>
    <p:sldId id="312" r:id="rId4"/>
    <p:sldId id="269" r:id="rId5"/>
    <p:sldId id="311" r:id="rId6"/>
    <p:sldId id="306" r:id="rId7"/>
    <p:sldId id="307" r:id="rId8"/>
    <p:sldId id="320" r:id="rId9"/>
    <p:sldId id="305" r:id="rId10"/>
    <p:sldId id="308" r:id="rId11"/>
    <p:sldId id="321" r:id="rId12"/>
    <p:sldId id="325" r:id="rId13"/>
    <p:sldId id="322" r:id="rId14"/>
    <p:sldId id="323" r:id="rId15"/>
    <p:sldId id="324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61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915C"/>
    <a:srgbClr val="C1E5F2"/>
    <a:srgbClr val="90D1E8"/>
    <a:srgbClr val="ACC09C"/>
    <a:srgbClr val="4E7164"/>
    <a:srgbClr val="CEEBFE"/>
    <a:srgbClr val="FDC15F"/>
    <a:srgbClr val="FDE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52" y="78"/>
      </p:cViewPr>
      <p:guideLst>
        <p:guide orient="horz" pos="2137"/>
        <p:guide pos="2880"/>
        <p:guide pos="340"/>
        <p:guide orient="horz" pos="3997"/>
        <p:guide pos="5420"/>
        <p:guide orient="horz" pos="323"/>
        <p:guide pos="476"/>
        <p:guide orient="horz" pos="459"/>
        <p:guide orient="horz" pos="3861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43C701-305F-4763-9012-44450E9518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41CE8-021B-4896-958A-03FE6B6451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B04E43-D5B6-464C-8221-E50E3F85AAE4}" type="datetimeFigureOut">
              <a:rPr lang="en-GB"/>
              <a:pPr>
                <a:defRPr/>
              </a:pPr>
              <a:t>30/11/2023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42C86-1AFA-4675-B724-BC135FCEFB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C6E6E-4A64-436E-8A50-5DB8705DA2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61E22D9-74DF-4A9F-9858-CDE0E46E7E4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718CF53-EE45-442E-AD89-13CE352D04E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CDBC5262-1960-470B-82CB-7A3C73FB7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147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1DA8F4F-B11A-4070-982C-37E42EB3806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F3228CF9-B53E-4A56-BFCE-4D0EAB5624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289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4DB3859E-6EB0-4B94-A455-5DD985E0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40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858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20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5766651B-8231-4AA9-AC5D-C097391E4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90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5CC9A21-50EF-4E3C-88E1-6D2D2C01192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48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B15558C-EC63-4F55-AAF8-AB9287AD45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5809340-1B57-4F40-B2BA-BEC9CE727D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1" r:id="rId4"/>
    <p:sldLayoutId id="2147483852" r:id="rId5"/>
    <p:sldLayoutId id="2147483856" r:id="rId6"/>
    <p:sldLayoutId id="2147483857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english.britishcouncil.org/node/137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english.britishcouncil.org/node/138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6wnjDkGYb1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65A50B-431A-441E-8A5E-AD5B51F36969}"/>
              </a:ext>
            </a:extLst>
          </p:cNvPr>
          <p:cNvSpPr/>
          <p:nvPr/>
        </p:nvSpPr>
        <p:spPr>
          <a:xfrm>
            <a:off x="0" y="655638"/>
            <a:ext cx="9144000" cy="1112837"/>
          </a:xfrm>
          <a:prstGeom prst="rect">
            <a:avLst/>
          </a:prstGeom>
          <a:solidFill>
            <a:srgbClr val="FEFEF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5382B621-C204-447B-ABC7-9773FFBC9838}"/>
              </a:ext>
            </a:extLst>
          </p:cNvPr>
          <p:cNvSpPr txBox="1">
            <a:spLocks/>
          </p:cNvSpPr>
          <p:nvPr/>
        </p:nvSpPr>
        <p:spPr>
          <a:xfrm>
            <a:off x="628650" y="582613"/>
            <a:ext cx="7886700" cy="13255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5400" dirty="0">
                <a:solidFill>
                  <a:schemeClr val="tx1"/>
                </a:solidFill>
                <a:latin typeface="Twinkl" panose="02000000000000000000" pitchFamily="2" charset="0"/>
              </a:rPr>
              <a:t>Modal Verbs</a:t>
            </a:r>
          </a:p>
        </p:txBody>
      </p:sp>
      <p:pic>
        <p:nvPicPr>
          <p:cNvPr id="7172" name="Twinkl Logo">
            <a:extLst>
              <a:ext uri="{FF2B5EF4-FFF2-40B4-BE49-F238E27FC236}">
                <a16:creationId xmlns:a16="http://schemas.microsoft.com/office/drawing/2014/main" id="{E40C6441-3CCE-4C81-92E9-48A8F2D6B766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6092825"/>
            <a:ext cx="5873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1B8C6A18-583F-457D-BD27-D27EDB506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806450"/>
            <a:ext cx="6851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Which </a:t>
            </a: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are missing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from these sentences?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809DA9-9506-43EA-B6B0-8B165FA7C3F8}"/>
              </a:ext>
            </a:extLst>
          </p:cNvPr>
          <p:cNvSpPr/>
          <p:nvPr/>
        </p:nvSpPr>
        <p:spPr bwMode="auto">
          <a:xfrm>
            <a:off x="755650" y="1673225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3D4B354F-B011-4477-AD32-0BE802768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1847850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You         be hot in that thick coat.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3208CF-FA68-40DF-93FD-8F13C3601E45}"/>
              </a:ext>
            </a:extLst>
          </p:cNvPr>
          <p:cNvSpPr/>
          <p:nvPr/>
        </p:nvSpPr>
        <p:spPr bwMode="auto">
          <a:xfrm>
            <a:off x="755650" y="2605088"/>
            <a:ext cx="763270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FD87ACB1-B71C-4BE4-A92F-0E1B24556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2782888"/>
            <a:ext cx="611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If it’s dry, 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       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we play outside?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AE2872-DF57-4C2A-BC7E-C28F3736442E}"/>
              </a:ext>
            </a:extLst>
          </p:cNvPr>
          <p:cNvSpPr/>
          <p:nvPr/>
        </p:nvSpPr>
        <p:spPr bwMode="auto">
          <a:xfrm>
            <a:off x="755650" y="3541713"/>
            <a:ext cx="763270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07E63F4D-CEE6-452B-AB41-7D63937F4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3716338"/>
            <a:ext cx="611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He’s so fast, he 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          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win the race.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57E619-E7DB-43F1-9555-D079B1568547}"/>
              </a:ext>
            </a:extLst>
          </p:cNvPr>
          <p:cNvSpPr/>
          <p:nvPr/>
        </p:nvSpPr>
        <p:spPr bwMode="auto">
          <a:xfrm>
            <a:off x="519112" y="4490243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3707EBAC-8961-4C1B-A76D-9F42670C5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4651375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I’m fed up with my long hair. I           have it cut.</a:t>
            </a:r>
          </a:p>
        </p:txBody>
      </p:sp>
      <p:pic>
        <p:nvPicPr>
          <p:cNvPr id="12299" name="Picture 29">
            <a:extLst>
              <a:ext uri="{FF2B5EF4-FFF2-40B4-BE49-F238E27FC236}">
                <a16:creationId xmlns:a16="http://schemas.microsoft.com/office/drawing/2014/main" id="{46BA88BD-85BF-4419-B52B-6CD218467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1282700"/>
            <a:ext cx="11779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AD155B8-7538-448F-A330-41E1905AEDD3}"/>
              </a:ext>
            </a:extLst>
          </p:cNvPr>
          <p:cNvSpPr/>
          <p:nvPr/>
        </p:nvSpPr>
        <p:spPr>
          <a:xfrm>
            <a:off x="1146175" y="5410200"/>
            <a:ext cx="68516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Did you choose these </a:t>
            </a:r>
            <a:r>
              <a:rPr lang="en-GB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modal verbs</a:t>
            </a: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?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Which others could you have used?</a:t>
            </a:r>
            <a:endParaRPr lang="en-GB" altLang="en-US" b="1" dirty="0">
              <a:solidFill>
                <a:schemeClr val="tx1">
                  <a:lumMod val="95000"/>
                  <a:lumOff val="5000"/>
                </a:schemeClr>
              </a:solidFill>
              <a:latin typeface="Twinkl" panose="02000000000000000000" pitchFamily="2" charset="0"/>
            </a:endParaRPr>
          </a:p>
        </p:txBody>
      </p:sp>
      <p:pic>
        <p:nvPicPr>
          <p:cNvPr id="12301" name="Picture 31">
            <a:extLst>
              <a:ext uri="{FF2B5EF4-FFF2-40B4-BE49-F238E27FC236}">
                <a16:creationId xmlns:a16="http://schemas.microsoft.com/office/drawing/2014/main" id="{ED9EFE29-73AE-4CD6-A3CD-84168A0DE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2190750"/>
            <a:ext cx="1587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32">
            <a:extLst>
              <a:ext uri="{FF2B5EF4-FFF2-40B4-BE49-F238E27FC236}">
                <a16:creationId xmlns:a16="http://schemas.microsoft.com/office/drawing/2014/main" id="{83CF8AB0-EAD8-4D61-8B5E-F25E0FF5A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2847975"/>
            <a:ext cx="15367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33">
            <a:extLst>
              <a:ext uri="{FF2B5EF4-FFF2-40B4-BE49-F238E27FC236}">
                <a16:creationId xmlns:a16="http://schemas.microsoft.com/office/drawing/2014/main" id="{C6613683-65DB-4C02-A954-6AFDD805D7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43" y="4086225"/>
            <a:ext cx="1027113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4">
            <a:extLst>
              <a:ext uri="{FF2B5EF4-FFF2-40B4-BE49-F238E27FC236}">
                <a16:creationId xmlns:a16="http://schemas.microsoft.com/office/drawing/2014/main" id="{2BFC15AD-7030-49FA-B648-E6A19C4F8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231" y="1836442"/>
            <a:ext cx="733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74915C"/>
                </a:solidFill>
                <a:latin typeface="Twinkl" panose="02000000000000000000" pitchFamily="2" charset="0"/>
              </a:rPr>
              <a:t>Must  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962B0F9C-8303-4125-ACB5-DD20C796F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831" y="2794295"/>
            <a:ext cx="733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74915C"/>
                </a:solidFill>
                <a:latin typeface="Twinkl" panose="02000000000000000000" pitchFamily="2" charset="0"/>
              </a:rPr>
              <a:t>shall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BD0ED5A1-904D-4F32-9738-5C2880982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727" y="3724963"/>
            <a:ext cx="1027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74915C"/>
                </a:solidFill>
                <a:latin typeface="Twinkl" panose="02000000000000000000" pitchFamily="2" charset="0"/>
              </a:rPr>
              <a:t>should</a:t>
            </a: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A7EF9F83-0177-4383-89BE-59E0918A4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853" y="4651375"/>
            <a:ext cx="887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74915C"/>
                </a:solidFill>
                <a:latin typeface="Twinkl" panose="02000000000000000000" pitchFamily="2" charset="0"/>
              </a:rPr>
              <a:t>might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/>
      <p:bldP spid="2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B60000-3C1F-4442-AAC7-96D313A42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556" y="1772214"/>
            <a:ext cx="6998582" cy="43981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36B1B5-A3E2-4A31-8065-F50C30954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55" y="982417"/>
            <a:ext cx="6851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sz="3200" dirty="0">
                <a:solidFill>
                  <a:schemeClr val="tx1"/>
                </a:solidFill>
                <a:latin typeface="Twinkl" panose="02000000000000000000" pitchFamily="2" charset="0"/>
              </a:rPr>
              <a:t>can also be used to show:</a:t>
            </a:r>
          </a:p>
        </p:txBody>
      </p:sp>
    </p:spTree>
    <p:extLst>
      <p:ext uri="{BB962C8B-B14F-4D97-AF65-F5344CB8AC3E}">
        <p14:creationId xmlns:p14="http://schemas.microsoft.com/office/powerpoint/2010/main" val="3416386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5174F-A9C0-4568-8B78-0B12C2FF1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You should eat more fruit and vegetables.</a:t>
            </a:r>
          </a:p>
          <a:p>
            <a:r>
              <a:rPr lang="en-US" sz="3200" dirty="0"/>
              <a:t>He shouldn’t smoke.</a:t>
            </a:r>
          </a:p>
          <a:p>
            <a:r>
              <a:rPr lang="en-US" sz="3200" dirty="0"/>
              <a:t>They ought to work harder.</a:t>
            </a:r>
          </a:p>
          <a:p>
            <a:endParaRPr lang="en-US" sz="3200" dirty="0"/>
          </a:p>
          <a:p>
            <a:r>
              <a:rPr lang="en-US" sz="3200"/>
              <a:t>Must shows </a:t>
            </a:r>
            <a:r>
              <a:rPr lang="en-US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strong advice.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45A9B2-9A1B-4704-8C43-DBAB0FB1D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85835"/>
            <a:ext cx="8220075" cy="139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9pPr>
          </a:lstStyle>
          <a:p>
            <a:r>
              <a:rPr lang="en-US" sz="3200" dirty="0"/>
              <a:t>We use should and  ought to for giving </a:t>
            </a:r>
            <a:r>
              <a:rPr lang="en-US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advice.</a:t>
            </a:r>
          </a:p>
        </p:txBody>
      </p:sp>
    </p:spTree>
    <p:extLst>
      <p:ext uri="{BB962C8B-B14F-4D97-AF65-F5344CB8AC3E}">
        <p14:creationId xmlns:p14="http://schemas.microsoft.com/office/powerpoint/2010/main" val="1324149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36B1B5-A3E2-4A31-8065-F50C30954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55" y="982417"/>
            <a:ext cx="6851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assoon Infant Rg" panose="02000503030000020003" pitchFamily="50" charset="0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sz="3200" dirty="0">
                <a:solidFill>
                  <a:schemeClr val="tx1"/>
                </a:solidFill>
                <a:latin typeface="Twinkl" panose="02000000000000000000" pitchFamily="2" charset="0"/>
              </a:rPr>
              <a:t>can also be used to show: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679F64-D0D2-4FEC-8907-A6A488D1C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061" y="1567191"/>
            <a:ext cx="6753526" cy="458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19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0DB01-8819-4AD9-9D79-30C47D9DB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use 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and </a:t>
            </a:r>
            <a:r>
              <a:rPr lang="en-US" alt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can't</a:t>
            </a:r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to talk about someone's </a:t>
            </a:r>
            <a:r>
              <a:rPr lang="en-US" altLang="en-US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skill or general abilities</a:t>
            </a:r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altLang="en-US" b="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143404-EF7A-42DA-8AC4-329BD0F878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78578" y="2234660"/>
            <a:ext cx="7271889" cy="1384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speak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several languages.</a:t>
            </a:r>
            <a:b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swim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like a fish.</a:t>
            </a:r>
            <a:b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They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can't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dance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very well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499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40BE-EE79-4DC4-B257-6AD5BF869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96" y="1017910"/>
            <a:ext cx="8220075" cy="994306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use 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and 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couldn't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to talk about </a:t>
            </a:r>
            <a:r>
              <a:rPr lang="en-US" altLang="en-US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the past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altLang="en-US" sz="80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0BABD8A-A6F4-4068-8254-4EC66053A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148" y="3125934"/>
            <a:ext cx="6891689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could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speak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several languages.</a:t>
            </a:r>
            <a:b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They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couldn't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dance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very well.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22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4DAF7320-4D68-4D36-8698-1A81EBF47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806450"/>
            <a:ext cx="6851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are auxiliary verbs which cannot usually work alone.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They are used with a main verb.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01F368-2106-4716-9417-92E80319CBF3}"/>
              </a:ext>
            </a:extLst>
          </p:cNvPr>
          <p:cNvSpPr/>
          <p:nvPr/>
        </p:nvSpPr>
        <p:spPr>
          <a:xfrm>
            <a:off x="755650" y="2693988"/>
            <a:ext cx="1303338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might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1ADCCB-DD06-46D3-918B-77915B7E7A20}"/>
              </a:ext>
            </a:extLst>
          </p:cNvPr>
          <p:cNvSpPr/>
          <p:nvPr/>
        </p:nvSpPr>
        <p:spPr>
          <a:xfrm>
            <a:off x="755650" y="4514850"/>
            <a:ext cx="1303338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can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A3E177-C2E3-4311-B6D2-198C099A4AD9}"/>
              </a:ext>
            </a:extLst>
          </p:cNvPr>
          <p:cNvSpPr/>
          <p:nvPr/>
        </p:nvSpPr>
        <p:spPr>
          <a:xfrm>
            <a:off x="2338388" y="2693988"/>
            <a:ext cx="1303337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will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C93ADE-E275-48CB-A2B0-076ABF04B898}"/>
              </a:ext>
            </a:extLst>
          </p:cNvPr>
          <p:cNvSpPr/>
          <p:nvPr/>
        </p:nvSpPr>
        <p:spPr>
          <a:xfrm>
            <a:off x="2338388" y="4514850"/>
            <a:ext cx="1303337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could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BD137E-C3B9-4BF0-BD1F-01BFB82AFF8A}"/>
              </a:ext>
            </a:extLst>
          </p:cNvPr>
          <p:cNvSpPr/>
          <p:nvPr/>
        </p:nvSpPr>
        <p:spPr>
          <a:xfrm>
            <a:off x="3921125" y="2693988"/>
            <a:ext cx="1301750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should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E94AA8-0AC8-495B-BA68-A53B69813194}"/>
              </a:ext>
            </a:extLst>
          </p:cNvPr>
          <p:cNvSpPr/>
          <p:nvPr/>
        </p:nvSpPr>
        <p:spPr>
          <a:xfrm>
            <a:off x="3921125" y="4514850"/>
            <a:ext cx="1301750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must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A3FABE-0B0F-4A10-BFB3-68F084ED4F64}"/>
              </a:ext>
            </a:extLst>
          </p:cNvPr>
          <p:cNvSpPr/>
          <p:nvPr/>
        </p:nvSpPr>
        <p:spPr>
          <a:xfrm>
            <a:off x="5502275" y="2693988"/>
            <a:ext cx="1303338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may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20F0E9-280E-4498-9113-747047743FC1}"/>
              </a:ext>
            </a:extLst>
          </p:cNvPr>
          <p:cNvSpPr/>
          <p:nvPr/>
        </p:nvSpPr>
        <p:spPr>
          <a:xfrm>
            <a:off x="5502275" y="4514850"/>
            <a:ext cx="1303338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shall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7A8006-C68E-4655-B4E9-A0C628FE7F21}"/>
              </a:ext>
            </a:extLst>
          </p:cNvPr>
          <p:cNvSpPr/>
          <p:nvPr/>
        </p:nvSpPr>
        <p:spPr>
          <a:xfrm>
            <a:off x="7085013" y="2693988"/>
            <a:ext cx="1303337" cy="1614487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would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092C76-4670-4561-94B0-D6E4298FA776}"/>
              </a:ext>
            </a:extLst>
          </p:cNvPr>
          <p:cNvSpPr/>
          <p:nvPr/>
        </p:nvSpPr>
        <p:spPr>
          <a:xfrm>
            <a:off x="7085013" y="4514850"/>
            <a:ext cx="1303337" cy="1614488"/>
          </a:xfrm>
          <a:prstGeom prst="rect">
            <a:avLst/>
          </a:prstGeom>
          <a:solidFill>
            <a:srgbClr val="4E7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latin typeface="Twinkl" panose="02000000000000000000" pitchFamily="2" charset="0"/>
              </a:rPr>
              <a:t>ought</a:t>
            </a:r>
            <a:r>
              <a:rPr lang="en-GB" dirty="0">
                <a:latin typeface="Twinkl" panose="02000000000000000000" pitchFamily="2" charset="0"/>
              </a:rPr>
              <a:t> </a:t>
            </a:r>
            <a:r>
              <a:rPr lang="en-GB" b="1" dirty="0">
                <a:latin typeface="Twinkl" panose="02000000000000000000" pitchFamily="2" charset="0"/>
              </a:rPr>
              <a:t>to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5D2A82-E6EA-47BD-9CEB-D8469AA967D1}"/>
              </a:ext>
            </a:extLst>
          </p:cNvPr>
          <p:cNvSpPr/>
          <p:nvPr/>
        </p:nvSpPr>
        <p:spPr>
          <a:xfrm>
            <a:off x="3292644" y="1703388"/>
            <a:ext cx="2558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These are </a:t>
            </a:r>
            <a:r>
              <a:rPr lang="en-GB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modal verbs: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011A1FA3-64C7-4C24-82E8-77A983D8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500"/>
              <a:t>Modal Verbs for Possibility: The Rules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020D1C-4A06-45B4-86AC-C9C3B9EC2D76}"/>
              </a:ext>
            </a:extLst>
          </p:cNvPr>
          <p:cNvSpPr/>
          <p:nvPr/>
        </p:nvSpPr>
        <p:spPr>
          <a:xfrm>
            <a:off x="1509713" y="2185988"/>
            <a:ext cx="1079500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24C8E228-5E52-47DF-A0D3-A4A1AE70E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700213"/>
            <a:ext cx="76327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Here are the most common modal verbs:</a:t>
            </a:r>
            <a:endParaRPr lang="en-GB" sz="2000" dirty="0">
              <a:latin typeface="+mn-lt"/>
            </a:endParaRPr>
          </a:p>
        </p:txBody>
      </p:sp>
      <p:sp>
        <p:nvSpPr>
          <p:cNvPr id="10245" name="Rectangle 22">
            <a:extLst>
              <a:ext uri="{FF2B5EF4-FFF2-40B4-BE49-F238E27FC236}">
                <a16:creationId xmlns:a16="http://schemas.microsoft.com/office/drawing/2014/main" id="{BC53B4C3-1595-43C0-9CBC-D709335A7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3" y="3382963"/>
            <a:ext cx="701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cs typeface="Arial" panose="020B0604020202020204" pitchFamily="34" charset="0"/>
              </a:rPr>
              <a:t>You could also use the negative forms of these words as modal verbs, e.g.</a:t>
            </a:r>
          </a:p>
        </p:txBody>
      </p:sp>
      <p:sp>
        <p:nvSpPr>
          <p:cNvPr id="10246" name="TextBox 4">
            <a:extLst>
              <a:ext uri="{FF2B5EF4-FFF2-40B4-BE49-F238E27FC236}">
                <a16:creationId xmlns:a16="http://schemas.microsoft.com/office/drawing/2014/main" id="{C4577E73-0644-4F27-9577-8BA95FF68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100" y="2219325"/>
            <a:ext cx="839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might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2CC751-D525-4D67-8B17-2B12BD979E16}"/>
              </a:ext>
            </a:extLst>
          </p:cNvPr>
          <p:cNvSpPr/>
          <p:nvPr/>
        </p:nvSpPr>
        <p:spPr>
          <a:xfrm>
            <a:off x="2768600" y="2182813"/>
            <a:ext cx="1077913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8" name="TextBox 22">
            <a:extLst>
              <a:ext uri="{FF2B5EF4-FFF2-40B4-BE49-F238E27FC236}">
                <a16:creationId xmlns:a16="http://schemas.microsoft.com/office/drawing/2014/main" id="{774D144F-2C3D-4247-81FF-1BD401714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2216150"/>
            <a:ext cx="793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could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E9513E-0873-47F9-8179-680DD767345E}"/>
              </a:ext>
            </a:extLst>
          </p:cNvPr>
          <p:cNvSpPr/>
          <p:nvPr/>
        </p:nvSpPr>
        <p:spPr>
          <a:xfrm>
            <a:off x="4025900" y="2179638"/>
            <a:ext cx="1079500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0" name="TextBox 26">
            <a:extLst>
              <a:ext uri="{FF2B5EF4-FFF2-40B4-BE49-F238E27FC236}">
                <a16:creationId xmlns:a16="http://schemas.microsoft.com/office/drawing/2014/main" id="{19F2FAE6-628C-4055-8C10-99C21BD4E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8" y="2212975"/>
            <a:ext cx="919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would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1643BD-21C4-4FAF-94C0-3F9F26F406D1}"/>
              </a:ext>
            </a:extLst>
          </p:cNvPr>
          <p:cNvSpPr/>
          <p:nvPr/>
        </p:nvSpPr>
        <p:spPr>
          <a:xfrm>
            <a:off x="5284788" y="2176463"/>
            <a:ext cx="1079500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2" name="TextBox 28">
            <a:extLst>
              <a:ext uri="{FF2B5EF4-FFF2-40B4-BE49-F238E27FC236}">
                <a16:creationId xmlns:a16="http://schemas.microsoft.com/office/drawing/2014/main" id="{D627E5C0-DA20-418A-B6C8-FB638CFDE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2209800"/>
            <a:ext cx="766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must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414254-EE2D-4375-9139-AF764073F265}"/>
              </a:ext>
            </a:extLst>
          </p:cNvPr>
          <p:cNvSpPr/>
          <p:nvPr/>
        </p:nvSpPr>
        <p:spPr>
          <a:xfrm>
            <a:off x="6543675" y="2173288"/>
            <a:ext cx="1079500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4" name="TextBox 30">
            <a:extLst>
              <a:ext uri="{FF2B5EF4-FFF2-40B4-BE49-F238E27FC236}">
                <a16:creationId xmlns:a16="http://schemas.microsoft.com/office/drawing/2014/main" id="{6881AEB1-5325-4063-9FEE-A027310C2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206625"/>
            <a:ext cx="712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may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50049DB-433B-4C58-A0DA-5ED7EEC4F020}"/>
              </a:ext>
            </a:extLst>
          </p:cNvPr>
          <p:cNvSpPr/>
          <p:nvPr/>
        </p:nvSpPr>
        <p:spPr>
          <a:xfrm>
            <a:off x="1509713" y="2725738"/>
            <a:ext cx="1079500" cy="433387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6" name="TextBox 32">
            <a:extLst>
              <a:ext uri="{FF2B5EF4-FFF2-40B4-BE49-F238E27FC236}">
                <a16:creationId xmlns:a16="http://schemas.microsoft.com/office/drawing/2014/main" id="{73DB8434-D145-4363-B8ED-9E33BB74B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5" y="2759075"/>
            <a:ext cx="604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will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581028A-6200-4370-ACAC-0A419E171FBE}"/>
              </a:ext>
            </a:extLst>
          </p:cNvPr>
          <p:cNvSpPr/>
          <p:nvPr/>
        </p:nvSpPr>
        <p:spPr>
          <a:xfrm>
            <a:off x="2768600" y="2722563"/>
            <a:ext cx="1077913" cy="433387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58" name="TextBox 34">
            <a:extLst>
              <a:ext uri="{FF2B5EF4-FFF2-40B4-BE49-F238E27FC236}">
                <a16:creationId xmlns:a16="http://schemas.microsoft.com/office/drawing/2014/main" id="{F8290D29-D43B-47AB-BE96-0E95EEDC5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2755900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ought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AA9DFE-AF1B-4F47-A5B6-FA24C195A99E}"/>
              </a:ext>
            </a:extLst>
          </p:cNvPr>
          <p:cNvSpPr/>
          <p:nvPr/>
        </p:nvSpPr>
        <p:spPr>
          <a:xfrm>
            <a:off x="4025900" y="2719388"/>
            <a:ext cx="1079500" cy="433387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60" name="TextBox 36">
            <a:extLst>
              <a:ext uri="{FF2B5EF4-FFF2-40B4-BE49-F238E27FC236}">
                <a16:creationId xmlns:a16="http://schemas.microsoft.com/office/drawing/2014/main" id="{843521C0-A3D0-4FD9-B67F-A7BEBBC51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8" y="2752725"/>
            <a:ext cx="919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can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56DFB2-5EF2-4EDC-A1C4-780E6259339B}"/>
              </a:ext>
            </a:extLst>
          </p:cNvPr>
          <p:cNvSpPr/>
          <p:nvPr/>
        </p:nvSpPr>
        <p:spPr>
          <a:xfrm>
            <a:off x="5284788" y="2716213"/>
            <a:ext cx="1079500" cy="433387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62" name="TextBox 38">
            <a:extLst>
              <a:ext uri="{FF2B5EF4-FFF2-40B4-BE49-F238E27FC236}">
                <a16:creationId xmlns:a16="http://schemas.microsoft.com/office/drawing/2014/main" id="{5F398761-5330-476A-A41C-57A21B83A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2749550"/>
            <a:ext cx="950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should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1DEB88-8EA6-4FA3-83B1-DF3B99072FCC}"/>
              </a:ext>
            </a:extLst>
          </p:cNvPr>
          <p:cNvSpPr/>
          <p:nvPr/>
        </p:nvSpPr>
        <p:spPr>
          <a:xfrm>
            <a:off x="6543675" y="2713038"/>
            <a:ext cx="1079500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B8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64" name="TextBox 40">
            <a:extLst>
              <a:ext uri="{FF2B5EF4-FFF2-40B4-BE49-F238E27FC236}">
                <a16:creationId xmlns:a16="http://schemas.microsoft.com/office/drawing/2014/main" id="{E014F445-44D2-41EC-88D0-B8803AD69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746375"/>
            <a:ext cx="712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shall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7EB06E4-0CDE-43C3-9C16-5DD0494883DF}"/>
              </a:ext>
            </a:extLst>
          </p:cNvPr>
          <p:cNvSpPr/>
          <p:nvPr/>
        </p:nvSpPr>
        <p:spPr bwMode="auto">
          <a:xfrm>
            <a:off x="755650" y="3946525"/>
            <a:ext cx="7632700" cy="549275"/>
          </a:xfrm>
          <a:prstGeom prst="rect">
            <a:avLst/>
          </a:prstGeom>
          <a:solidFill>
            <a:srgbClr val="89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66" name="Rectangle 46">
            <a:extLst>
              <a:ext uri="{FF2B5EF4-FFF2-40B4-BE49-F238E27FC236}">
                <a16:creationId xmlns:a16="http://schemas.microsoft.com/office/drawing/2014/main" id="{5CBCE98E-14D6-441F-95AD-FC0F04CEA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463" y="4037013"/>
            <a:ext cx="3713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cs typeface="Arial" panose="020B0604020202020204" pitchFamily="34" charset="0"/>
              </a:rPr>
              <a:t>The frog </a:t>
            </a:r>
            <a:r>
              <a:rPr lang="en-GB" altLang="en-US" b="1">
                <a:cs typeface="Arial" panose="020B0604020202020204" pitchFamily="34" charset="0"/>
              </a:rPr>
              <a:t>might not </a:t>
            </a:r>
            <a:r>
              <a:rPr lang="en-GB" altLang="en-US">
                <a:cs typeface="Arial" panose="020B0604020202020204" pitchFamily="34" charset="0"/>
              </a:rPr>
              <a:t>become a prince.</a:t>
            </a:r>
          </a:p>
        </p:txBody>
      </p:sp>
      <p:pic>
        <p:nvPicPr>
          <p:cNvPr id="10267" name="Picture 29">
            <a:extLst>
              <a:ext uri="{FF2B5EF4-FFF2-40B4-BE49-F238E27FC236}">
                <a16:creationId xmlns:a16="http://schemas.microsoft.com/office/drawing/2014/main" id="{3CCE301B-8BF4-4347-9C3F-AFB58E43E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3987800"/>
            <a:ext cx="81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1">
            <a:extLst>
              <a:ext uri="{FF2B5EF4-FFF2-40B4-BE49-F238E27FC236}">
                <a16:creationId xmlns:a16="http://schemas.microsoft.com/office/drawing/2014/main" id="{548938B5-2449-496C-ADC4-7915F3296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4311650"/>
            <a:ext cx="253365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2">
            <a:extLst>
              <a:ext uri="{FF2B5EF4-FFF2-40B4-BE49-F238E27FC236}">
                <a16:creationId xmlns:a16="http://schemas.microsoft.com/office/drawing/2014/main" id="{F3605D21-E332-4E6D-82BB-0D63350E0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6"/>
          <a:stretch>
            <a:fillRect/>
          </a:stretch>
        </p:blipFill>
        <p:spPr bwMode="auto">
          <a:xfrm>
            <a:off x="7373938" y="3987800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507D73-E9AA-4197-81CA-26F3657ECD70}"/>
              </a:ext>
            </a:extLst>
          </p:cNvPr>
          <p:cNvSpPr/>
          <p:nvPr/>
        </p:nvSpPr>
        <p:spPr>
          <a:xfrm>
            <a:off x="1576779" y="5436671"/>
            <a:ext cx="3200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https://youtu.be/6wnjDkGYb1w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7A597F6-C839-4808-85F2-5D301388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500"/>
              <a:t>Modal Verbs for Possibility: The Rules</a:t>
            </a:r>
          </a:p>
        </p:txBody>
      </p:sp>
      <p:sp>
        <p:nvSpPr>
          <p:cNvPr id="34" name="Rectangle 1">
            <a:extLst>
              <a:ext uri="{FF2B5EF4-FFF2-40B4-BE49-F238E27FC236}">
                <a16:creationId xmlns:a16="http://schemas.microsoft.com/office/drawing/2014/main" id="{5CFFDC6C-B160-45CB-87E1-EA50C4EA1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1598613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altLang="en-US" sz="2000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Modal verbs usually </a:t>
            </a:r>
            <a:r>
              <a:rPr lang="en-GB" altLang="en-US" sz="2000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come before a verb </a:t>
            </a:r>
            <a:r>
              <a:rPr lang="en-GB" altLang="en-US" sz="2000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in its </a:t>
            </a:r>
            <a:r>
              <a:rPr lang="en-GB" altLang="en-US" sz="2000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infinitive form</a:t>
            </a:r>
            <a:r>
              <a:rPr lang="en-GB" altLang="en-US" sz="2000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.</a:t>
            </a:r>
            <a:endParaRPr lang="en-GB" sz="2400" b="1" dirty="0">
              <a:latin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BA69D7-77BC-459D-908C-AC19D266ECC5}"/>
              </a:ext>
            </a:extLst>
          </p:cNvPr>
          <p:cNvSpPr/>
          <p:nvPr/>
        </p:nvSpPr>
        <p:spPr>
          <a:xfrm>
            <a:off x="762000" y="2200275"/>
            <a:ext cx="7632700" cy="601663"/>
          </a:xfrm>
          <a:prstGeom prst="rect">
            <a:avLst/>
          </a:prstGeom>
          <a:solidFill>
            <a:srgbClr val="B8E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70D50AC6-4907-4CB6-A5E9-9F47A0FFB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317750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If I work hard, when I grow up </a:t>
            </a:r>
            <a:r>
              <a:rPr lang="en-GB" sz="2000" u="sng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I could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 </a:t>
            </a:r>
            <a:r>
              <a:rPr lang="en-GB" sz="2000" u="sng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be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 a doctor.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1E75B2B-2600-4D42-AC95-12132169072D}"/>
              </a:ext>
            </a:extLst>
          </p:cNvPr>
          <p:cNvSpPr/>
          <p:nvPr/>
        </p:nvSpPr>
        <p:spPr bwMode="auto">
          <a:xfrm>
            <a:off x="755650" y="2927350"/>
            <a:ext cx="7639050" cy="1327150"/>
          </a:xfrm>
          <a:prstGeom prst="rect">
            <a:avLst/>
          </a:prstGeom>
          <a:solidFill>
            <a:srgbClr val="78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8424160-5173-4BAF-B7A6-B611ED3998D1}"/>
              </a:ext>
            </a:extLst>
          </p:cNvPr>
          <p:cNvCxnSpPr/>
          <p:nvPr/>
        </p:nvCxnSpPr>
        <p:spPr bwMode="auto">
          <a:xfrm>
            <a:off x="4830763" y="2686050"/>
            <a:ext cx="0" cy="6175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1">
            <a:extLst>
              <a:ext uri="{FF2B5EF4-FFF2-40B4-BE49-F238E27FC236}">
                <a16:creationId xmlns:a16="http://schemas.microsoft.com/office/drawing/2014/main" id="{8412EBF7-75B3-4D96-8B35-95E59BCB9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57525"/>
            <a:ext cx="76263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‘could’ is the </a:t>
            </a:r>
            <a:r>
              <a:rPr lang="en-GB" sz="2000" b="1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modal verb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. 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ea typeface="Sassoon Infant Rg"/>
                <a:cs typeface="Sassoon Infant Rg"/>
              </a:rPr>
              <a:t>‘be’ is the </a:t>
            </a:r>
            <a:r>
              <a:rPr lang="en-GB" sz="2000" b="1" dirty="0">
                <a:solidFill>
                  <a:prstClr val="black"/>
                </a:solidFill>
                <a:ea typeface="Sassoon Infant Rg"/>
                <a:cs typeface="Sassoon Infant Rg"/>
              </a:rPr>
              <a:t>infinitive form </a:t>
            </a:r>
            <a:r>
              <a:rPr lang="en-GB" sz="2000" dirty="0">
                <a:solidFill>
                  <a:prstClr val="black"/>
                </a:solidFill>
                <a:ea typeface="Sassoon Infant Rg"/>
                <a:cs typeface="Sassoon Infant Rg"/>
              </a:rPr>
              <a:t>of the verb ‘to be’. Infinitive means in its most basic form.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6396BC4-196C-425E-ACDE-C2300169C644}"/>
              </a:ext>
            </a:extLst>
          </p:cNvPr>
          <p:cNvSpPr/>
          <p:nvPr/>
        </p:nvSpPr>
        <p:spPr>
          <a:xfrm>
            <a:off x="755650" y="4379913"/>
            <a:ext cx="7639050" cy="601662"/>
          </a:xfrm>
          <a:prstGeom prst="rect">
            <a:avLst/>
          </a:prstGeom>
          <a:solidFill>
            <a:srgbClr val="B8E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2" name="Rectangle 1">
            <a:extLst>
              <a:ext uri="{FF2B5EF4-FFF2-40B4-BE49-F238E27FC236}">
                <a16:creationId xmlns:a16="http://schemas.microsoft.com/office/drawing/2014/main" id="{59B83672-E275-41F9-9D73-A6C0A053A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514850"/>
            <a:ext cx="76327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In a few years, </a:t>
            </a:r>
            <a:r>
              <a:rPr lang="en-GB" sz="2000" u="sng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I shall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 </a:t>
            </a:r>
            <a:r>
              <a:rPr lang="en-GB" sz="2000" u="sng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earn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 a university degree.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1C55F33-E674-4822-98E8-FECF8B13A217}"/>
              </a:ext>
            </a:extLst>
          </p:cNvPr>
          <p:cNvSpPr/>
          <p:nvPr/>
        </p:nvSpPr>
        <p:spPr bwMode="auto">
          <a:xfrm>
            <a:off x="755650" y="5097463"/>
            <a:ext cx="7639050" cy="995362"/>
          </a:xfrm>
          <a:prstGeom prst="rect">
            <a:avLst/>
          </a:prstGeom>
          <a:solidFill>
            <a:srgbClr val="78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5" name="Rectangle 1">
            <a:extLst>
              <a:ext uri="{FF2B5EF4-FFF2-40B4-BE49-F238E27FC236}">
                <a16:creationId xmlns:a16="http://schemas.microsoft.com/office/drawing/2014/main" id="{35F8FAFA-EF24-4199-AA0A-B6B7505AA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205413"/>
            <a:ext cx="76263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‘shall’ is the modal verb. 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+mn-lt"/>
                <a:ea typeface="Sassoon Infant Rg"/>
                <a:cs typeface="Sassoon Infant Rg"/>
              </a:rPr>
              <a:t>‘earn’ is the infinitive form of the verb ‘to earn’.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37E7B7C-26DF-48F2-BF69-FC4EDB1C7BA6}"/>
              </a:ext>
            </a:extLst>
          </p:cNvPr>
          <p:cNvCxnSpPr/>
          <p:nvPr/>
        </p:nvCxnSpPr>
        <p:spPr bwMode="auto">
          <a:xfrm>
            <a:off x="3108325" y="4881563"/>
            <a:ext cx="0" cy="3413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78" name="Picture 47">
            <a:extLst>
              <a:ext uri="{FF2B5EF4-FFF2-40B4-BE49-F238E27FC236}">
                <a16:creationId xmlns:a16="http://schemas.microsoft.com/office/drawing/2014/main" id="{AB558756-C3FD-4FB4-AFA9-10C10BE2D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4027488"/>
            <a:ext cx="2216150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id="{0F3855BB-E143-4DCD-9CC7-624CEDE8F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500"/>
              <a:t>Modal Verbs for Possibility: The Rules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EC08863-33A1-4270-89D3-1C1246307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608138"/>
            <a:ext cx="76327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Modal verbs can have many uses. They are sometimes known as </a:t>
            </a:r>
            <a:r>
              <a:rPr lang="en-GB" altLang="en-US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‘modal auxiliary verbs’ </a:t>
            </a: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or just as </a:t>
            </a:r>
            <a:r>
              <a:rPr lang="en-GB" altLang="en-US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‘modals’. </a:t>
            </a: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In most cases, they work with another verb to describe the </a:t>
            </a:r>
            <a:r>
              <a:rPr lang="en-GB" altLang="en-US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possibility</a:t>
            </a: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 of something happening or to describe to what degree of </a:t>
            </a:r>
            <a:r>
              <a:rPr lang="en-GB" altLang="en-US" b="1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certainty</a:t>
            </a:r>
            <a:r>
              <a:rPr lang="en-GB" altLang="en-US" dirty="0">
                <a:solidFill>
                  <a:srgbClr val="1C1C1C"/>
                </a:solidFill>
                <a:latin typeface="+mn-lt"/>
                <a:ea typeface="Sassoon Infant Rg" charset="0"/>
                <a:cs typeface="Sassoon Infant Rg" charset="0"/>
              </a:rPr>
              <a:t> something is known. </a:t>
            </a:r>
            <a:endParaRPr lang="en-GB" sz="2000" b="1" dirty="0">
              <a:latin typeface="+mn-lt"/>
            </a:endParaRPr>
          </a:p>
        </p:txBody>
      </p:sp>
      <p:sp>
        <p:nvSpPr>
          <p:cNvPr id="9220" name="Rectangle 9">
            <a:extLst>
              <a:ext uri="{FF2B5EF4-FFF2-40B4-BE49-F238E27FC236}">
                <a16:creationId xmlns:a16="http://schemas.microsoft.com/office/drawing/2014/main" id="{89B5A839-7B6F-43E7-AF31-ADD6A4FC5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092450"/>
            <a:ext cx="38163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Look at these sentences that contain modal verbs: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8BCD68-4AF5-4981-8E22-ED8DC989F467}"/>
              </a:ext>
            </a:extLst>
          </p:cNvPr>
          <p:cNvSpPr/>
          <p:nvPr/>
        </p:nvSpPr>
        <p:spPr bwMode="auto">
          <a:xfrm>
            <a:off x="755650" y="3911600"/>
            <a:ext cx="7632700" cy="525463"/>
          </a:xfrm>
          <a:prstGeom prst="rect">
            <a:avLst/>
          </a:prstGeom>
          <a:solidFill>
            <a:srgbClr val="B9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2" name="Rectangle 11">
            <a:extLst>
              <a:ext uri="{FF2B5EF4-FFF2-40B4-BE49-F238E27FC236}">
                <a16:creationId xmlns:a16="http://schemas.microsoft.com/office/drawing/2014/main" id="{F541CFA2-6E71-4796-BEA5-2545CF09E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002088"/>
            <a:ext cx="4948238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rounders team </a:t>
            </a:r>
            <a:r>
              <a:rPr lang="en-GB" altLang="en-US" b="1" u="sng">
                <a:solidFill>
                  <a:schemeClr val="tx1"/>
                </a:solidFill>
              </a:rPr>
              <a:t>could</a:t>
            </a:r>
            <a:r>
              <a:rPr lang="en-GB" altLang="en-US">
                <a:solidFill>
                  <a:schemeClr val="tx1"/>
                </a:solidFill>
              </a:rPr>
              <a:t> win the tournament.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0277BC-241C-4308-9999-C8EA44706B27}"/>
              </a:ext>
            </a:extLst>
          </p:cNvPr>
          <p:cNvSpPr/>
          <p:nvPr/>
        </p:nvSpPr>
        <p:spPr bwMode="auto">
          <a:xfrm>
            <a:off x="755650" y="5160963"/>
            <a:ext cx="7632700" cy="579437"/>
          </a:xfrm>
          <a:prstGeom prst="rect">
            <a:avLst/>
          </a:prstGeom>
          <a:solidFill>
            <a:srgbClr val="89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4" name="Rectangle 13">
            <a:extLst>
              <a:ext uri="{FF2B5EF4-FFF2-40B4-BE49-F238E27FC236}">
                <a16:creationId xmlns:a16="http://schemas.microsoft.com/office/drawing/2014/main" id="{709FE03C-2EDC-4DE7-A9B7-0A366D09D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5280025"/>
            <a:ext cx="37465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00000000000000000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Humpty Dumpty </a:t>
            </a:r>
            <a:r>
              <a:rPr lang="en-GB" altLang="en-US" b="1" u="sng">
                <a:solidFill>
                  <a:schemeClr val="tx1"/>
                </a:solidFill>
              </a:rPr>
              <a:t>will</a:t>
            </a:r>
            <a:r>
              <a:rPr lang="en-GB" altLang="en-US">
                <a:solidFill>
                  <a:schemeClr val="tx1"/>
                </a:solidFill>
              </a:rPr>
              <a:t> fall off the wall.</a:t>
            </a:r>
          </a:p>
        </p:txBody>
      </p:sp>
      <p:pic>
        <p:nvPicPr>
          <p:cNvPr id="9225" name="Picture 1">
            <a:extLst>
              <a:ext uri="{FF2B5EF4-FFF2-40B4-BE49-F238E27FC236}">
                <a16:creationId xmlns:a16="http://schemas.microsoft.com/office/drawing/2014/main" id="{FDDE0CDA-4BD6-4A05-A6F6-EFF5C7C80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3011488"/>
            <a:ext cx="2794000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390500DC-2988-4F1E-A5FD-868167BA4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806450"/>
            <a:ext cx="6851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can be used to show how possible something is,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or how likely it is to happen/have happened.</a:t>
            </a: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41771BA8-C412-473F-9A84-3D63ECA7C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0963" y="1706563"/>
            <a:ext cx="1476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For example: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0AF9AE-286B-4370-A2DF-623553737067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525713"/>
            <a:ext cx="7632700" cy="719137"/>
            <a:chOff x="755650" y="2525859"/>
            <a:chExt cx="7632700" cy="71909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453E0E-CE15-4221-ADB5-D54F754DD9B8}"/>
                </a:ext>
              </a:extLst>
            </p:cNvPr>
            <p:cNvSpPr/>
            <p:nvPr/>
          </p:nvSpPr>
          <p:spPr>
            <a:xfrm>
              <a:off x="755650" y="2525859"/>
              <a:ext cx="7632700" cy="719092"/>
            </a:xfrm>
            <a:prstGeom prst="rect">
              <a:avLst/>
            </a:prstGeom>
            <a:solidFill>
              <a:srgbClr val="C1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73A03148-2726-476C-8F5B-B6CEBD1CBB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188" y="2700473"/>
              <a:ext cx="6110287" cy="369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He’s very late. He </a:t>
              </a: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could have missed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the train.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7D60C0-083F-4592-8124-AF290AC15B93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657600"/>
            <a:ext cx="7632700" cy="719138"/>
            <a:chOff x="755650" y="3656984"/>
            <a:chExt cx="7632700" cy="7190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5D373B-9133-4275-B710-865930DD991A}"/>
                </a:ext>
              </a:extLst>
            </p:cNvPr>
            <p:cNvSpPr/>
            <p:nvPr/>
          </p:nvSpPr>
          <p:spPr>
            <a:xfrm>
              <a:off x="755650" y="3656984"/>
              <a:ext cx="7632700" cy="719092"/>
            </a:xfrm>
            <a:prstGeom prst="rect">
              <a:avLst/>
            </a:prstGeom>
            <a:solidFill>
              <a:srgbClr val="C1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AA0FE1C6-15B4-4293-B6E1-063FDCBBDA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900" y="3830011"/>
              <a:ext cx="4997450" cy="3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 It’s snowing so it </a:t>
              </a: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must be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very cold outside.</a:t>
              </a:r>
              <a:endPara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2F096A-509D-4651-9C56-293DF2D3A138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716463"/>
            <a:ext cx="7632700" cy="719137"/>
            <a:chOff x="755650" y="4717087"/>
            <a:chExt cx="7632700" cy="7190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084ED3-CFD4-4E5C-9139-FD64576F0B0A}"/>
                </a:ext>
              </a:extLst>
            </p:cNvPr>
            <p:cNvSpPr/>
            <p:nvPr/>
          </p:nvSpPr>
          <p:spPr>
            <a:xfrm>
              <a:off x="755650" y="4717087"/>
              <a:ext cx="7632700" cy="719092"/>
            </a:xfrm>
            <a:prstGeom prst="rect">
              <a:avLst/>
            </a:prstGeom>
            <a:solidFill>
              <a:srgbClr val="C1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8F7D2E55-BFE1-45F2-8000-A2E34A51C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188" y="4907575"/>
              <a:ext cx="5638800" cy="36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They </a:t>
              </a: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will lock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the windows when they go out.</a:t>
              </a:r>
              <a:endPara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endParaRPr>
            </a:p>
          </p:txBody>
        </p:sp>
      </p:grpSp>
      <p:pic>
        <p:nvPicPr>
          <p:cNvPr id="10247" name="Picture 15">
            <a:extLst>
              <a:ext uri="{FF2B5EF4-FFF2-40B4-BE49-F238E27FC236}">
                <a16:creationId xmlns:a16="http://schemas.microsoft.com/office/drawing/2014/main" id="{83ED06E1-D1D0-430C-84B4-FB0FB743E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2206625"/>
            <a:ext cx="180498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7">
            <a:extLst>
              <a:ext uri="{FF2B5EF4-FFF2-40B4-BE49-F238E27FC236}">
                <a16:creationId xmlns:a16="http://schemas.microsoft.com/office/drawing/2014/main" id="{00E2A2F4-D37E-4616-8A67-F23E4B30C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3244850"/>
            <a:ext cx="119856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8">
            <a:extLst>
              <a:ext uri="{FF2B5EF4-FFF2-40B4-BE49-F238E27FC236}">
                <a16:creationId xmlns:a16="http://schemas.microsoft.com/office/drawing/2014/main" id="{56AD254D-2F77-4942-B3F0-817331C2D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4651375"/>
            <a:ext cx="1979613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404F2937-6CCB-417C-8AFF-3309F6086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806450"/>
            <a:ext cx="6851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Can you spot the </a:t>
            </a: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used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to show </a:t>
            </a: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possibility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 in these sentences?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42A5BF-F0B4-4337-A46D-C88867F26A71}"/>
              </a:ext>
            </a:extLst>
          </p:cNvPr>
          <p:cNvSpPr/>
          <p:nvPr/>
        </p:nvSpPr>
        <p:spPr bwMode="auto">
          <a:xfrm>
            <a:off x="755650" y="1673225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121B7E7-E56D-408C-BAD1-077B58F68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1847850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Mum might take us swimming after school.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902B04-F798-4E3D-83AD-6B54D8F51EE0}"/>
              </a:ext>
            </a:extLst>
          </p:cNvPr>
          <p:cNvSpPr/>
          <p:nvPr/>
        </p:nvSpPr>
        <p:spPr bwMode="auto">
          <a:xfrm>
            <a:off x="755650" y="2608263"/>
            <a:ext cx="763270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BD7D8F73-AAF7-406A-95C3-61C33030F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2782888"/>
            <a:ext cx="611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You could eat a banana instead of those sweets.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38200B-6DC0-494C-9504-746DFA70B8AC}"/>
              </a:ext>
            </a:extLst>
          </p:cNvPr>
          <p:cNvSpPr/>
          <p:nvPr/>
        </p:nvSpPr>
        <p:spPr bwMode="auto">
          <a:xfrm>
            <a:off x="755650" y="3541713"/>
            <a:ext cx="763270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B988A212-D925-4FB8-B4BF-A1A267417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3716338"/>
            <a:ext cx="611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“Hurry up! We will be late!” said Dad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1846E5-E3B4-49C0-8A89-8658DCC3E322}"/>
              </a:ext>
            </a:extLst>
          </p:cNvPr>
          <p:cNvSpPr/>
          <p:nvPr/>
        </p:nvSpPr>
        <p:spPr bwMode="auto">
          <a:xfrm>
            <a:off x="755650" y="4476750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3A64744B-5985-4F0F-B61C-36B53BAF8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4651375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We can go the other way – it’s quicker.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BD1659-3324-4AE7-A977-FA127AECAE45}"/>
              </a:ext>
            </a:extLst>
          </p:cNvPr>
          <p:cNvSpPr/>
          <p:nvPr/>
        </p:nvSpPr>
        <p:spPr bwMode="auto">
          <a:xfrm>
            <a:off x="755650" y="5410200"/>
            <a:ext cx="763270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E84E9291-6134-4EC3-9BB4-37B3D8A56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5584825"/>
            <a:ext cx="611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You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ought to go to bed earlier.</a:t>
            </a:r>
          </a:p>
        </p:txBody>
      </p:sp>
      <p:pic>
        <p:nvPicPr>
          <p:cNvPr id="11277" name="Picture 22">
            <a:extLst>
              <a:ext uri="{FF2B5EF4-FFF2-40B4-BE49-F238E27FC236}">
                <a16:creationId xmlns:a16="http://schemas.microsoft.com/office/drawing/2014/main" id="{94F6213B-7D2A-4D38-B492-FD2931B0E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427163"/>
            <a:ext cx="206057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23">
            <a:extLst>
              <a:ext uri="{FF2B5EF4-FFF2-40B4-BE49-F238E27FC236}">
                <a16:creationId xmlns:a16="http://schemas.microsoft.com/office/drawing/2014/main" id="{67861433-072A-4990-8E27-0FB4211FC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625" y="2462213"/>
            <a:ext cx="122555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4">
            <a:extLst>
              <a:ext uri="{FF2B5EF4-FFF2-40B4-BE49-F238E27FC236}">
                <a16:creationId xmlns:a16="http://schemas.microsoft.com/office/drawing/2014/main" id="{A543CCF2-F858-446A-9A1C-3461E2A1F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97238"/>
            <a:ext cx="154622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TextBox 25">
            <a:extLst>
              <a:ext uri="{FF2B5EF4-FFF2-40B4-BE49-F238E27FC236}">
                <a16:creationId xmlns:a16="http://schemas.microsoft.com/office/drawing/2014/main" id="{0AC3CE81-2CB1-49A7-A356-D5E739917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1662" y="3619500"/>
            <a:ext cx="1225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Hurry up!</a:t>
            </a:r>
          </a:p>
        </p:txBody>
      </p:sp>
      <p:pic>
        <p:nvPicPr>
          <p:cNvPr id="11281" name="Picture 28">
            <a:extLst>
              <a:ext uri="{FF2B5EF4-FFF2-40B4-BE49-F238E27FC236}">
                <a16:creationId xmlns:a16="http://schemas.microsoft.com/office/drawing/2014/main" id="{90AAB4E8-E1C8-4DEB-9FDF-5D3AFBFFF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4095750"/>
            <a:ext cx="981075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30">
            <a:extLst>
              <a:ext uri="{FF2B5EF4-FFF2-40B4-BE49-F238E27FC236}">
                <a16:creationId xmlns:a16="http://schemas.microsoft.com/office/drawing/2014/main" id="{4517CEA3-21AD-4108-81E1-CD0C9A728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835525"/>
            <a:ext cx="187007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4">
            <a:extLst>
              <a:ext uri="{FF2B5EF4-FFF2-40B4-BE49-F238E27FC236}">
                <a16:creationId xmlns:a16="http://schemas.microsoft.com/office/drawing/2014/main" id="{A125F262-5202-4723-A59E-1B109638E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7544" y="1846303"/>
            <a:ext cx="7960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Twinkl" panose="02000000000000000000" pitchFamily="2" charset="0"/>
              </a:rPr>
              <a:t>might</a:t>
            </a: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22D94528-C81E-4E10-A0B8-B4A7DE0E0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194" y="2780507"/>
            <a:ext cx="7327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Twinkl" panose="02000000000000000000" pitchFamily="2" charset="0"/>
              </a:rPr>
              <a:t>could</a:t>
            </a: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7A2C6A78-2A29-4E9D-9EF8-1BE91842C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320" y="3713957"/>
            <a:ext cx="7327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Twinkl" panose="02000000000000000000" pitchFamily="2" charset="0"/>
              </a:rPr>
              <a:t>will</a:t>
            </a: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539AD22A-B14B-472D-A767-07D778389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39" y="4644311"/>
            <a:ext cx="7327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Twinkl" panose="02000000000000000000" pitchFamily="2" charset="0"/>
              </a:rPr>
              <a:t>can</a:t>
            </a: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8CFC864C-172B-4BC7-872C-73B303552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193" y="5585381"/>
            <a:ext cx="8690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ln w="9525">
                  <a:solidFill>
                    <a:srgbClr val="74915C"/>
                  </a:solidFill>
                </a:ln>
                <a:solidFill>
                  <a:srgbClr val="74915C"/>
                </a:solidFill>
                <a:latin typeface="Twinkl" panose="02000000000000000000" pitchFamily="2" charset="0"/>
              </a:rPr>
              <a:t>ought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8EA985-25DB-47E1-AD89-087D8E78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791A4A-5C4E-46D0-BCBE-0A8010C23FBA}"/>
              </a:ext>
            </a:extLst>
          </p:cNvPr>
          <p:cNvSpPr txBox="1"/>
          <p:nvPr/>
        </p:nvSpPr>
        <p:spPr>
          <a:xfrm>
            <a:off x="6777871" y="5656079"/>
            <a:ext cx="480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</a:t>
            </a:r>
          </a:p>
        </p:txBody>
      </p:sp>
      <p:pic>
        <p:nvPicPr>
          <p:cNvPr id="1026" name="Picture 2" descr="CAN COULD MAY MIGHT SHOULD / OUGHT TO MUST - ppt download">
            <a:extLst>
              <a:ext uri="{FF2B5EF4-FFF2-40B4-BE49-F238E27FC236}">
                <a16:creationId xmlns:a16="http://schemas.microsoft.com/office/drawing/2014/main" id="{0C8E967E-5C2A-4A80-802F-3E142DF56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4" b="11753"/>
          <a:stretch/>
        </p:blipFill>
        <p:spPr bwMode="auto">
          <a:xfrm>
            <a:off x="466727" y="402996"/>
            <a:ext cx="8220075" cy="60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538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B5AFEBC-2920-47A1-91C6-E63AEC0C2C74}"/>
              </a:ext>
            </a:extLst>
          </p:cNvPr>
          <p:cNvSpPr/>
          <p:nvPr/>
        </p:nvSpPr>
        <p:spPr>
          <a:xfrm>
            <a:off x="755650" y="3233738"/>
            <a:ext cx="290195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A8E874-E9CC-436F-AA66-F433E0B101BF}"/>
              </a:ext>
            </a:extLst>
          </p:cNvPr>
          <p:cNvSpPr/>
          <p:nvPr/>
        </p:nvSpPr>
        <p:spPr>
          <a:xfrm>
            <a:off x="755650" y="4681538"/>
            <a:ext cx="2901950" cy="719137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E329C3-A4EE-4E41-9312-958331AFB302}"/>
              </a:ext>
            </a:extLst>
          </p:cNvPr>
          <p:cNvSpPr/>
          <p:nvPr/>
        </p:nvSpPr>
        <p:spPr>
          <a:xfrm>
            <a:off x="755650" y="1793875"/>
            <a:ext cx="2901950" cy="719138"/>
          </a:xfrm>
          <a:prstGeom prst="rect">
            <a:avLst/>
          </a:prstGeom>
          <a:solidFill>
            <a:srgbClr val="C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99F6E9F8-9138-416D-9B0A-385BC6139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806450"/>
            <a:ext cx="6851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anose="02000000000000000000" pitchFamily="2" charset="0"/>
              </a:rPr>
              <a:t>Modal verbs </a:t>
            </a:r>
            <a:r>
              <a:rPr lang="en-GB" altLang="en-US" dirty="0">
                <a:solidFill>
                  <a:schemeClr val="tx1"/>
                </a:solidFill>
                <a:latin typeface="Twinkl" panose="02000000000000000000" pitchFamily="2" charset="0"/>
              </a:rPr>
              <a:t>make questions by inversion.</a:t>
            </a:r>
            <a:endParaRPr lang="en-GB" altLang="en-US" b="1" dirty="0">
              <a:solidFill>
                <a:schemeClr val="tx1"/>
              </a:solidFill>
              <a:latin typeface="Twinkl" panose="02000000000000000000" pitchFamily="2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E368368-61CB-48C6-BCE0-002EEC2BD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1968500"/>
            <a:ext cx="3802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She 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can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go out.</a:t>
            </a:r>
            <a:endParaRPr lang="en-GB" alt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Twinkl" panose="020000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AD68F4-0F10-4021-8A6C-CE18FB006E04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793875"/>
            <a:ext cx="4730750" cy="719138"/>
            <a:chOff x="3657600" y="1793289"/>
            <a:chExt cx="4730750" cy="71909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BE2E219-DA31-4FA4-A42D-2C9C65197C2B}"/>
                </a:ext>
              </a:extLst>
            </p:cNvPr>
            <p:cNvSpPr/>
            <p:nvPr/>
          </p:nvSpPr>
          <p:spPr>
            <a:xfrm>
              <a:off x="3657600" y="1793289"/>
              <a:ext cx="4730750" cy="719092"/>
            </a:xfrm>
            <a:prstGeom prst="rect">
              <a:avLst/>
            </a:prstGeom>
            <a:solidFill>
              <a:srgbClr val="90D1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3A295C8-F7CF-4C14-85B5-B0D598DD0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5588" y="1982190"/>
              <a:ext cx="2433637" cy="3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Can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she go out?</a:t>
              </a:r>
              <a:endPara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endParaRPr>
            </a:p>
          </p:txBody>
        </p:sp>
      </p:grpSp>
      <p:sp>
        <p:nvSpPr>
          <p:cNvPr id="8" name="TextBox 4">
            <a:extLst>
              <a:ext uri="{FF2B5EF4-FFF2-40B4-BE49-F238E27FC236}">
                <a16:creationId xmlns:a16="http://schemas.microsoft.com/office/drawing/2014/main" id="{26D3114F-3C59-4CC7-8492-F10E084C5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3443288"/>
            <a:ext cx="3816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We 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could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drive there.</a:t>
            </a:r>
            <a:endParaRPr lang="en-GB" alt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Twinkl" panose="020000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549801-45D5-4DCC-B696-3A8C8DC30790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233738"/>
            <a:ext cx="4730750" cy="719137"/>
            <a:chOff x="3657600" y="3234530"/>
            <a:chExt cx="4730750" cy="71909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9394928-813A-424B-A8A4-7C864D9F4378}"/>
                </a:ext>
              </a:extLst>
            </p:cNvPr>
            <p:cNvSpPr/>
            <p:nvPr/>
          </p:nvSpPr>
          <p:spPr>
            <a:xfrm>
              <a:off x="3657600" y="3234530"/>
              <a:ext cx="4730750" cy="719092"/>
            </a:xfrm>
            <a:prstGeom prst="rect">
              <a:avLst/>
            </a:prstGeom>
            <a:solidFill>
              <a:srgbClr val="90D1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889DBC3F-67B8-40FB-8122-222BCC72C8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5588" y="3431368"/>
              <a:ext cx="2495550" cy="36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Could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we drive there?</a:t>
              </a:r>
              <a:endPara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endParaRPr>
            </a:p>
          </p:txBody>
        </p:sp>
      </p:grpSp>
      <p:sp>
        <p:nvSpPr>
          <p:cNvPr id="10" name="TextBox 4">
            <a:extLst>
              <a:ext uri="{FF2B5EF4-FFF2-40B4-BE49-F238E27FC236}">
                <a16:creationId xmlns:a16="http://schemas.microsoft.com/office/drawing/2014/main" id="{C5BA2644-5566-4AAD-922E-E76CC0ECF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4872038"/>
            <a:ext cx="3802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Children </a:t>
            </a:r>
            <a:r>
              <a: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should </a:t>
            </a:r>
            <a:r>
              <a:rPr lang="en-GB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rPr>
              <a:t>eat fruit.</a:t>
            </a:r>
            <a:endParaRPr lang="en-GB" alt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Twinkl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56B275-141F-4A06-918A-98F5554C82C8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4681538"/>
            <a:ext cx="4730750" cy="719137"/>
            <a:chOff x="3657600" y="4681660"/>
            <a:chExt cx="4730750" cy="71909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B73A35B-0AD5-401C-90A0-2D66567385A5}"/>
                </a:ext>
              </a:extLst>
            </p:cNvPr>
            <p:cNvSpPr/>
            <p:nvPr/>
          </p:nvSpPr>
          <p:spPr>
            <a:xfrm>
              <a:off x="3657600" y="4681660"/>
              <a:ext cx="4730750" cy="719092"/>
            </a:xfrm>
            <a:prstGeom prst="rect">
              <a:avLst/>
            </a:prstGeom>
            <a:solidFill>
              <a:srgbClr val="90D1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anose="02000000000000000000" pitchFamily="2" charset="0"/>
              </a:endParaRPr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3FD11474-BC4F-4DE3-BB8A-D0F0192D4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5588" y="4872148"/>
              <a:ext cx="3614737" cy="368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Should </a:t>
              </a:r>
              <a:r>
                <a:rPr lang="en-GB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inkl" panose="02000000000000000000" pitchFamily="2" charset="0"/>
                </a:rPr>
                <a:t>children eat fruit?</a:t>
              </a:r>
              <a:endParaRPr lang="en-GB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inkl" panose="02000000000000000000" pitchFamily="2" charset="0"/>
              </a:endParaRPr>
            </a:p>
          </p:txBody>
        </p:sp>
      </p:grpSp>
      <p:pic>
        <p:nvPicPr>
          <p:cNvPr id="9228" name="Picture 11">
            <a:extLst>
              <a:ext uri="{FF2B5EF4-FFF2-40B4-BE49-F238E27FC236}">
                <a16:creationId xmlns:a16="http://schemas.microsoft.com/office/drawing/2014/main" id="{0980E3CF-D7BD-4D85-B50B-DCBABA523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969963"/>
            <a:ext cx="132397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>
            <a:extLst>
              <a:ext uri="{FF2B5EF4-FFF2-40B4-BE49-F238E27FC236}">
                <a16:creationId xmlns:a16="http://schemas.microsoft.com/office/drawing/2014/main" id="{282AD988-91CB-4EB6-9CC2-5D16B968B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3430588"/>
            <a:ext cx="20415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>
            <a:extLst>
              <a:ext uri="{FF2B5EF4-FFF2-40B4-BE49-F238E27FC236}">
                <a16:creationId xmlns:a16="http://schemas.microsoft.com/office/drawing/2014/main" id="{7CE27A8C-B278-4F2F-8070-0C5A4B82F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4886325"/>
            <a:ext cx="16859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2217</TotalTime>
  <Words>642</Words>
  <Application>Microsoft Office PowerPoint</Application>
  <PresentationFormat>On-screen Show (4:3)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BPreplay</vt:lpstr>
      <vt:lpstr>Calibri</vt:lpstr>
      <vt:lpstr>Sassoon Infant Md</vt:lpstr>
      <vt:lpstr>Sassoon Infant Rg</vt:lpstr>
      <vt:lpstr>Twinkl</vt:lpstr>
      <vt:lpstr>Twinkl SemiBold</vt:lpstr>
      <vt:lpstr>Office Theme</vt:lpstr>
      <vt:lpstr>PowerPoint Presentation</vt:lpstr>
      <vt:lpstr>PowerPoint Presentation</vt:lpstr>
      <vt:lpstr>Modal Verbs for Possibility: The Rules</vt:lpstr>
      <vt:lpstr>Modal Verbs for Possibility: The Rules</vt:lpstr>
      <vt:lpstr>Modal Verbs for Possibility: The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use should and  ought to for giving advice.</vt:lpstr>
      <vt:lpstr>PowerPoint Presentation</vt:lpstr>
      <vt:lpstr>We use can and can't to talk about someone's skill or general abilities: </vt:lpstr>
      <vt:lpstr>We use could and couldn't to talk about the past: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N.Mousa</cp:lastModifiedBy>
  <cp:revision>284</cp:revision>
  <dcterms:created xsi:type="dcterms:W3CDTF">2014-10-01T16:09:27Z</dcterms:created>
  <dcterms:modified xsi:type="dcterms:W3CDTF">2023-11-30T05:21:30Z</dcterms:modified>
</cp:coreProperties>
</file>