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2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CDE9"/>
          </a:solidFill>
        </a:fill>
      </a:tcStyle>
    </a:wholeTbl>
    <a:band2H>
      <a:tcTxStyle/>
      <a:tcStyle>
        <a:tcBdr/>
        <a:fill>
          <a:solidFill>
            <a:srgbClr val="ECE8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8CB"/>
          </a:solidFill>
        </a:fill>
      </a:tcStyle>
    </a:wholeTbl>
    <a:band2H>
      <a:tcTxStyle/>
      <a:tcStyle>
        <a:tcBdr/>
        <a:fill>
          <a:solidFill>
            <a:srgbClr val="FDED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DCD"/>
          </a:solidFill>
        </a:fill>
      </a:tcStyle>
    </a:wholeTbl>
    <a:band2H>
      <a:tcTxStyle/>
      <a:tcStyle>
        <a:tcBdr/>
        <a:fill>
          <a:solidFill>
            <a:srgbClr val="F5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76"/>
  </p:normalViewPr>
  <p:slideViewPr>
    <p:cSldViewPr snapToGrid="0" snapToObjects="1">
      <p:cViewPr varScale="1">
        <p:scale>
          <a:sx n="72" d="100"/>
          <a:sy n="72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0" name="Shape 3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half" idx="21"/>
          </p:nvPr>
        </p:nvSpPr>
        <p:spPr>
          <a:xfrm>
            <a:off x="533399" y="685799"/>
            <a:ext cx="4953001" cy="61722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400800" y="1104900"/>
            <a:ext cx="5791200" cy="4648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0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artial Circle 8"/>
          <p:cNvSpPr/>
          <p:nvPr/>
        </p:nvSpPr>
        <p:spPr>
          <a:xfrm>
            <a:off x="1112126" y="1121751"/>
            <a:ext cx="4242248" cy="4538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74" h="18913" extrusionOk="0">
                <a:moveTo>
                  <a:pt x="20074" y="14123"/>
                </a:moveTo>
                <a:lnTo>
                  <a:pt x="20074" y="14123"/>
                </a:lnTo>
                <a:cubicBezTo>
                  <a:pt x="17147" y="18664"/>
                  <a:pt x="10595" y="20256"/>
                  <a:pt x="5438" y="17679"/>
                </a:cubicBezTo>
                <a:cubicBezTo>
                  <a:pt x="282" y="15101"/>
                  <a:pt x="-1526" y="9330"/>
                  <a:pt x="1401" y="4789"/>
                </a:cubicBezTo>
                <a:cubicBezTo>
                  <a:pt x="4327" y="248"/>
                  <a:pt x="10880" y="-1344"/>
                  <a:pt x="16037" y="1233"/>
                </a:cubicBezTo>
                <a:cubicBezTo>
                  <a:pt x="16785" y="1607"/>
                  <a:pt x="17479" y="2059"/>
                  <a:pt x="18104" y="2579"/>
                </a:cubicBezTo>
                <a:lnTo>
                  <a:pt x="10737" y="9456"/>
                </a:lnTo>
                <a:close/>
              </a:path>
            </a:pathLst>
          </a:custGeom>
          <a:ln w="19050">
            <a:solidFill>
              <a:schemeClr val="accent1"/>
            </a:solidFill>
            <a:prstDash val="dash"/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15" name="Freeform: Shape 10"/>
          <p:cNvSpPr>
            <a:spLocks noGrp="1"/>
          </p:cNvSpPr>
          <p:nvPr>
            <p:ph type="pic" sz="quarter" idx="21"/>
          </p:nvPr>
        </p:nvSpPr>
        <p:spPr>
          <a:xfrm>
            <a:off x="1295307" y="1304982"/>
            <a:ext cx="3900020" cy="417190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1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6705600" y="1533938"/>
            <a:ext cx="5486400" cy="379012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2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icture Placeholder 4"/>
          <p:cNvSpPr>
            <a:spLocks noGrp="1"/>
          </p:cNvSpPr>
          <p:nvPr>
            <p:ph type="pic" idx="21"/>
          </p:nvPr>
        </p:nvSpPr>
        <p:spPr>
          <a:xfrm>
            <a:off x="-1" y="1153928"/>
            <a:ext cx="5912978" cy="57040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7287266" y="1066800"/>
            <a:ext cx="3657601" cy="4724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4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838200" y="1219200"/>
            <a:ext cx="10515600" cy="2590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990600" y="2362200"/>
            <a:ext cx="2133600" cy="3505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61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657600" y="1143000"/>
            <a:ext cx="2133600" cy="3505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553200" y="1040625"/>
            <a:ext cx="4572000" cy="36576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838200" y="1333500"/>
            <a:ext cx="5181600" cy="4191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8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712698" y="1302499"/>
            <a:ext cx="4253004" cy="425300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8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4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1245230" y="1230349"/>
            <a:ext cx="3657601" cy="45497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19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934200" y="0"/>
            <a:ext cx="46482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0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992044" y="2368668"/>
            <a:ext cx="1698173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16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3828624" y="2368668"/>
            <a:ext cx="1698172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17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6665203" y="2368668"/>
            <a:ext cx="1698173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18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9501782" y="2368668"/>
            <a:ext cx="1698172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1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031722" y="2340831"/>
            <a:ext cx="2508552" cy="33447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28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3317723" y="1172430"/>
            <a:ext cx="2508553" cy="33447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2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7162800" y="0"/>
            <a:ext cx="4267200" cy="6172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3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0" y="2108200"/>
            <a:ext cx="5410200" cy="3606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47" name="Freeform: Shape 5"/>
          <p:cNvSpPr/>
          <p:nvPr/>
        </p:nvSpPr>
        <p:spPr>
          <a:xfrm>
            <a:off x="-152816" y="1992203"/>
            <a:ext cx="5715416" cy="38299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434" y="0"/>
                </a:lnTo>
                <a:cubicBezTo>
                  <a:pt x="20183" y="0"/>
                  <a:pt x="21600" y="2059"/>
                  <a:pt x="21600" y="4598"/>
                </a:cubicBezTo>
                <a:lnTo>
                  <a:pt x="21600" y="17002"/>
                </a:lnTo>
                <a:cubicBezTo>
                  <a:pt x="21600" y="19541"/>
                  <a:pt x="20183" y="21600"/>
                  <a:pt x="18434" y="21600"/>
                </a:cubicBezTo>
                <a:lnTo>
                  <a:pt x="0" y="21600"/>
                </a:lnTo>
                <a:close/>
              </a:path>
            </a:pathLst>
          </a:custGeom>
          <a:ln w="19050">
            <a:solidFill>
              <a:srgbClr val="5F2E8D"/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4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09600" y="1238222"/>
            <a:ext cx="10972832" cy="219077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7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8305799" y="3177450"/>
            <a:ext cx="1066801" cy="10668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5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905874" y="1600198"/>
            <a:ext cx="4836522" cy="40068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6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781800" y="1219192"/>
            <a:ext cx="4419602" cy="441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icture Placeholder 4"/>
          <p:cNvSpPr>
            <a:spLocks noGrp="1"/>
          </p:cNvSpPr>
          <p:nvPr>
            <p:ph type="pic" idx="21"/>
          </p:nvPr>
        </p:nvSpPr>
        <p:spPr>
          <a:xfrm>
            <a:off x="1" y="1165948"/>
            <a:ext cx="6475562" cy="569205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8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1071154" y="1495696"/>
            <a:ext cx="3866607" cy="386660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8501743" y="1276771"/>
            <a:ext cx="2340429" cy="234042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7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7219408" y="3617197"/>
            <a:ext cx="2161903" cy="216190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0140042" y="4157672"/>
            <a:ext cx="1080953" cy="108095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3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1181100" y="1828800"/>
            <a:ext cx="3657600" cy="36576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4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3195917" y="1600200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5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3195917" y="3569353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6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219200" y="3569353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6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629400" y="0"/>
            <a:ext cx="4691742" cy="6172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1232976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5" name="Picture Placeholder 12"/>
          <p:cNvSpPr>
            <a:spLocks noGrp="1"/>
          </p:cNvSpPr>
          <p:nvPr>
            <p:ph type="pic" sz="quarter" idx="22"/>
          </p:nvPr>
        </p:nvSpPr>
        <p:spPr>
          <a:xfrm>
            <a:off x="3911334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6589693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7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9268049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8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1143000" y="1600200"/>
            <a:ext cx="4038600" cy="5257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9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2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WUgK8W-4JM&amp;ab_channel=vt.physics" TargetMode="External"/><Relationship Id="rId7" Type="http://schemas.openxmlformats.org/officeDocument/2006/relationships/image" Target="../media/image1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Lorem ipsum dolor sit"/>
          <p:cNvSpPr txBox="1"/>
          <p:nvPr/>
        </p:nvSpPr>
        <p:spPr>
          <a:xfrm>
            <a:off x="6871265" y="3136612"/>
            <a:ext cx="157991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 b="1">
                <a:solidFill>
                  <a:srgbClr val="002752"/>
                </a:solidFill>
              </a:defRPr>
            </a:lvl1pPr>
          </a:lstStyle>
          <a:p>
            <a:pPr algn="ctr"/>
            <a:r>
              <a:rPr lang="en-US" dirty="0"/>
              <a:t>Magnets</a:t>
            </a:r>
            <a:endParaRPr dirty="0"/>
          </a:p>
        </p:txBody>
      </p:sp>
      <p:pic>
        <p:nvPicPr>
          <p:cNvPr id="30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643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"/>
          <p:cNvGrpSpPr/>
          <p:nvPr/>
        </p:nvGrpSpPr>
        <p:grpSpPr>
          <a:xfrm>
            <a:off x="-114190" y="-66456"/>
            <a:ext cx="3171725" cy="6983685"/>
            <a:chOff x="0" y="0"/>
            <a:chExt cx="3171723" cy="6983683"/>
          </a:xfrm>
        </p:grpSpPr>
        <p:grpSp>
          <p:nvGrpSpPr>
            <p:cNvPr id="309" name="Group"/>
            <p:cNvGrpSpPr/>
            <p:nvPr/>
          </p:nvGrpSpPr>
          <p:grpSpPr>
            <a:xfrm>
              <a:off x="46656" y="0"/>
              <a:ext cx="3125068" cy="3119218"/>
              <a:chOff x="0" y="0"/>
              <a:chExt cx="3125067" cy="3119217"/>
            </a:xfrm>
          </p:grpSpPr>
          <p:pic>
            <p:nvPicPr>
              <p:cNvPr id="305" name="Image" descr="Image"/>
              <p:cNvPicPr>
                <a:picLocks noChangeAspect="1"/>
              </p:cNvPicPr>
              <p:nvPr/>
            </p:nvPicPr>
            <p:blipFill>
              <a:blip r:embed="rId3"/>
              <a:srcRect b="31383"/>
              <a:stretch>
                <a:fillRect/>
              </a:stretch>
            </p:blipFill>
            <p:spPr>
              <a:xfrm>
                <a:off x="1785" y="0"/>
                <a:ext cx="1565789" cy="156921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6" name="Image" descr="Image"/>
              <p:cNvPicPr>
                <a:picLocks noChangeAspect="1"/>
              </p:cNvPicPr>
              <p:nvPr/>
            </p:nvPicPr>
            <p:blipFill>
              <a:blip r:embed="rId4"/>
              <a:srcRect l="21999" t="71155" r="51506"/>
              <a:stretch>
                <a:fillRect/>
              </a:stretch>
            </p:blipFill>
            <p:spPr>
              <a:xfrm>
                <a:off x="1563323" y="1557313"/>
                <a:ext cx="1561745" cy="155455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7" name="Image" descr="Image"/>
              <p:cNvPicPr>
                <a:picLocks noChangeAspect="1"/>
              </p:cNvPicPr>
              <p:nvPr/>
            </p:nvPicPr>
            <p:blipFill>
              <a:blip r:embed="rId5"/>
              <a:srcRect t="9222" r="11853" b="14723"/>
              <a:stretch>
                <a:fillRect/>
              </a:stretch>
            </p:blipFill>
            <p:spPr>
              <a:xfrm>
                <a:off x="1564164" y="14610"/>
                <a:ext cx="1560003" cy="15545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8" name="Image" descr="Image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>
              <a:xfrm>
                <a:off x="0" y="1549971"/>
                <a:ext cx="1569246" cy="156924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10" name="Rectangle"/>
            <p:cNvSpPr/>
            <p:nvPr/>
          </p:nvSpPr>
          <p:spPr>
            <a:xfrm>
              <a:off x="0" y="3061875"/>
              <a:ext cx="3158947" cy="3921809"/>
            </a:xfrm>
            <a:prstGeom prst="rect">
              <a:avLst/>
            </a:prstGeom>
            <a:solidFill>
              <a:srgbClr val="0027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dirty="0"/>
            </a:p>
          </p:txBody>
        </p:sp>
      </p:grpSp>
      <p:pic>
        <p:nvPicPr>
          <p:cNvPr id="312" name="Image" descr="Image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5969535" y="332289"/>
            <a:ext cx="3383379" cy="12738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4661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Electromagnets are magnets that can be turned on or off. It is made by using a coil of wire and a battery.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Electromagnets are more useful than permanent magnets because: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1- You can turn it on and off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2- An electromagnet can be made much stronger than a permanent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 magnet of the same size.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274369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Electromagnets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2A2554-4CF3-40AF-80C6-99955EFFAE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00807" y="2465205"/>
            <a:ext cx="24955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26838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4661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The strength of an electromagnet depends on: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1- The number of turns or loops that you coil the wire, the more turns you have the stronger the magnet is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2- The type of core (nail), using a magnetic material as the core makes it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stronger.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3- The current (battery), more current will make the electromagnet stronger.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6815325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How to Make Electromagnets Stronger: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7DD210-77FD-4954-851A-1D3DBF1BC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59096" y="3072389"/>
            <a:ext cx="24955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67472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512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Fill in the blanks: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i="1" dirty="0">
                <a:solidFill>
                  <a:srgbClr val="404040"/>
                </a:solidFill>
                <a:latin typeface="Calibri Light"/>
                <a:cs typeface="Calibri Light"/>
              </a:rPr>
              <a:t>Iron	south 	attracted to 	copper 		north 	repelled by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Magnetic materials such as __________, nickel, or steel can be magnetized. When you move a magnet near a magnetic material, the material will be ___________ the magnet, but it will never be _______ the magnet. _____________ nails are ____________ a magnet because each one becomes magnetized. If the pole that is touching the nail is a north pole, then the end of the nail touching the magnet has become a __________ pole.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1812354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Questions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2335705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5584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2) A student has two magnets of different shapes:</a:t>
            </a:r>
          </a:p>
          <a:p>
            <a:pPr marL="457200" indent="-457200" algn="just">
              <a:lnSpc>
                <a:spcPct val="150000"/>
              </a:lnSpc>
              <a:buAutoNum type="alphaU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Describe how she could find the magnetic field pattern around each magnet.</a:t>
            </a:r>
          </a:p>
          <a:p>
            <a:pPr marL="457200" indent="-457200" algn="just">
              <a:lnSpc>
                <a:spcPct val="150000"/>
              </a:lnSpc>
              <a:buAutoNum type="alphaU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marL="457200" indent="-457200" algn="just">
              <a:lnSpc>
                <a:spcPct val="150000"/>
              </a:lnSpc>
              <a:buAutoNum type="alphaU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marL="457200" indent="-457200" algn="just">
              <a:lnSpc>
                <a:spcPct val="150000"/>
              </a:lnSpc>
              <a:buAutoNum type="alphaU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She uses her method to draw a diagram to show the magnetic field pattern. Describe how the pattern shows:</a:t>
            </a:r>
          </a:p>
          <a:p>
            <a:pPr marL="514350" lvl="2" indent="-514350" algn="just">
              <a:lnSpc>
                <a:spcPct val="150000"/>
              </a:lnSpc>
              <a:buAutoNum type="romanL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Where the field is strongest?</a:t>
            </a:r>
          </a:p>
          <a:p>
            <a:pPr marL="514350" lvl="2" indent="-514350" algn="just">
              <a:lnSpc>
                <a:spcPct val="150000"/>
              </a:lnSpc>
              <a:buAutoNum type="romanLcParenR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Where the north pole is?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1812354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Questions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5390356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3276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3) Write T next to the statements that are true. Write F next to the statements that are false:</a:t>
            </a:r>
          </a:p>
          <a:p>
            <a:pPr marL="457200" indent="-457200" algn="just">
              <a:lnSpc>
                <a:spcPct val="150000"/>
              </a:lnSpc>
              <a:buAutoNum type="alphaLcPeriod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Replacing the iron core of an electromagnet with an aluminum core makes it stronger</a:t>
            </a:r>
          </a:p>
          <a:p>
            <a:pPr marL="457200" indent="-457200" algn="just">
              <a:lnSpc>
                <a:spcPct val="150000"/>
              </a:lnSpc>
              <a:buAutoNum type="alphaLcPeriod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An electromagnet with more coils will pick up fewer paper clips</a:t>
            </a:r>
          </a:p>
          <a:p>
            <a:pPr marL="457200" indent="-457200" algn="just">
              <a:lnSpc>
                <a:spcPct val="150000"/>
              </a:lnSpc>
              <a:buAutoNum type="alphaLcPeriod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Permanent magnets are always stronger then electromagnets</a:t>
            </a:r>
          </a:p>
          <a:p>
            <a:pPr marL="457200" indent="-457200" algn="just">
              <a:lnSpc>
                <a:spcPct val="150000"/>
              </a:lnSpc>
              <a:buAutoNum type="alphaLcPeriod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Unlike permanent magnets, electromagnets can be turned off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1812354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Questions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0964978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roup"/>
          <p:cNvGrpSpPr/>
          <p:nvPr/>
        </p:nvGrpSpPr>
        <p:grpSpPr>
          <a:xfrm>
            <a:off x="-97251" y="3784862"/>
            <a:ext cx="3125069" cy="3119218"/>
            <a:chOff x="-1785" y="0"/>
            <a:chExt cx="3125067" cy="3119217"/>
          </a:xfrm>
        </p:grpSpPr>
        <p:pic>
          <p:nvPicPr>
            <p:cNvPr id="365" name="Image" descr="Image"/>
            <p:cNvPicPr>
              <a:picLocks noChangeAspect="1"/>
            </p:cNvPicPr>
            <p:nvPr/>
          </p:nvPicPr>
          <p:blipFill>
            <a:blip r:embed="rId2"/>
            <a:srcRect b="31383"/>
            <a:stretch>
              <a:fillRect/>
            </a:stretch>
          </p:blipFill>
          <p:spPr>
            <a:xfrm>
              <a:off x="0" y="0"/>
              <a:ext cx="1565788" cy="15692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6" name="Image" descr="Image"/>
            <p:cNvPicPr>
              <a:picLocks noChangeAspect="1"/>
            </p:cNvPicPr>
            <p:nvPr/>
          </p:nvPicPr>
          <p:blipFill>
            <a:blip r:embed="rId3"/>
            <a:srcRect l="21999" t="71155" r="51506"/>
            <a:stretch>
              <a:fillRect/>
            </a:stretch>
          </p:blipFill>
          <p:spPr>
            <a:xfrm>
              <a:off x="1561537" y="1544613"/>
              <a:ext cx="1561745" cy="15545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7" name="Image" descr="Image"/>
            <p:cNvPicPr>
              <a:picLocks noChangeAspect="1"/>
            </p:cNvPicPr>
            <p:nvPr/>
          </p:nvPicPr>
          <p:blipFill>
            <a:blip r:embed="rId4"/>
            <a:srcRect t="9222" r="11853" b="14723"/>
            <a:stretch>
              <a:fillRect/>
            </a:stretch>
          </p:blipFill>
          <p:spPr>
            <a:xfrm>
              <a:off x="1562378" y="1910"/>
              <a:ext cx="1560003" cy="15545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8" name="Image" descr="Image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-1786" y="1549971"/>
              <a:ext cx="1569247" cy="15692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70" name="Rectangle"/>
          <p:cNvSpPr/>
          <p:nvPr/>
        </p:nvSpPr>
        <p:spPr>
          <a:xfrm>
            <a:off x="3002165" y="3789332"/>
            <a:ext cx="9214506" cy="3110279"/>
          </a:xfrm>
          <a:prstGeom prst="rect">
            <a:avLst/>
          </a:prstGeom>
          <a:solidFill>
            <a:srgbClr val="002752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1" name="Thank you"/>
          <p:cNvSpPr txBox="1"/>
          <p:nvPr/>
        </p:nvSpPr>
        <p:spPr>
          <a:xfrm>
            <a:off x="9309322" y="5377155"/>
            <a:ext cx="1853764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 b="1">
                <a:solidFill>
                  <a:srgbClr val="FFFFFF"/>
                </a:solidFill>
              </a:defRPr>
            </a:lvl1pPr>
          </a:lstStyle>
          <a:p>
            <a:r>
              <a:t>Thank you</a:t>
            </a:r>
          </a:p>
        </p:txBody>
      </p:sp>
      <p:sp>
        <p:nvSpPr>
          <p:cNvPr id="372" name="شكراً"/>
          <p:cNvSpPr txBox="1"/>
          <p:nvPr/>
        </p:nvSpPr>
        <p:spPr>
          <a:xfrm>
            <a:off x="9979241" y="4725046"/>
            <a:ext cx="687045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 rtl="1">
              <a:defRPr sz="2900">
                <a:solidFill>
                  <a:srgbClr val="FFFFFF"/>
                </a:solidFill>
                <a:latin typeface="Droid Arabic Naskh"/>
                <a:ea typeface="Droid Arabic Naskh"/>
                <a:cs typeface="Droid Arabic Naskh"/>
                <a:sym typeface="Droid Arabic Naskh"/>
              </a:defRPr>
            </a:lvl1pPr>
          </a:lstStyle>
          <a:p>
            <a:r>
              <a:rPr dirty="0" err="1">
                <a:latin typeface="+mn-lt"/>
              </a:rPr>
              <a:t>شكراً</a:t>
            </a:r>
            <a:endParaRPr dirty="0">
              <a:latin typeface="+mn-lt"/>
            </a:endParaRPr>
          </a:p>
        </p:txBody>
      </p:sp>
      <p:pic>
        <p:nvPicPr>
          <p:cNvPr id="373" name="Image" descr="Imag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6427" y="478459"/>
            <a:ext cx="3405787" cy="12823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5193357" cy="967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Magnets have 2 poles.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A North and a South pole</a:t>
            </a:r>
            <a:endParaRPr sz="2000" dirty="0"/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4587151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The properties of magnets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21ABCDB-C1C5-40EF-A6AA-8586C69E8A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311" y="2072414"/>
            <a:ext cx="1638300" cy="14287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29B4BE5-090E-4073-8AB6-731C978778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4139" y="3040614"/>
            <a:ext cx="2992682" cy="31373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8E3C9E-AE78-497B-9FB2-478BA116D3D0}"/>
              </a:ext>
            </a:extLst>
          </p:cNvPr>
          <p:cNvSpPr txBox="1"/>
          <p:nvPr/>
        </p:nvSpPr>
        <p:spPr>
          <a:xfrm>
            <a:off x="4532530" y="4007326"/>
            <a:ext cx="4586068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Like poles repel each other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Unlike Poles attract each other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3276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Some materials are attracted to magnets. These are called </a:t>
            </a:r>
            <a:r>
              <a:rPr lang="en-US" sz="2000" b="1" u="sng" dirty="0"/>
              <a:t>magnetic materials</a:t>
            </a:r>
            <a:r>
              <a:rPr lang="en-US" sz="2000" dirty="0"/>
              <a:t>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b="1" u="sng" dirty="0"/>
              <a:t>Iron</a:t>
            </a:r>
            <a:r>
              <a:rPr lang="en-US" sz="2000" dirty="0"/>
              <a:t>, </a:t>
            </a:r>
            <a:r>
              <a:rPr lang="en-US" sz="2000" b="1" u="sng" dirty="0"/>
              <a:t>cobalt</a:t>
            </a:r>
            <a:r>
              <a:rPr lang="en-US" sz="2000" dirty="0"/>
              <a:t> and </a:t>
            </a:r>
            <a:r>
              <a:rPr lang="en-US" sz="2000" b="1" u="sng" dirty="0"/>
              <a:t>nickel</a:t>
            </a:r>
            <a:r>
              <a:rPr lang="en-US" sz="2000" dirty="0"/>
              <a:t> are all magnetic materials that are elements.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Some of the alloys or oxides of these elements are also magnetic.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b="1" u="sng" dirty="0"/>
              <a:t>Steel</a:t>
            </a:r>
            <a:r>
              <a:rPr lang="en-US" sz="2000" dirty="0"/>
              <a:t> is magnetic because it contains mainly iron. </a:t>
            </a:r>
            <a:r>
              <a:rPr lang="en-US" sz="2000" b="1" u="sng" dirty="0"/>
              <a:t>Lodestone</a:t>
            </a:r>
            <a:r>
              <a:rPr lang="en-US" sz="2000" dirty="0"/>
              <a:t> or </a:t>
            </a:r>
            <a:r>
              <a:rPr lang="en-US" sz="2000" b="1" u="sng" dirty="0"/>
              <a:t>magnetite</a:t>
            </a:r>
            <a:r>
              <a:rPr lang="en-US" sz="2000" dirty="0"/>
              <a:t> contains iron oxide which is also magnetic.</a:t>
            </a:r>
            <a:endParaRPr sz="2000" dirty="0"/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3405739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Magnetic Materials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0071777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4014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A piece of magnetic material is attracted to a magnet, but it will </a:t>
            </a:r>
            <a:r>
              <a:rPr lang="en-US" sz="2000" b="1" u="sng" dirty="0"/>
              <a:t>not</a:t>
            </a:r>
            <a:r>
              <a:rPr lang="en-US" sz="2000" dirty="0"/>
              <a:t> be repelled by it.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Only magnets repel each other.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/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3200" b="1" dirty="0">
                <a:solidFill>
                  <a:srgbClr val="002752"/>
                </a:solidFill>
              </a:rPr>
              <a:t>Magnetizing: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Iron and steel can be magnetized by being close to a magnet.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Iron is easy to magnetize, but if you remove the magnet the iron is no longer magnetized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Steel is harder to magnetize compared to iron but it stays magnetized when you remove the magnet for a period of time</a:t>
            </a:r>
            <a:endParaRPr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3405739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Magnetic Materials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38DF984-5154-47B8-849D-449D3C0883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2682" y="3045258"/>
            <a:ext cx="273367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841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1429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You can not turn a permanent magnet off but you can demagnetize it by: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Heating it up to a high temperature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Hitting it with a hammer</a:t>
            </a: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432906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Demagnetizing Magnets: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BBE241-6388-41D2-835F-8D395AA5FE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2571" y="2716575"/>
            <a:ext cx="36576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7806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373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The magnetic field of a magnet is the region around the magnet where magnetic materials experience a force.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The magnetic field of a bar magnet has the following shape: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Scientists learned the shape by using iron fillings around a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bar magnet and saw the pattern.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The magnetic field is strongest at the poles and decreases as we move away from the poles.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2969722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Magnetic Fields: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6" name="Picture 2" descr="Plotting Magnetic Fields (4.1.4) | CIE IGCSE Physics Revision Notes 2023 |  Save My Exams">
            <a:extLst>
              <a:ext uri="{FF2B5EF4-FFF2-40B4-BE49-F238E27FC236}">
                <a16:creationId xmlns:a16="http://schemas.microsoft.com/office/drawing/2014/main" id="{D1103922-64A3-4178-B9CE-32B105E97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65" y="2652053"/>
            <a:ext cx="3804959" cy="223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6335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2352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The magnetic field of a magnet moves from the north pole of the magnet to the south pole of the magnet.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We know this by using a tiny compass as the video shows: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  <a:hlinkClick r:id="rId3"/>
              </a:rPr>
              <a:t>https://www.youtube.com/watch?v=NWUgK8W-4JM&amp;ab_channel=vt.physics</a:t>
            </a: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2969722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Magnetic Fields: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6BE2564-3B0B-48C8-890C-B6B8BC2333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0503" y="4117716"/>
            <a:ext cx="3822701" cy="2333030"/>
          </a:xfrm>
          <a:prstGeom prst="rect">
            <a:avLst/>
          </a:prstGeom>
        </p:spPr>
      </p:pic>
      <p:pic>
        <p:nvPicPr>
          <p:cNvPr id="2050" name="Picture 2" descr="Understanding how to use a compass | Visitors Guide | herald-dispatch.com">
            <a:extLst>
              <a:ext uri="{FF2B5EF4-FFF2-40B4-BE49-F238E27FC236}">
                <a16:creationId xmlns:a16="http://schemas.microsoft.com/office/drawing/2014/main" id="{82FC11FE-0017-44FC-87CC-04B716CBF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9" y="4117716"/>
            <a:ext cx="1330332" cy="169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8227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2352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When we bring two magnets next to each other their magnetic fields would interact as shown here: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2969722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Magnetic Fields: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43C1DF-9817-4F53-87E5-EABF52F08F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4726" y="2530278"/>
            <a:ext cx="7174523" cy="24934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285D55-8968-4357-B542-1007033EEE5F}"/>
              </a:ext>
            </a:extLst>
          </p:cNvPr>
          <p:cNvSpPr txBox="1"/>
          <p:nvPr/>
        </p:nvSpPr>
        <p:spPr>
          <a:xfrm>
            <a:off x="3432517" y="5023719"/>
            <a:ext cx="216642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Attraction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9BF52B-AE06-4998-8896-19D4A0021D9C}"/>
              </a:ext>
            </a:extLst>
          </p:cNvPr>
          <p:cNvSpPr txBox="1"/>
          <p:nvPr/>
        </p:nvSpPr>
        <p:spPr>
          <a:xfrm>
            <a:off x="6952173" y="5023719"/>
            <a:ext cx="216642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Repulsion</a:t>
            </a:r>
          </a:p>
        </p:txBody>
      </p:sp>
    </p:spTree>
    <p:extLst>
      <p:ext uri="{BB962C8B-B14F-4D97-AF65-F5344CB8AC3E}">
        <p14:creationId xmlns:p14="http://schemas.microsoft.com/office/powerpoint/2010/main" val="251981470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471829" y="2072657"/>
            <a:ext cx="9824528" cy="373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When the two bar magnets are repelling each other you will notice that there is a space between the two magnets called the </a:t>
            </a:r>
            <a:r>
              <a:rPr lang="en-US" sz="2000" u="sng" dirty="0">
                <a:solidFill>
                  <a:srgbClr val="404040"/>
                </a:solidFill>
                <a:latin typeface="Calibri Light"/>
                <a:cs typeface="Calibri Light"/>
              </a:rPr>
              <a:t>neutral point</a:t>
            </a:r>
            <a:r>
              <a:rPr lang="en-US" sz="2000" dirty="0">
                <a:solidFill>
                  <a:srgbClr val="404040"/>
                </a:solidFill>
                <a:latin typeface="Calibri Light"/>
                <a:cs typeface="Calibri Light"/>
              </a:rPr>
              <a:t>, in the neutral point there is no magnetic field meaning that if a magnetic material was placed in it, it will not get attracted to either magnet.</a:t>
            </a: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2000" dirty="0">
              <a:solidFill>
                <a:srgbClr val="404040"/>
              </a:solidFill>
              <a:latin typeface="Calibri Light"/>
              <a:cs typeface="Calibri Light"/>
            </a:endParaRPr>
          </a:p>
        </p:txBody>
      </p:sp>
      <p:sp>
        <p:nvSpPr>
          <p:cNvPr id="316" name="Lorem ipsum…"/>
          <p:cNvSpPr txBox="1"/>
          <p:nvPr/>
        </p:nvSpPr>
        <p:spPr>
          <a:xfrm>
            <a:off x="1508849" y="1353411"/>
            <a:ext cx="2969722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Magnetic Fields:</a:t>
            </a:r>
            <a:endParaRPr dirty="0"/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B558D1-50E9-4BEC-9177-16B283F3C5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537" y="3783329"/>
            <a:ext cx="5953112" cy="207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046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23FC1"/>
      </a:accent1>
      <a:accent2>
        <a:srgbClr val="FECB35"/>
      </a:accent2>
      <a:accent3>
        <a:srgbClr val="F6861F"/>
      </a:accent3>
      <a:accent4>
        <a:srgbClr val="263699"/>
      </a:accent4>
      <a:accent5>
        <a:srgbClr val="8C0B15"/>
      </a:accent5>
      <a:accent6>
        <a:srgbClr val="C53D3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23FC1"/>
      </a:accent1>
      <a:accent2>
        <a:srgbClr val="FECB35"/>
      </a:accent2>
      <a:accent3>
        <a:srgbClr val="F6861F"/>
      </a:accent3>
      <a:accent4>
        <a:srgbClr val="263699"/>
      </a:accent4>
      <a:accent5>
        <a:srgbClr val="8C0B15"/>
      </a:accent5>
      <a:accent6>
        <a:srgbClr val="C53D3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764</Words>
  <Application>Microsoft Office PowerPoint</Application>
  <PresentationFormat>Widescreen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Droid Arabic Naskh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M.Alrawas</dc:creator>
  <cp:lastModifiedBy>M.Alrawas</cp:lastModifiedBy>
  <cp:revision>16</cp:revision>
  <dcterms:modified xsi:type="dcterms:W3CDTF">2023-11-30T18:23:36Z</dcterms:modified>
</cp:coreProperties>
</file>