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58" r:id="rId5"/>
    <p:sldId id="259" r:id="rId6"/>
    <p:sldId id="506" r:id="rId7"/>
    <p:sldId id="507" r:id="rId8"/>
    <p:sldId id="511" r:id="rId9"/>
    <p:sldId id="512" r:id="rId10"/>
    <p:sldId id="510" r:id="rId11"/>
    <p:sldId id="509" r:id="rId12"/>
    <p:sldId id="513" r:id="rId13"/>
    <p:sldId id="5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50D2D-8460-4535-A151-73F0C1A9B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8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puzzle.com/media/655f05fccd9bdf419932485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5048" y="2291045"/>
            <a:ext cx="4494874" cy="27526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Elements, Compounds and Mixtures</a:t>
            </a:r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8389878" y="3606803"/>
            <a:ext cx="3346615" cy="2651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CF4BD-5846-4477-936A-71403D9E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3" y="456529"/>
            <a:ext cx="4363059" cy="1781424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id="{B392FEE1-D5EF-435C-AE8C-76920B05B264}"/>
              </a:ext>
            </a:extLst>
          </p:cNvPr>
          <p:cNvGrpSpPr/>
          <p:nvPr/>
        </p:nvGrpSpPr>
        <p:grpSpPr>
          <a:xfrm>
            <a:off x="-66166" y="0"/>
            <a:ext cx="3008244" cy="6858000"/>
            <a:chOff x="0" y="0"/>
            <a:chExt cx="3171723" cy="6983683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2E83465C-C9D3-4235-AC12-3E174BF12048}"/>
                </a:ext>
              </a:extLst>
            </p:cNvPr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14" name="Image" descr="Image">
                <a:extLst>
                  <a:ext uri="{FF2B5EF4-FFF2-40B4-BE49-F238E27FC236}">
                    <a16:creationId xmlns:a16="http://schemas.microsoft.com/office/drawing/2014/main" id="{71012C6E-EAEE-49A6-B012-1C89B79C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" descr="Image">
                <a:extLst>
                  <a:ext uri="{FF2B5EF4-FFF2-40B4-BE49-F238E27FC236}">
                    <a16:creationId xmlns:a16="http://schemas.microsoft.com/office/drawing/2014/main" id="{AA6B1802-CD72-465C-A1BF-FA925D291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" descr="Image">
                <a:extLst>
                  <a:ext uri="{FF2B5EF4-FFF2-40B4-BE49-F238E27FC236}">
                    <a16:creationId xmlns:a16="http://schemas.microsoft.com/office/drawing/2014/main" id="{823412A9-8EDB-4EE6-B0D0-AA3BE9C89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" name="Image" descr="Image">
                <a:extLst>
                  <a:ext uri="{FF2B5EF4-FFF2-40B4-BE49-F238E27FC236}">
                    <a16:creationId xmlns:a16="http://schemas.microsoft.com/office/drawing/2014/main" id="{441E5735-36E6-47AF-B5B6-7B2A8689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8C822257-63BA-4F9B-AD97-1E360435A7C7}"/>
                </a:ext>
              </a:extLst>
            </p:cNvPr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570A025E-431A-4D1E-A6D2-5AA8CB8B1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6" y="6114526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6FF2AD-D61F-4E63-A838-7161DC4639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4728" y="4427933"/>
            <a:ext cx="4825653" cy="133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2AA77F-F14A-4241-AB65-B9D4B76DA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24" y="2024062"/>
            <a:ext cx="11487496" cy="48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8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2B01CA-7496-4B9A-A695-8714FF18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6" y="376237"/>
            <a:ext cx="8887860" cy="58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83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23DB5-B506-4921-9B32-B7388A11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896" y="0"/>
            <a:ext cx="5444987" cy="557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9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703F2-1D83-461D-A854-540ACD0A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0" y="1918601"/>
            <a:ext cx="3830707" cy="3482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48F03-5ECA-4C8A-8E9D-59365A9BF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73" y="344558"/>
            <a:ext cx="7200078" cy="780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91F8D2-9114-4CBF-A2A6-E28B76EE04A6}"/>
              </a:ext>
            </a:extLst>
          </p:cNvPr>
          <p:cNvSpPr txBox="1"/>
          <p:nvPr/>
        </p:nvSpPr>
        <p:spPr>
          <a:xfrm>
            <a:off x="3079890" y="2491408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25D63-184D-4245-BA41-B5A07D83624C}"/>
              </a:ext>
            </a:extLst>
          </p:cNvPr>
          <p:cNvSpPr txBox="1"/>
          <p:nvPr/>
        </p:nvSpPr>
        <p:spPr>
          <a:xfrm>
            <a:off x="3076783" y="4808239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2B181-E1D8-4783-A1A9-2E402EFEA2EB}"/>
              </a:ext>
            </a:extLst>
          </p:cNvPr>
          <p:cNvSpPr txBox="1"/>
          <p:nvPr/>
        </p:nvSpPr>
        <p:spPr>
          <a:xfrm>
            <a:off x="3082997" y="3429000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C83A93-D602-44C3-B4EA-2D84E1234B43}"/>
              </a:ext>
            </a:extLst>
          </p:cNvPr>
          <p:cNvSpPr txBox="1"/>
          <p:nvPr/>
        </p:nvSpPr>
        <p:spPr>
          <a:xfrm>
            <a:off x="3079890" y="3870647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329DEF-7009-4A80-815A-5F737005CF9A}"/>
              </a:ext>
            </a:extLst>
          </p:cNvPr>
          <p:cNvSpPr txBox="1"/>
          <p:nvPr/>
        </p:nvSpPr>
        <p:spPr>
          <a:xfrm>
            <a:off x="3076783" y="4326556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9F7E1C-A2FB-4EC1-8208-007582B1EA04}"/>
              </a:ext>
            </a:extLst>
          </p:cNvPr>
          <p:cNvSpPr txBox="1"/>
          <p:nvPr/>
        </p:nvSpPr>
        <p:spPr>
          <a:xfrm>
            <a:off x="3098527" y="2891746"/>
            <a:ext cx="97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BD61E4-D0D1-48CD-94F4-AF1897CBB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542" y="3045087"/>
            <a:ext cx="5475913" cy="3024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DB097B-4592-464F-8072-62DAE527AF5D}"/>
              </a:ext>
            </a:extLst>
          </p:cNvPr>
          <p:cNvSpPr txBox="1"/>
          <p:nvPr/>
        </p:nvSpPr>
        <p:spPr>
          <a:xfrm>
            <a:off x="9024730" y="3803336"/>
            <a:ext cx="177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2ADFBE-0BFB-47BD-B942-169519EB4B59}"/>
              </a:ext>
            </a:extLst>
          </p:cNvPr>
          <p:cNvSpPr txBox="1"/>
          <p:nvPr/>
        </p:nvSpPr>
        <p:spPr>
          <a:xfrm>
            <a:off x="9024730" y="4315710"/>
            <a:ext cx="177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F83A12-195C-442F-A5D6-ECC4A63165E4}"/>
              </a:ext>
            </a:extLst>
          </p:cNvPr>
          <p:cNvSpPr txBox="1"/>
          <p:nvPr/>
        </p:nvSpPr>
        <p:spPr>
          <a:xfrm>
            <a:off x="9024730" y="4828084"/>
            <a:ext cx="177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EB87B-4D4D-414B-811A-22615E3B030A}"/>
              </a:ext>
            </a:extLst>
          </p:cNvPr>
          <p:cNvSpPr txBox="1"/>
          <p:nvPr/>
        </p:nvSpPr>
        <p:spPr>
          <a:xfrm>
            <a:off x="9015866" y="5329612"/>
            <a:ext cx="177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31774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D65972-2EC5-4214-B4B4-F03C48DD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69" y="633485"/>
            <a:ext cx="9601200" cy="97318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WHAT ARE ELEMENTS ?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F7492-C9B8-4A69-B896-E0A8A16A8D67}"/>
              </a:ext>
            </a:extLst>
          </p:cNvPr>
          <p:cNvSpPr/>
          <p:nvPr/>
        </p:nvSpPr>
        <p:spPr>
          <a:xfrm>
            <a:off x="649357" y="1391479"/>
            <a:ext cx="104692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An element is a substance made up of only one kind of atom. </a:t>
            </a:r>
          </a:p>
          <a:p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Elements are pure substances that cannot be broken down into simpler substances.</a:t>
            </a:r>
          </a:p>
          <a:p>
            <a:endParaRPr lang="en-US" altLang="en-US" sz="10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** 118 elements are known and they are arranged in a table called the periodic table.</a:t>
            </a:r>
            <a:endParaRPr lang="en-US" altLang="en-US" sz="9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79D20E-1006-4A6B-9B49-69D4AC1EA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42" b="10459"/>
          <a:stretch/>
        </p:blipFill>
        <p:spPr>
          <a:xfrm>
            <a:off x="2756452" y="3001036"/>
            <a:ext cx="6248404" cy="344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8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E2ED8C-028B-48EB-BC7F-A475E194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6" y="6284843"/>
            <a:ext cx="5064836" cy="57315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981463-015B-4BDB-B640-E9503C331856}"/>
              </a:ext>
            </a:extLst>
          </p:cNvPr>
          <p:cNvCxnSpPr>
            <a:cxnSpLocks/>
          </p:cNvCxnSpPr>
          <p:nvPr/>
        </p:nvCxnSpPr>
        <p:spPr>
          <a:xfrm>
            <a:off x="7779026" y="2597426"/>
            <a:ext cx="0" cy="54333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7FD10CA-C731-4646-A8CF-34BBBC837B9E}"/>
              </a:ext>
            </a:extLst>
          </p:cNvPr>
          <p:cNvCxnSpPr/>
          <p:nvPr/>
        </p:nvCxnSpPr>
        <p:spPr>
          <a:xfrm>
            <a:off x="7779026" y="3140765"/>
            <a:ext cx="6626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5DAF854-121A-4255-B730-228C9485C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11" y="261400"/>
            <a:ext cx="11404946" cy="57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7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0B1A7E-E97E-4C07-9696-2A3948804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34" y="925733"/>
            <a:ext cx="11155680" cy="500653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Substances made from only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one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type of atoms are called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ELEMENTS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05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Substances made up of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different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types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of atoms are called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COMPOUNDS</a:t>
            </a: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.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dirty="0">
                <a:solidFill>
                  <a:srgbClr val="26262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Compounds are chemically joined together by chemical bonds.</a:t>
            </a:r>
            <a:endParaRPr lang="en-US" altLang="en-US" sz="16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lvl="0"/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</a:t>
            </a:r>
          </a:p>
          <a:p>
            <a:pPr marL="0" lvl="0" indent="0"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       ELEMENT</a:t>
            </a:r>
            <a:r>
              <a:rPr lang="en-US" altLang="en-US" sz="2400" dirty="0">
                <a:solidFill>
                  <a:srgbClr val="262626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                     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Comic Sans MS" panose="030F0702030302020204" pitchFamily="66" charset="0"/>
                <a:cs typeface="Comic Sans MS" panose="030F0702030302020204" pitchFamily="66" charset="0"/>
              </a:rPr>
              <a:t>COMPOUND</a:t>
            </a:r>
            <a:endParaRPr lang="en-US" altLang="en-US" sz="11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1D038-8301-4419-BDCA-3BF444503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6" t="60860" r="58902" b="12053"/>
          <a:stretch/>
        </p:blipFill>
        <p:spPr>
          <a:xfrm>
            <a:off x="2374600" y="2710085"/>
            <a:ext cx="2377441" cy="1981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08841C-BE22-45A3-9B6D-C0B2429FD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800" y="2788739"/>
            <a:ext cx="3127176" cy="18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9739-FC95-4F7A-8813-6DAA9F2C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A274E-3785-44B3-9250-1DFC35F5C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https://edpuzzle.com/media/655f05fccd9bdf4199324859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2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member note stock illustration. Illustration of recall - 26630202">
            <a:extLst>
              <a:ext uri="{FF2B5EF4-FFF2-40B4-BE49-F238E27FC236}">
                <a16:creationId xmlns:a16="http://schemas.microsoft.com/office/drawing/2014/main" id="{7AFE0AC4-257F-4CD8-B5B2-2E2B6F08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149087"/>
            <a:ext cx="8951843" cy="447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32A67A-D241-42C3-A3A0-79CFE13F6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453" y="2248628"/>
            <a:ext cx="3059595" cy="44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F29AF7-D018-402F-BC90-591AD35B028D}"/>
              </a:ext>
            </a:extLst>
          </p:cNvPr>
          <p:cNvSpPr txBox="1">
            <a:spLocks/>
          </p:cNvSpPr>
          <p:nvPr/>
        </p:nvSpPr>
        <p:spPr>
          <a:xfrm>
            <a:off x="6427305" y="3651360"/>
            <a:ext cx="5413513" cy="2815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070BA-C23B-4723-BCDC-92C894A0B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70" y="-39840"/>
            <a:ext cx="3356271" cy="70508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0D561F-FD6E-4314-8F97-5DB09AF0E360}"/>
              </a:ext>
            </a:extLst>
          </p:cNvPr>
          <p:cNvSpPr txBox="1"/>
          <p:nvPr/>
        </p:nvSpPr>
        <p:spPr>
          <a:xfrm>
            <a:off x="465263" y="3140765"/>
            <a:ext cx="2888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smallest particle of a chemical element.</a:t>
            </a:r>
          </a:p>
          <a:p>
            <a:endParaRPr lang="en-US" sz="2800" dirty="0"/>
          </a:p>
          <a:p>
            <a:r>
              <a:rPr lang="en-US" sz="2800" dirty="0"/>
              <a:t>Contains electrons, protons and neutrons.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C419C0-8A99-417D-A470-C429C431E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955" y="-39840"/>
            <a:ext cx="3263338" cy="69464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772623-2D0A-457B-8971-C5EAB627D9AE}"/>
              </a:ext>
            </a:extLst>
          </p:cNvPr>
          <p:cNvSpPr txBox="1"/>
          <p:nvPr/>
        </p:nvSpPr>
        <p:spPr>
          <a:xfrm>
            <a:off x="4386257" y="3318570"/>
            <a:ext cx="2888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substance that cannot be broken down into another substance.</a:t>
            </a:r>
          </a:p>
          <a:p>
            <a:endParaRPr lang="en-US" sz="2800" dirty="0"/>
          </a:p>
          <a:p>
            <a:r>
              <a:rPr lang="en-US" sz="2800" dirty="0"/>
              <a:t>Each element is made up of its own type of atom.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46B763-E1B5-4A75-AEFB-68BBFAECC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7445" y="0"/>
            <a:ext cx="324906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759B35-128C-4409-A490-D5258E4AF05A}"/>
              </a:ext>
            </a:extLst>
          </p:cNvPr>
          <p:cNvSpPr txBox="1"/>
          <p:nvPr/>
        </p:nvSpPr>
        <p:spPr>
          <a:xfrm>
            <a:off x="8503773" y="3402772"/>
            <a:ext cx="2975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Most chemical elements are </a:t>
            </a:r>
            <a:r>
              <a:rPr lang="en-US" sz="2800" b="1" dirty="0"/>
              <a:t>represented symbolically by two letters</a:t>
            </a:r>
            <a:r>
              <a:rPr lang="en-US" sz="2800" dirty="0"/>
              <a:t>, generally the first two in their name. </a:t>
            </a:r>
          </a:p>
        </p:txBody>
      </p:sp>
    </p:spTree>
    <p:extLst>
      <p:ext uri="{BB962C8B-B14F-4D97-AF65-F5344CB8AC3E}">
        <p14:creationId xmlns:p14="http://schemas.microsoft.com/office/powerpoint/2010/main" val="66066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D89913-F831-41C9-AC98-BBEDF105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Why do we use the chemical symbols?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Girl thinking clipart free clip art images 2 image - Clipartix">
            <a:extLst>
              <a:ext uri="{FF2B5EF4-FFF2-40B4-BE49-F238E27FC236}">
                <a16:creationId xmlns:a16="http://schemas.microsoft.com/office/drawing/2014/main" id="{03ADDCF3-AF1F-4832-975A-A2C9DB5E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0747"/>
            <a:ext cx="2236304" cy="50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46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00C80E-3629-485F-92AE-8B848F27A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606263"/>
            <a:ext cx="9623977" cy="56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41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61922</TotalTime>
  <Words>179</Words>
  <Application>Microsoft Office PowerPoint</Application>
  <PresentationFormat>Widescreen</PresentationFormat>
  <Paragraphs>37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Office Theme</vt:lpstr>
      <vt:lpstr>PowerPoint Presentation</vt:lpstr>
      <vt:lpstr>WHAT ARE ELEMENTS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we use the chemical symbols?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N.kawar</cp:lastModifiedBy>
  <cp:revision>364</cp:revision>
  <dcterms:created xsi:type="dcterms:W3CDTF">2020-06-28T09:52:36Z</dcterms:created>
  <dcterms:modified xsi:type="dcterms:W3CDTF">2023-11-29T09:12:49Z</dcterms:modified>
</cp:coreProperties>
</file>