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92EE-5C80-478D-8B37-7D4B4C7B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80331-61ED-480B-A168-5175EED8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0047-CB12-4273-B6C0-F318CFF6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1A119-1EAD-4137-86B8-3C4F098D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B8E3-EE52-4845-A235-E4C76EED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4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C2EC-9FFB-4DF8-B520-2050C9E0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D663-B09B-4051-B77D-5D62A419C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FD8B-9C67-4332-801A-771C6B76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3BD8F-5663-4E81-935E-033EBBEB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9BD4-9A79-487A-A5BB-16398769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6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BE5A3-791F-4000-8085-53773A0E7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14777-390B-4CD6-871D-2D82A9D1E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3BC2-ADC3-47F9-909B-9A0CBB6F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4958-C821-4AD2-8440-4B251A5B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8EE9E-C114-4F1E-89C3-740A0302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49AF-F58D-48DB-A3AD-B7532CA1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9810-5BF5-487C-8928-A3E53C762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9133-D382-4FF8-AB87-AED39D4C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5318-743E-40CE-A562-ABA1AAC3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7260-A346-4F8D-BBD7-7213DEE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A716-1B89-4B0F-9CD4-C660E7F3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516BE-9906-4559-9F01-A6A5F15B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DEF2C-6093-442C-A539-F283DC94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6A6B5-2A21-44D2-A537-BD691349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8892-9038-4081-A7AD-D30C29BC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5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C820-B5DE-484C-B2BC-9BF30B07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D6B2-0A80-46E7-94DE-62DBDAD2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BD4F2-9261-4C36-B9F4-B6E425BF5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6E931-0657-4BAD-B15F-4FD352AF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DB0B7-4A76-4EF5-82D6-57A1120E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5C11F-1ADA-40EE-BAB1-AC9B7D62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6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45DA-0E43-4D7B-8B8C-87CF3E58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5A487-A53E-4312-97B3-D176E0EA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B26EF-3CD5-4942-9BA0-F12A7EA66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476F6-4921-414F-9CFA-D382C380B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D16C9-E8D2-41D7-BAC6-B8F73DB93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333B9-1057-421F-A6FF-D2C52A08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7202B-B876-4880-AC49-C22217BF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838C9-947E-4929-8463-FB7F3DFC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4D21-F72A-44EB-B58C-8BA70452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67E22-4FAE-4647-88D7-92EBF2E5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E1FEE-2722-41C7-9A6D-3266E572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5DEDD-0F17-4B25-8F37-D7F214D2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5132B-E1CA-49AA-A9E9-7B2EDCA3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D0C78-C2B0-43CF-85DF-F6112D4E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399C7-5163-47CF-A6D0-D36B3C0C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8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6BEF-96E3-409E-B523-B1A25E37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E621E-0997-4B93-8920-27B732F2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87A3C-7DBE-4ADB-8D0C-BFEDE5D21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ED7CE-BF62-432E-86B7-1E30019E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70480-7467-459E-9280-474E23F1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AA158-8464-41A7-B142-C2DA221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9B3B-7C03-4C4E-8898-943E1CCF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29DEC-A6CB-492F-9554-3E0A0EDFF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D05E4-FBCD-439D-A15B-8FA4768F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A7EFD-D18A-4AA8-82BE-C8AA4402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925EE-03C2-4144-95F1-E364713D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2BD0-4DB2-4C8B-A68E-95D9585F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4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89A3E-F25E-45D5-B88B-B6E0CDB5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911CD-2CAC-4F89-89BF-B38FDAE8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0BDE4-67E0-4BBD-90FF-FEFDC4FB3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1D4F-8158-4002-A543-018B4D2CB1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6ED1-77AE-4D4C-9ABC-C090A6F89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366A-9A5F-4869-90ED-3A195A391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0442-32C9-4517-8E7D-E42932222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ncfAsmiSg" TargetMode="External"/><Relationship Id="rId2" Type="http://schemas.openxmlformats.org/officeDocument/2006/relationships/hyperlink" Target="https://www.youtube.com/watch?v=NAHY6965o08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par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rub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ctionary.cambridge.org/dictionary/english/rub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room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purpose" TargetMode="External"/><Relationship Id="rId5" Type="http://schemas.openxmlformats.org/officeDocument/2006/relationships/hyperlink" Target="https://dictionary.cambridge.org/dictionary/english/official" TargetMode="External"/><Relationship Id="rId4" Type="http://schemas.openxmlformats.org/officeDocument/2006/relationships/hyperlink" Target="https://dictionary.cambridge.org/dictionary/english/speci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people" TargetMode="External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dictionary.cambridge.org/dictionary/english/member" TargetMode="External"/><Relationship Id="rId4" Type="http://schemas.openxmlformats.org/officeDocument/2006/relationships/hyperlink" Target="https://dictionary.cambridge.org/dictionary/english/par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7B2BBC-CF01-4CB0-82DB-16C8F53C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The Earth’s Layers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GB" sz="4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sᴄɪᴇɴᴄᴇ ʙʟᴏɢ ———-««: Plates &amp; Earth's Layers">
            <a:extLst>
              <a:ext uri="{FF2B5EF4-FFF2-40B4-BE49-F238E27FC236}">
                <a16:creationId xmlns:a16="http://schemas.microsoft.com/office/drawing/2014/main" id="{5A188A7F-2B12-494B-9B9F-B7A9693B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52513"/>
            <a:ext cx="6553545" cy="51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2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128C5-2B39-4559-AF45-448E6520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Collide</a:t>
            </a:r>
            <a:b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7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hit with force when moving.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40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7A6-DABC-4CE5-AB7D-DDDBA12E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7170" name="Picture 2" descr="Identifying pottery shard">
            <a:extLst>
              <a:ext uri="{FF2B5EF4-FFF2-40B4-BE49-F238E27FC236}">
                <a16:creationId xmlns:a16="http://schemas.microsoft.com/office/drawing/2014/main" id="{D60D6334-581F-4AF9-9FF0-37A02838A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6" y="1527085"/>
            <a:ext cx="6175716" cy="51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5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17507-17D5-43E7-8214-900EB9B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Chunk</a:t>
            </a:r>
            <a:b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7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thick, solid piece of something.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50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1BB6-747F-4E33-8CF6-89B6A2BC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9218" name="Picture 2" descr="1.3 What Do Geologists Do? – Physical Geology">
            <a:extLst>
              <a:ext uri="{FF2B5EF4-FFF2-40B4-BE49-F238E27FC236}">
                <a16:creationId xmlns:a16="http://schemas.microsoft.com/office/drawing/2014/main" id="{A6AC4589-B9EE-4CC4-9876-4EE8314E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90" y="1992488"/>
            <a:ext cx="8141016" cy="46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6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DB7F6-8817-4AB7-A394-19E9BD82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geologist</a:t>
            </a:r>
            <a:br>
              <a:rPr lang="en-US" sz="24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science that deals with the history of the earth and its life especially as recorded in rocks</a:t>
            </a:r>
            <a:br>
              <a:rPr lang="en-US" sz="24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002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8FB0-B4BC-44D0-A5EF-9777FB13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0244" name="Picture 4" descr="Crust. Bread Crust. Why won't my kids eat it?">
            <a:extLst>
              <a:ext uri="{FF2B5EF4-FFF2-40B4-BE49-F238E27FC236}">
                <a16:creationId xmlns:a16="http://schemas.microsoft.com/office/drawing/2014/main" id="{668A208B-1D6B-4BA8-8248-3B301654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6" y="1920875"/>
            <a:ext cx="67946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9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F252A-0F8E-48F1-84AC-A20295FC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Crust</a:t>
            </a:r>
            <a:b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3600" b="0" i="0" dirty="0">
                <a:solidFill>
                  <a:schemeClr val="bg1"/>
                </a:solidFill>
                <a:effectLst/>
                <a:latin typeface="Open Sans"/>
              </a:rPr>
              <a:t>a hard surface layer</a:t>
            </a:r>
            <a:endParaRPr lang="en-US" sz="36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6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F34D-7DC1-4E93-963E-0F165454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2290" name="Picture 2" descr="Pressure – Taau">
            <a:extLst>
              <a:ext uri="{FF2B5EF4-FFF2-40B4-BE49-F238E27FC236}">
                <a16:creationId xmlns:a16="http://schemas.microsoft.com/office/drawing/2014/main" id="{D224B97D-794B-46E6-AEFD-A16B36126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32" y="2025814"/>
            <a:ext cx="6519008" cy="4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20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5F0C8-CC2A-4F84-AE38-82DE655B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pressure</a:t>
            </a:r>
            <a:br>
              <a:rPr lang="en-US" sz="42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2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the action of a force against an opposing force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7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4B6D-396F-44AC-983C-E0114B94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3314" name="Picture 2" descr="Periodic Table of the Elements | Sigma-Aldrich">
            <a:extLst>
              <a:ext uri="{FF2B5EF4-FFF2-40B4-BE49-F238E27FC236}">
                <a16:creationId xmlns:a16="http://schemas.microsoft.com/office/drawing/2014/main" id="{39E86CAC-E471-426C-90B2-D2362CE5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37" y="1335045"/>
            <a:ext cx="7594063" cy="55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8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67ED-C565-4C59-94F9-EECE4C62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0058"/>
          </a:xfrm>
        </p:spPr>
        <p:txBody>
          <a:bodyPr>
            <a:normAutofit/>
          </a:bodyPr>
          <a:lstStyle/>
          <a:p>
            <a:r>
              <a:rPr lang="en-US" dirty="0"/>
              <a:t>  Layers of the Earth</a:t>
            </a:r>
            <a:br>
              <a:rPr lang="en-US" dirty="0"/>
            </a:br>
            <a:r>
              <a:rPr lang="en-GB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</a:t>
            </a:r>
            <a:r>
              <a:rPr lang="en-GB">
                <a:hlinkClick r:id="rId2"/>
              </a:rPr>
              <a:t>=NAHY6965o08</a:t>
            </a:r>
            <a:br>
              <a:rPr lang="en-GB"/>
            </a:br>
            <a:br>
              <a:rPr lang="en-GB"/>
            </a:br>
            <a:r>
              <a:rPr lang="en-US"/>
              <a:t>Inside </a:t>
            </a:r>
            <a:r>
              <a:rPr lang="en-US" dirty="0"/>
              <a:t>The Layers Of The Earth</a:t>
            </a:r>
            <a:br>
              <a:rPr lang="en-US" dirty="0"/>
            </a:br>
            <a:br>
              <a:rPr lang="en-GB" dirty="0"/>
            </a:br>
            <a:r>
              <a:rPr lang="en-GB" dirty="0">
                <a:hlinkClick r:id="rId3"/>
              </a:rPr>
              <a:t>https://www.youtube.com/watch?v=N9ncfAsmiSg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49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2A8A8-73F0-4993-ACA6-009B518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Element</a:t>
            </a:r>
            <a:br>
              <a:rPr lang="en-US" sz="41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100" b="1" i="0" u="sng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a </a:t>
            </a:r>
            <a:r>
              <a:rPr lang="en-US" sz="4100" b="1" i="0" u="sng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hlinkClick r:id="rId3" tooltip="part"/>
              </a:rPr>
              <a:t>part</a:t>
            </a:r>
            <a:r>
              <a:rPr lang="en-US" sz="4100" b="1" i="0" u="sng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 of something</a:t>
            </a:r>
            <a:endParaRPr lang="en-US" sz="4100" u="sng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onnected">
            <a:extLst>
              <a:ext uri="{FF2B5EF4-FFF2-40B4-BE49-F238E27FC236}">
                <a16:creationId xmlns:a16="http://schemas.microsoft.com/office/drawing/2014/main" id="{B8D84D29-8B0A-46EC-8E02-6ACE24E03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446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B446-1EC6-4887-B7F3-9E5947CB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4338" name="Picture 2" descr="Brick Wall Was Show By Erode, Building Has Erode Of The Sea Stock ...">
            <a:extLst>
              <a:ext uri="{FF2B5EF4-FFF2-40B4-BE49-F238E27FC236}">
                <a16:creationId xmlns:a16="http://schemas.microsoft.com/office/drawing/2014/main" id="{BA577AB5-8720-4524-8EF1-D241C482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95" y="1459522"/>
            <a:ext cx="7029157" cy="52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4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BFB06-A20D-4269-8D7C-FEC378AA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erode</a:t>
            </a:r>
            <a:br>
              <a:rPr lang="en-US" sz="5100" b="1" i="0" u="sng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100" b="1" i="0" u="sng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to </a:t>
            </a:r>
            <a:r>
              <a:rPr lang="en-US" sz="5100" b="1" i="0" u="sng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hlinkClick r:id="rId3" tooltip="ru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</a:t>
            </a:r>
            <a:r>
              <a:rPr lang="en-US" sz="5100" b="1" i="0" u="sng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or be </a:t>
            </a:r>
            <a:r>
              <a:rPr lang="en-US" sz="5100" b="1" i="0" u="sng" strike="noStrike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  <a:hlinkClick r:id="rId4" tooltip="rubb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rubbed</a:t>
            </a:r>
            <a:r>
              <a:rPr lang="en-US" sz="5100" b="1" i="0" u="sng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away</a:t>
            </a:r>
            <a:endParaRPr lang="en-US" sz="5100" u="sng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4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2073-4240-41DD-993D-DD2719D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07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5362" name="Picture 2" descr="Sung Sot Cave, Vietnam: Breaking Barriers World Travelers">
            <a:extLst>
              <a:ext uri="{FF2B5EF4-FFF2-40B4-BE49-F238E27FC236}">
                <a16:creationId xmlns:a16="http://schemas.microsoft.com/office/drawing/2014/main" id="{9321E4CC-73BC-48BF-BF9F-7B7119D9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2269639"/>
            <a:ext cx="9664504" cy="45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10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AE45D-2B7F-48DD-9538-3863E8F0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dirty="0">
                <a:solidFill>
                  <a:srgbClr val="000000"/>
                </a:solidFill>
              </a:rPr>
              <a:t>Chamber</a:t>
            </a:r>
            <a:br>
              <a:rPr lang="en-US" sz="3100" b="1" dirty="0">
                <a:solidFill>
                  <a:srgbClr val="000000"/>
                </a:solidFill>
              </a:rPr>
            </a:br>
            <a:r>
              <a:rPr lang="en-US" sz="3100" b="1" i="0" u="sng" dirty="0">
                <a:solidFill>
                  <a:srgbClr val="000000"/>
                </a:solidFill>
                <a:effectLst/>
              </a:rPr>
              <a:t>a </a:t>
            </a:r>
            <a:r>
              <a:rPr lang="en-US" sz="3100" b="1" i="0" u="sng" strike="noStrike" dirty="0">
                <a:solidFill>
                  <a:srgbClr val="000000"/>
                </a:solidFill>
                <a:effectLst/>
                <a:hlinkClick r:id="rId3" tooltip="room"/>
              </a:rPr>
              <a:t>room</a:t>
            </a:r>
            <a:r>
              <a:rPr lang="en-US" sz="3100" b="1" i="0" u="sng" dirty="0">
                <a:solidFill>
                  <a:srgbClr val="000000"/>
                </a:solidFill>
                <a:effectLst/>
              </a:rPr>
              <a:t> used for a </a:t>
            </a:r>
            <a:r>
              <a:rPr lang="en-US" sz="3100" b="1" i="0" u="sng" strike="noStrike" dirty="0">
                <a:solidFill>
                  <a:srgbClr val="000000"/>
                </a:solidFill>
                <a:effectLst/>
                <a:hlinkClick r:id="rId4" tooltip="special"/>
              </a:rPr>
              <a:t>special</a:t>
            </a:r>
            <a:r>
              <a:rPr lang="en-US" sz="3100" b="1" i="0" u="sng" dirty="0">
                <a:solidFill>
                  <a:srgbClr val="000000"/>
                </a:solidFill>
                <a:effectLst/>
              </a:rPr>
              <a:t> or </a:t>
            </a:r>
            <a:r>
              <a:rPr lang="en-US" sz="3100" b="1" i="0" u="sng" strike="noStrike" dirty="0">
                <a:solidFill>
                  <a:srgbClr val="000000"/>
                </a:solidFill>
                <a:effectLst/>
                <a:hlinkClick r:id="rId5" tooltip="official"/>
              </a:rPr>
              <a:t>official</a:t>
            </a:r>
            <a:r>
              <a:rPr lang="en-US" sz="3100" b="1" i="0" u="sng" dirty="0">
                <a:solidFill>
                  <a:srgbClr val="000000"/>
                </a:solidFill>
                <a:effectLst/>
              </a:rPr>
              <a:t> </a:t>
            </a:r>
            <a:r>
              <a:rPr lang="en-US" sz="3100" b="1" i="0" u="sng" strike="noStrike" dirty="0">
                <a:solidFill>
                  <a:srgbClr val="000000"/>
                </a:solidFill>
                <a:effectLst/>
                <a:hlinkClick r:id="rId6" tooltip="purpose"/>
              </a:rPr>
              <a:t>purpose</a:t>
            </a:r>
            <a:endParaRPr lang="en-US" sz="3100" u="sng" dirty="0">
              <a:solidFill>
                <a:srgbClr val="000000"/>
              </a:solidFill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B2273-D91C-4945-97EC-77900E8EAD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22441" r="2" b="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0764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4EA2-1349-4C1D-B9FD-01140F1C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16386" name="Picture 2" descr="comprise">
            <a:extLst>
              <a:ext uri="{FF2B5EF4-FFF2-40B4-BE49-F238E27FC236}">
                <a16:creationId xmlns:a16="http://schemas.microsoft.com/office/drawing/2014/main" id="{8C8A7F47-22CA-41BF-8995-F780F53B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60104"/>
            <a:ext cx="64682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8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B92BD-E3CA-4BE4-8E6A-D2C6D9FA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041010"/>
            <a:ext cx="4805996" cy="4079630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 sz="3200" b="1" i="0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800" b="1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comprise</a:t>
            </a:r>
            <a:br>
              <a:rPr lang="en-US" sz="4800" b="1" i="0" u="sng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800" b="1" i="0" u="sng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to have things or </a:t>
            </a:r>
            <a:r>
              <a:rPr lang="en-US" sz="4800" b="1" i="0" u="sng" strike="noStrike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hlinkClick r:id="rId3" tooltip="people"/>
              </a:rPr>
              <a:t>people</a:t>
            </a:r>
            <a:r>
              <a:rPr lang="en-US" sz="4800" b="1" i="0" u="sng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 as </a:t>
            </a:r>
            <a:r>
              <a:rPr lang="en-US" sz="4800" b="1" i="0" u="sng" strike="noStrike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hlinkClick r:id="rId4" tooltip="parts"/>
              </a:rPr>
              <a:t>parts</a:t>
            </a:r>
            <a:r>
              <a:rPr lang="en-US" sz="4800" b="1" i="0" u="sng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 or </a:t>
            </a:r>
            <a:r>
              <a:rPr lang="en-US" sz="4800" b="1" i="0" u="sng" strike="noStrike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hlinkClick r:id="rId5" tooltip="members"/>
              </a:rPr>
              <a:t>members</a:t>
            </a:r>
            <a:r>
              <a:rPr lang="en-US" sz="4800" b="1" i="0" u="sng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; to consist of</a:t>
            </a:r>
            <a:endParaRPr lang="en-US" sz="4800" u="sng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0D233FD4-8E24-4E7E-9131-B3BAF23B5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269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3555-4A91-4E03-97BA-B9F0C335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7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What is Mass? - EWT">
            <a:extLst>
              <a:ext uri="{FF2B5EF4-FFF2-40B4-BE49-F238E27FC236}">
                <a16:creationId xmlns:a16="http://schemas.microsoft.com/office/drawing/2014/main" id="{6F5FD642-4942-49BE-938F-6B07FA7D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2182123"/>
            <a:ext cx="46577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B3052-DA1A-40B9-BF80-FF43F000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Mass</a:t>
            </a:r>
            <a:b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7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large quantity, amount, or number.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51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CF6D-F8F1-4BDD-A266-A11BD370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22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3074" name="Picture 2" descr="Chemically induced chromosomal evolution (CIChE) evolves the ...">
            <a:extLst>
              <a:ext uri="{FF2B5EF4-FFF2-40B4-BE49-F238E27FC236}">
                <a16:creationId xmlns:a16="http://schemas.microsoft.com/office/drawing/2014/main" id="{CFD05C85-3F5D-464B-BF1E-8765D0E6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41" y="2250905"/>
            <a:ext cx="80962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7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7E846-F3A7-4A1D-9A8C-6BF9D7DC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chemically.</a:t>
            </a:r>
            <a:br>
              <a:rPr lang="en-US" sz="3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substance obtained by a chemical process or producing a chemical effect</a:t>
            </a: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78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665C-ACD3-4D83-BDA3-AFFCBD72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4098" name="Picture 2" descr="Earth Spheres – Cosmic-Watch">
            <a:extLst>
              <a:ext uri="{FF2B5EF4-FFF2-40B4-BE49-F238E27FC236}">
                <a16:creationId xmlns:a16="http://schemas.microsoft.com/office/drawing/2014/main" id="{35C9141F-C318-4CB1-8321-9B4919B6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15" y="1336541"/>
            <a:ext cx="6086427" cy="55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4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E41A4-E2E3-46F1-A3EF-D6436552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Sphere</a:t>
            </a:r>
            <a:b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round solid figure, or its surface, with every point on its surface equidistant from its center.</a:t>
            </a: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70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2D1D-3500-4D25-AB87-E48B1CB2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Mass</a:t>
            </a:r>
            <a:r>
              <a:rPr lang="en-US" b="1" dirty="0"/>
              <a:t>/</a:t>
            </a:r>
            <a:r>
              <a:rPr lang="en-US" b="1" dirty="0">
                <a:solidFill>
                  <a:srgbClr val="FFC000"/>
                </a:solidFill>
              </a:rPr>
              <a:t> crust</a:t>
            </a:r>
            <a:r>
              <a:rPr lang="en-US" b="1" dirty="0"/>
              <a:t>/ </a:t>
            </a:r>
            <a:r>
              <a:rPr lang="en-US" b="1" dirty="0">
                <a:solidFill>
                  <a:srgbClr val="92D050"/>
                </a:solidFill>
              </a:rPr>
              <a:t>sphere</a:t>
            </a:r>
            <a:r>
              <a:rPr lang="en-US" b="1" dirty="0"/>
              <a:t>/</a:t>
            </a:r>
            <a:r>
              <a:rPr lang="en-US" b="1" dirty="0">
                <a:solidFill>
                  <a:srgbClr val="0070C0"/>
                </a:solidFill>
              </a:rPr>
              <a:t> comprise</a:t>
            </a:r>
            <a:r>
              <a:rPr lang="en-US" b="1" dirty="0"/>
              <a:t>/ </a:t>
            </a:r>
            <a:r>
              <a:rPr lang="en-US" b="1" dirty="0">
                <a:solidFill>
                  <a:srgbClr val="7030A0"/>
                </a:solidFill>
              </a:rPr>
              <a:t>chamber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50"/>
                </a:solidFill>
              </a:rPr>
              <a:t>chunk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2"/>
                </a:solidFill>
              </a:rPr>
              <a:t>geologist</a:t>
            </a:r>
            <a:r>
              <a:rPr lang="en-US" b="1" dirty="0"/>
              <a:t>/ collide/ </a:t>
            </a:r>
            <a:r>
              <a:rPr lang="en-US" b="1" dirty="0">
                <a:solidFill>
                  <a:srgbClr val="C00000"/>
                </a:solidFill>
              </a:rPr>
              <a:t>pressure</a:t>
            </a:r>
            <a:r>
              <a:rPr lang="en-US" b="1" dirty="0"/>
              <a:t>/ </a:t>
            </a:r>
            <a:r>
              <a:rPr lang="en-US" b="1" dirty="0">
                <a:solidFill>
                  <a:srgbClr val="00B0F0"/>
                </a:solidFill>
              </a:rPr>
              <a:t>gradually</a:t>
            </a:r>
            <a:r>
              <a:rPr lang="en-US" b="1" dirty="0"/>
              <a:t>/ </a:t>
            </a:r>
            <a:r>
              <a:rPr lang="en-US" b="1" dirty="0">
                <a:solidFill>
                  <a:schemeClr val="accent4"/>
                </a:solidFill>
              </a:rPr>
              <a:t>element</a:t>
            </a:r>
            <a:r>
              <a:rPr lang="en-US" b="1" dirty="0"/>
              <a:t>/ erode/ </a:t>
            </a:r>
            <a:r>
              <a:rPr lang="en-US" b="1" dirty="0">
                <a:solidFill>
                  <a:srgbClr val="C00000"/>
                </a:solidFill>
              </a:rPr>
              <a:t>chemically.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FDFCE88-8577-42FF-95BD-21B196DD1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2"/>
          <a:stretch/>
        </p:blipFill>
        <p:spPr bwMode="auto">
          <a:xfrm>
            <a:off x="2082458" y="2013346"/>
            <a:ext cx="8027084" cy="42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4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521</Words>
  <Application>Microsoft Office PowerPoint</Application>
  <PresentationFormat>Widescreen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Office Theme</vt:lpstr>
      <vt:lpstr>The Earth’s Layers </vt:lpstr>
      <vt:lpstr>  Layers of the Earth https://www.youtube.com/watch?v=NAHY6965o08  Inside The Layers Of The Earth  https://www.youtube.com/watch?v=N9ncfAsmiSg</vt:lpstr>
      <vt:lpstr>Mass/ crust/ sphere/ comprise/ chamber/ chunk/ geologist/ collide/ pressure/ gradually/ element/ erode/ chemically.</vt:lpstr>
      <vt:lpstr>Mass a large quantity, amount, or number.</vt:lpstr>
      <vt:lpstr>Mass/ crust/ sphere/ comprise/ chamber/ chunk/ geologist/ collide/ pressure/ gradually/ element/ erode/ chemically.</vt:lpstr>
      <vt:lpstr>chemically. a substance obtained by a chemical process or producing a chemical effect</vt:lpstr>
      <vt:lpstr>Mass/ crust/ sphere/ comprise/ chamber/ chunk/ geologist/ collide/ pressure/ gradually/ element/ erode/ chemically.</vt:lpstr>
      <vt:lpstr>Sphere a round solid figure, or its surface, with every point on its surface equidistant from its center.</vt:lpstr>
      <vt:lpstr>Mass/ crust/ sphere/ comprise/ chamber/ chunk/ geologist/ collide/ pressure/ gradually/ element/ erode/ chemically.</vt:lpstr>
      <vt:lpstr>Collide hit with force when moving.</vt:lpstr>
      <vt:lpstr>Mass/ crust/ sphere/ comprise/ chamber/ chunk/ geologist/ collide/ pressure/ gradually/ element/ erode/ chemically.</vt:lpstr>
      <vt:lpstr>Chunk a thick, solid piece of something.</vt:lpstr>
      <vt:lpstr>Mass/ crust/ sphere/ comprise/ chamber/ chunk/ geologist/ collide/ pressure/ gradually/ element/ erode/ chemically.</vt:lpstr>
      <vt:lpstr>geologist a science that deals with the history of the earth and its life especially as recorded in rocks </vt:lpstr>
      <vt:lpstr>Mass/ crust/ sphere/ comprise/ chamber/ chunk/ geologist/ collide/ pressure/ gradually/ element/ erode/ chemically.</vt:lpstr>
      <vt:lpstr>Crust a hard surface layer</vt:lpstr>
      <vt:lpstr>Mass/ crust/ sphere/ comprise/ chamber/ chunk/ geologist/ collide/ pressure/ gradually/ element/ erode/ chemically.</vt:lpstr>
      <vt:lpstr>pressure the action of a force against an opposing force</vt:lpstr>
      <vt:lpstr>Mass/ crust/ sphere/ comprise/ chamber/ chunk/ geologist/ collide/ pressure/ gradually/ element/ erode/ chemically.</vt:lpstr>
      <vt:lpstr>Element a part of something</vt:lpstr>
      <vt:lpstr>Mass/ crust/ sphere/ comprise/ chamber/ chunk/ geologist/ collide/ pressure/ gradually/ element/ erode/ chemically.</vt:lpstr>
      <vt:lpstr>erode to rub or be rubbed away</vt:lpstr>
      <vt:lpstr>Mass/ crust/ sphere/ comprise/ chamber/ chunk/ geologist/ collide/ pressure/ gradually/ element/ erode/ chemically.</vt:lpstr>
      <vt:lpstr>Chamber a room used for a special or official purpose</vt:lpstr>
      <vt:lpstr>Mass/ crust/ sphere/ comprise/ chamber/ chunk/ geologist/ collide/ pressure/ gradually/ element/ erode/ chemically.</vt:lpstr>
      <vt:lpstr> comprise to have things or people as parts or members; to consist 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Earth’s Layers </dc:title>
  <dc:creator>Lubna Mreish</dc:creator>
  <cp:lastModifiedBy>L.Mriesh</cp:lastModifiedBy>
  <cp:revision>6</cp:revision>
  <dcterms:created xsi:type="dcterms:W3CDTF">2020-08-02T15:46:30Z</dcterms:created>
  <dcterms:modified xsi:type="dcterms:W3CDTF">2022-11-07T06:43:05Z</dcterms:modified>
</cp:coreProperties>
</file>