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4" r:id="rId4"/>
    <p:sldId id="276" r:id="rId5"/>
    <p:sldId id="275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</p:sldIdLst>
  <p:sldSz cx="12192000" cy="6858000"/>
  <p:notesSz cx="6858000" cy="9144000"/>
  <p:defaultTextStyle>
    <a:defPPr>
      <a:defRPr lang="ar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62B18D-56E8-470A-9629-0FFFDDC1DC4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3128D3-E577-4F26-A56D-260DDF79332A}">
      <dgm:prSet phldrT="[Text]"/>
      <dgm:spPr/>
      <dgm:t>
        <a:bodyPr/>
        <a:lstStyle/>
        <a:p>
          <a:r>
            <a:rPr lang="ar-SA" dirty="0" smtClean="0"/>
            <a:t>دوافع حروب الفرنجة</a:t>
          </a:r>
          <a:endParaRPr lang="en-US" dirty="0"/>
        </a:p>
      </dgm:t>
    </dgm:pt>
    <dgm:pt modelId="{EA69CBDD-0566-48C9-9D13-A3A4815FE7E4}" type="parTrans" cxnId="{12501F32-54C6-489B-91FA-66BC32D44223}">
      <dgm:prSet/>
      <dgm:spPr/>
      <dgm:t>
        <a:bodyPr/>
        <a:lstStyle/>
        <a:p>
          <a:endParaRPr lang="en-US"/>
        </a:p>
      </dgm:t>
    </dgm:pt>
    <dgm:pt modelId="{2E8C7542-228E-4B6C-B04D-5BFEE57F0B63}" type="sibTrans" cxnId="{12501F32-54C6-489B-91FA-66BC32D44223}">
      <dgm:prSet/>
      <dgm:spPr/>
      <dgm:t>
        <a:bodyPr/>
        <a:lstStyle/>
        <a:p>
          <a:endParaRPr lang="en-US"/>
        </a:p>
      </dgm:t>
    </dgm:pt>
    <dgm:pt modelId="{A3BBF93F-5458-4BCE-A1FF-68B7DD56DE4D}">
      <dgm:prSet phldrT="[Text]"/>
      <dgm:spPr>
        <a:solidFill>
          <a:srgbClr val="00B050"/>
        </a:solidFill>
      </dgm:spPr>
      <dgm:t>
        <a:bodyPr/>
        <a:lstStyle/>
        <a:p>
          <a:r>
            <a:rPr lang="ar-SA" dirty="0" smtClean="0"/>
            <a:t>السياسية</a:t>
          </a:r>
        </a:p>
        <a:p>
          <a:r>
            <a:rPr lang="ar-SA" dirty="0" smtClean="0"/>
            <a:t>1- رغبة أمراء أوروبا بتأسيس إمارات لهم في المشرق</a:t>
          </a:r>
        </a:p>
        <a:p>
          <a:r>
            <a:rPr lang="ar-SA" dirty="0" smtClean="0"/>
            <a:t>2- استغلال ضعف المسلمين وانقسامهم </a:t>
          </a:r>
          <a:endParaRPr lang="en-US" dirty="0"/>
        </a:p>
      </dgm:t>
    </dgm:pt>
    <dgm:pt modelId="{976E0C56-901A-4A9A-9A9E-5CD526BEB9AE}" type="parTrans" cxnId="{96DBB81D-C195-43BA-8A76-641CF758184E}">
      <dgm:prSet/>
      <dgm:spPr/>
      <dgm:t>
        <a:bodyPr/>
        <a:lstStyle/>
        <a:p>
          <a:endParaRPr lang="en-US"/>
        </a:p>
      </dgm:t>
    </dgm:pt>
    <dgm:pt modelId="{732AE269-85CA-4497-8ADC-0952608F4DAA}" type="sibTrans" cxnId="{96DBB81D-C195-43BA-8A76-641CF758184E}">
      <dgm:prSet/>
      <dgm:spPr/>
      <dgm:t>
        <a:bodyPr/>
        <a:lstStyle/>
        <a:p>
          <a:endParaRPr lang="en-US"/>
        </a:p>
      </dgm:t>
    </dgm:pt>
    <dgm:pt modelId="{DC200439-AD43-4719-BF45-F467CC04105D}">
      <dgm:prSet phldrT="[Text]"/>
      <dgm:spPr>
        <a:solidFill>
          <a:srgbClr val="0070C0"/>
        </a:solidFill>
      </dgm:spPr>
      <dgm:t>
        <a:bodyPr/>
        <a:lstStyle/>
        <a:p>
          <a:r>
            <a:rPr lang="ar-SA" dirty="0" smtClean="0"/>
            <a:t>الاقتصادية</a:t>
          </a:r>
        </a:p>
        <a:p>
          <a:r>
            <a:rPr lang="ar-SA" dirty="0" smtClean="0"/>
            <a:t>1- رغبة ملوك أوروبا في السيطرة على طرق التجارة</a:t>
          </a:r>
        </a:p>
        <a:p>
          <a:r>
            <a:rPr lang="ar-SA" dirty="0" smtClean="0"/>
            <a:t>2- السيطرة على ثروات العالم الإسلامي</a:t>
          </a:r>
          <a:endParaRPr lang="en-US" dirty="0"/>
        </a:p>
      </dgm:t>
    </dgm:pt>
    <dgm:pt modelId="{5113D800-A9B4-4226-9D8D-6031077BA6CE}" type="parTrans" cxnId="{CD0FDD81-5732-4E44-A844-EB3174DDF32F}">
      <dgm:prSet/>
      <dgm:spPr/>
      <dgm:t>
        <a:bodyPr/>
        <a:lstStyle/>
        <a:p>
          <a:endParaRPr lang="en-US"/>
        </a:p>
      </dgm:t>
    </dgm:pt>
    <dgm:pt modelId="{C8CE0DF4-C921-4DE4-A942-84AD0D95EEA2}" type="sibTrans" cxnId="{CD0FDD81-5732-4E44-A844-EB3174DDF32F}">
      <dgm:prSet/>
      <dgm:spPr/>
      <dgm:t>
        <a:bodyPr/>
        <a:lstStyle/>
        <a:p>
          <a:endParaRPr lang="en-US"/>
        </a:p>
      </dgm:t>
    </dgm:pt>
    <dgm:pt modelId="{06696D4F-2A67-4A7E-B5D9-7ED90B795348}">
      <dgm:prSet phldrT="[Text]"/>
      <dgm:spPr>
        <a:solidFill>
          <a:srgbClr val="7030A0"/>
        </a:solidFill>
      </dgm:spPr>
      <dgm:t>
        <a:bodyPr/>
        <a:lstStyle/>
        <a:p>
          <a:r>
            <a:rPr lang="ar-SA" dirty="0" smtClean="0"/>
            <a:t>الاجتماعية</a:t>
          </a:r>
        </a:p>
        <a:p>
          <a:r>
            <a:rPr lang="ar-SA" dirty="0" smtClean="0"/>
            <a:t>رغبة الأوروبيين بالتخلص من الأحوال الاجتماعية السيئة مثل الفقر والعبودية</a:t>
          </a:r>
          <a:endParaRPr lang="en-US" dirty="0"/>
        </a:p>
      </dgm:t>
    </dgm:pt>
    <dgm:pt modelId="{06023C8C-A303-4C23-90DC-5BA35DAD067E}" type="parTrans" cxnId="{14D346B9-9086-4B0C-A8FE-A8B935406891}">
      <dgm:prSet/>
      <dgm:spPr/>
      <dgm:t>
        <a:bodyPr/>
        <a:lstStyle/>
        <a:p>
          <a:endParaRPr lang="en-US"/>
        </a:p>
      </dgm:t>
    </dgm:pt>
    <dgm:pt modelId="{12A71E3F-7DBF-4000-A582-65C1194A9E4A}" type="sibTrans" cxnId="{14D346B9-9086-4B0C-A8FE-A8B935406891}">
      <dgm:prSet/>
      <dgm:spPr/>
      <dgm:t>
        <a:bodyPr/>
        <a:lstStyle/>
        <a:p>
          <a:endParaRPr lang="en-US"/>
        </a:p>
      </dgm:t>
    </dgm:pt>
    <dgm:pt modelId="{24450889-E750-4D36-9EA9-88324C418E8F}">
      <dgm:prSet phldrT="[Text]"/>
      <dgm:spPr>
        <a:solidFill>
          <a:srgbClr val="FF0000"/>
        </a:solidFill>
      </dgm:spPr>
      <dgm:t>
        <a:bodyPr/>
        <a:lstStyle/>
        <a:p>
          <a:r>
            <a:rPr lang="ar-SA" dirty="0" smtClean="0"/>
            <a:t>الدينية</a:t>
          </a:r>
        </a:p>
        <a:p>
          <a:r>
            <a:rPr lang="ar-SA" dirty="0" smtClean="0"/>
            <a:t>1- انتزاع الأماكن المسيحية المقدسة في فلسطين من أيدي المسلمين</a:t>
          </a:r>
        </a:p>
        <a:p>
          <a:r>
            <a:rPr lang="ar-SA" dirty="0" smtClean="0"/>
            <a:t>2- رغبة البابا بالسيطرة على الكنائس الشرقية</a:t>
          </a:r>
          <a:endParaRPr lang="en-US" dirty="0"/>
        </a:p>
      </dgm:t>
    </dgm:pt>
    <dgm:pt modelId="{8C6B02D6-EB3B-4C4A-A6B6-8F9E455EF222}" type="parTrans" cxnId="{984A9513-37A5-44E4-97B8-057D88A44186}">
      <dgm:prSet/>
      <dgm:spPr/>
      <dgm:t>
        <a:bodyPr/>
        <a:lstStyle/>
        <a:p>
          <a:endParaRPr lang="en-US"/>
        </a:p>
      </dgm:t>
    </dgm:pt>
    <dgm:pt modelId="{359B1119-0F4F-448C-8FAC-94BD9AD5E90F}" type="sibTrans" cxnId="{984A9513-37A5-44E4-97B8-057D88A44186}">
      <dgm:prSet/>
      <dgm:spPr/>
      <dgm:t>
        <a:bodyPr/>
        <a:lstStyle/>
        <a:p>
          <a:endParaRPr lang="en-US"/>
        </a:p>
      </dgm:t>
    </dgm:pt>
    <dgm:pt modelId="{D42415F4-CE48-4AE0-88AD-E17CA3F7356B}" type="pres">
      <dgm:prSet presAssocID="{2762B18D-56E8-470A-9629-0FFFDDC1DC4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4D916B-B2A5-4981-9F6E-7A1FED8DDD0D}" type="pres">
      <dgm:prSet presAssocID="{2762B18D-56E8-470A-9629-0FFFDDC1DC4C}" presName="matrix" presStyleCnt="0"/>
      <dgm:spPr/>
    </dgm:pt>
    <dgm:pt modelId="{A8E121C6-1893-4FEF-A054-8B42296C691F}" type="pres">
      <dgm:prSet presAssocID="{2762B18D-56E8-470A-9629-0FFFDDC1DC4C}" presName="tile1" presStyleLbl="node1" presStyleIdx="0" presStyleCnt="4" custLinFactNeighborX="0"/>
      <dgm:spPr/>
      <dgm:t>
        <a:bodyPr/>
        <a:lstStyle/>
        <a:p>
          <a:endParaRPr lang="en-US"/>
        </a:p>
      </dgm:t>
    </dgm:pt>
    <dgm:pt modelId="{0E3809E8-6C1C-4D2F-A4CF-8FD519FA3DE9}" type="pres">
      <dgm:prSet presAssocID="{2762B18D-56E8-470A-9629-0FFFDDC1DC4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7AFFC-7DF7-4E8D-9711-FBDDA899ECA8}" type="pres">
      <dgm:prSet presAssocID="{2762B18D-56E8-470A-9629-0FFFDDC1DC4C}" presName="tile2" presStyleLbl="node1" presStyleIdx="1" presStyleCnt="4" custLinFactNeighborX="749" custLinFactNeighborY="874"/>
      <dgm:spPr/>
      <dgm:t>
        <a:bodyPr/>
        <a:lstStyle/>
        <a:p>
          <a:endParaRPr lang="en-US"/>
        </a:p>
      </dgm:t>
    </dgm:pt>
    <dgm:pt modelId="{AD379C9E-B858-4B49-9013-66E1DF70B7F1}" type="pres">
      <dgm:prSet presAssocID="{2762B18D-56E8-470A-9629-0FFFDDC1DC4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839FB-35D1-4691-B0D8-41E7222A1788}" type="pres">
      <dgm:prSet presAssocID="{2762B18D-56E8-470A-9629-0FFFDDC1DC4C}" presName="tile3" presStyleLbl="node1" presStyleIdx="2" presStyleCnt="4"/>
      <dgm:spPr/>
      <dgm:t>
        <a:bodyPr/>
        <a:lstStyle/>
        <a:p>
          <a:endParaRPr lang="en-US"/>
        </a:p>
      </dgm:t>
    </dgm:pt>
    <dgm:pt modelId="{E45BAEDE-E51B-44C6-BCCF-09DEB3E98DCE}" type="pres">
      <dgm:prSet presAssocID="{2762B18D-56E8-470A-9629-0FFFDDC1DC4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8FD61-3CB3-498F-B9F6-1E5888AC2C00}" type="pres">
      <dgm:prSet presAssocID="{2762B18D-56E8-470A-9629-0FFFDDC1DC4C}" presName="tile4" presStyleLbl="node1" presStyleIdx="3" presStyleCnt="4" custLinFactNeighborY="0"/>
      <dgm:spPr/>
      <dgm:t>
        <a:bodyPr/>
        <a:lstStyle/>
        <a:p>
          <a:endParaRPr lang="en-US"/>
        </a:p>
      </dgm:t>
    </dgm:pt>
    <dgm:pt modelId="{AD989EEB-79DD-48B8-AAB5-54E85507484A}" type="pres">
      <dgm:prSet presAssocID="{2762B18D-56E8-470A-9629-0FFFDDC1DC4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538D0-DAE5-48BF-A0A3-ED746202451C}" type="pres">
      <dgm:prSet presAssocID="{2762B18D-56E8-470A-9629-0FFFDDC1DC4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06C16D3-09F4-4A81-BAF5-E657A664D42E}" type="presOf" srcId="{06696D4F-2A67-4A7E-B5D9-7ED90B795348}" destId="{D64839FB-35D1-4691-B0D8-41E7222A1788}" srcOrd="0" destOrd="0" presId="urn:microsoft.com/office/officeart/2005/8/layout/matrix1"/>
    <dgm:cxn modelId="{6F34C37D-5328-4405-95C6-584B727E0C9F}" type="presOf" srcId="{A3BBF93F-5458-4BCE-A1FF-68B7DD56DE4D}" destId="{A8E121C6-1893-4FEF-A054-8B42296C691F}" srcOrd="0" destOrd="0" presId="urn:microsoft.com/office/officeart/2005/8/layout/matrix1"/>
    <dgm:cxn modelId="{2FEF0828-6744-4EE0-83FD-D058C46369C0}" type="presOf" srcId="{2762B18D-56E8-470A-9629-0FFFDDC1DC4C}" destId="{D42415F4-CE48-4AE0-88AD-E17CA3F7356B}" srcOrd="0" destOrd="0" presId="urn:microsoft.com/office/officeart/2005/8/layout/matrix1"/>
    <dgm:cxn modelId="{984A9513-37A5-44E4-97B8-057D88A44186}" srcId="{FC3128D3-E577-4F26-A56D-260DDF79332A}" destId="{24450889-E750-4D36-9EA9-88324C418E8F}" srcOrd="3" destOrd="0" parTransId="{8C6B02D6-EB3B-4C4A-A6B6-8F9E455EF222}" sibTransId="{359B1119-0F4F-448C-8FAC-94BD9AD5E90F}"/>
    <dgm:cxn modelId="{F7FFF19D-DEF6-4267-8007-D9E1CDE05866}" type="presOf" srcId="{24450889-E750-4D36-9EA9-88324C418E8F}" destId="{9248FD61-3CB3-498F-B9F6-1E5888AC2C00}" srcOrd="0" destOrd="0" presId="urn:microsoft.com/office/officeart/2005/8/layout/matrix1"/>
    <dgm:cxn modelId="{3E21E5ED-E83A-4B25-ADE2-F559C7BD9660}" type="presOf" srcId="{DC200439-AD43-4719-BF45-F467CC04105D}" destId="{AD379C9E-B858-4B49-9013-66E1DF70B7F1}" srcOrd="1" destOrd="0" presId="urn:microsoft.com/office/officeart/2005/8/layout/matrix1"/>
    <dgm:cxn modelId="{1882FD6E-531B-4C24-B41F-73248C7BFC62}" type="presOf" srcId="{DC200439-AD43-4719-BF45-F467CC04105D}" destId="{FCD7AFFC-7DF7-4E8D-9711-FBDDA899ECA8}" srcOrd="0" destOrd="0" presId="urn:microsoft.com/office/officeart/2005/8/layout/matrix1"/>
    <dgm:cxn modelId="{BFDD0E86-49B8-4CA0-BE06-A893290D411E}" type="presOf" srcId="{FC3128D3-E577-4F26-A56D-260DDF79332A}" destId="{A3B538D0-DAE5-48BF-A0A3-ED746202451C}" srcOrd="0" destOrd="0" presId="urn:microsoft.com/office/officeart/2005/8/layout/matrix1"/>
    <dgm:cxn modelId="{96DBB81D-C195-43BA-8A76-641CF758184E}" srcId="{FC3128D3-E577-4F26-A56D-260DDF79332A}" destId="{A3BBF93F-5458-4BCE-A1FF-68B7DD56DE4D}" srcOrd="0" destOrd="0" parTransId="{976E0C56-901A-4A9A-9A9E-5CD526BEB9AE}" sibTransId="{732AE269-85CA-4497-8ADC-0952608F4DAA}"/>
    <dgm:cxn modelId="{4402B367-081B-4573-94C4-85A83997151F}" type="presOf" srcId="{A3BBF93F-5458-4BCE-A1FF-68B7DD56DE4D}" destId="{0E3809E8-6C1C-4D2F-A4CF-8FD519FA3DE9}" srcOrd="1" destOrd="0" presId="urn:microsoft.com/office/officeart/2005/8/layout/matrix1"/>
    <dgm:cxn modelId="{E92C2545-EBFB-4A9E-845F-B3A7C17EE347}" type="presOf" srcId="{06696D4F-2A67-4A7E-B5D9-7ED90B795348}" destId="{E45BAEDE-E51B-44C6-BCCF-09DEB3E98DCE}" srcOrd="1" destOrd="0" presId="urn:microsoft.com/office/officeart/2005/8/layout/matrix1"/>
    <dgm:cxn modelId="{4E96B06A-FDF2-40BD-9CC5-329D4360CD33}" type="presOf" srcId="{24450889-E750-4D36-9EA9-88324C418E8F}" destId="{AD989EEB-79DD-48B8-AAB5-54E85507484A}" srcOrd="1" destOrd="0" presId="urn:microsoft.com/office/officeart/2005/8/layout/matrix1"/>
    <dgm:cxn modelId="{12501F32-54C6-489B-91FA-66BC32D44223}" srcId="{2762B18D-56E8-470A-9629-0FFFDDC1DC4C}" destId="{FC3128D3-E577-4F26-A56D-260DDF79332A}" srcOrd="0" destOrd="0" parTransId="{EA69CBDD-0566-48C9-9D13-A3A4815FE7E4}" sibTransId="{2E8C7542-228E-4B6C-B04D-5BFEE57F0B63}"/>
    <dgm:cxn modelId="{14D346B9-9086-4B0C-A8FE-A8B935406891}" srcId="{FC3128D3-E577-4F26-A56D-260DDF79332A}" destId="{06696D4F-2A67-4A7E-B5D9-7ED90B795348}" srcOrd="2" destOrd="0" parTransId="{06023C8C-A303-4C23-90DC-5BA35DAD067E}" sibTransId="{12A71E3F-7DBF-4000-A582-65C1194A9E4A}"/>
    <dgm:cxn modelId="{CD0FDD81-5732-4E44-A844-EB3174DDF32F}" srcId="{FC3128D3-E577-4F26-A56D-260DDF79332A}" destId="{DC200439-AD43-4719-BF45-F467CC04105D}" srcOrd="1" destOrd="0" parTransId="{5113D800-A9B4-4226-9D8D-6031077BA6CE}" sibTransId="{C8CE0DF4-C921-4DE4-A942-84AD0D95EEA2}"/>
    <dgm:cxn modelId="{92A384BD-3404-42FF-B5B4-F516BF7AC3E5}" type="presParOf" srcId="{D42415F4-CE48-4AE0-88AD-E17CA3F7356B}" destId="{0A4D916B-B2A5-4981-9F6E-7A1FED8DDD0D}" srcOrd="0" destOrd="0" presId="urn:microsoft.com/office/officeart/2005/8/layout/matrix1"/>
    <dgm:cxn modelId="{15FE8C0F-249C-4196-8804-73425E8675FB}" type="presParOf" srcId="{0A4D916B-B2A5-4981-9F6E-7A1FED8DDD0D}" destId="{A8E121C6-1893-4FEF-A054-8B42296C691F}" srcOrd="0" destOrd="0" presId="urn:microsoft.com/office/officeart/2005/8/layout/matrix1"/>
    <dgm:cxn modelId="{AB6CA79D-A1B2-46CD-92F6-1B47F6303C7A}" type="presParOf" srcId="{0A4D916B-B2A5-4981-9F6E-7A1FED8DDD0D}" destId="{0E3809E8-6C1C-4D2F-A4CF-8FD519FA3DE9}" srcOrd="1" destOrd="0" presId="urn:microsoft.com/office/officeart/2005/8/layout/matrix1"/>
    <dgm:cxn modelId="{2AFE7DA3-E093-47D7-96DE-1F7851022ABB}" type="presParOf" srcId="{0A4D916B-B2A5-4981-9F6E-7A1FED8DDD0D}" destId="{FCD7AFFC-7DF7-4E8D-9711-FBDDA899ECA8}" srcOrd="2" destOrd="0" presId="urn:microsoft.com/office/officeart/2005/8/layout/matrix1"/>
    <dgm:cxn modelId="{68A21F71-AE55-4FF8-8699-0C0FAB82C264}" type="presParOf" srcId="{0A4D916B-B2A5-4981-9F6E-7A1FED8DDD0D}" destId="{AD379C9E-B858-4B49-9013-66E1DF70B7F1}" srcOrd="3" destOrd="0" presId="urn:microsoft.com/office/officeart/2005/8/layout/matrix1"/>
    <dgm:cxn modelId="{6C00F855-9A73-4471-9C3A-E19E25453C12}" type="presParOf" srcId="{0A4D916B-B2A5-4981-9F6E-7A1FED8DDD0D}" destId="{D64839FB-35D1-4691-B0D8-41E7222A1788}" srcOrd="4" destOrd="0" presId="urn:microsoft.com/office/officeart/2005/8/layout/matrix1"/>
    <dgm:cxn modelId="{A0F1DF3C-A6B3-4D8C-9B42-4CE6E2930D31}" type="presParOf" srcId="{0A4D916B-B2A5-4981-9F6E-7A1FED8DDD0D}" destId="{E45BAEDE-E51B-44C6-BCCF-09DEB3E98DCE}" srcOrd="5" destOrd="0" presId="urn:microsoft.com/office/officeart/2005/8/layout/matrix1"/>
    <dgm:cxn modelId="{DDC31164-0DCB-40FC-895B-C77706FCB1C2}" type="presParOf" srcId="{0A4D916B-B2A5-4981-9F6E-7A1FED8DDD0D}" destId="{9248FD61-3CB3-498F-B9F6-1E5888AC2C00}" srcOrd="6" destOrd="0" presId="urn:microsoft.com/office/officeart/2005/8/layout/matrix1"/>
    <dgm:cxn modelId="{D079A5CE-10D9-44A4-B15A-8A2B795BFE06}" type="presParOf" srcId="{0A4D916B-B2A5-4981-9F6E-7A1FED8DDD0D}" destId="{AD989EEB-79DD-48B8-AAB5-54E85507484A}" srcOrd="7" destOrd="0" presId="urn:microsoft.com/office/officeart/2005/8/layout/matrix1"/>
    <dgm:cxn modelId="{656F56A4-7B0E-4CBB-900E-F04BDD8540AB}" type="presParOf" srcId="{D42415F4-CE48-4AE0-88AD-E17CA3F7356B}" destId="{A3B538D0-DAE5-48BF-A0A3-ED746202451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121C6-1893-4FEF-A054-8B42296C691F}">
      <dsp:nvSpPr>
        <dsp:cNvPr id="0" name=""/>
        <dsp:cNvSpPr/>
      </dsp:nvSpPr>
      <dsp:spPr>
        <a:xfrm rot="16200000">
          <a:off x="746336" y="-746336"/>
          <a:ext cx="1993658" cy="3486331"/>
        </a:xfrm>
        <a:prstGeom prst="round1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kern="1200" dirty="0" smtClean="0"/>
            <a:t>السياسية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kern="1200" dirty="0" smtClean="0"/>
            <a:t>1- رغبة أمراء أوروبا بتأسيس إمارات لهم في المشرق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kern="1200" dirty="0" smtClean="0"/>
            <a:t>2- استغلال ضعف المسلمين وانقسامهم </a:t>
          </a:r>
          <a:endParaRPr lang="en-US" sz="1700" kern="1200" dirty="0"/>
        </a:p>
      </dsp:txBody>
      <dsp:txXfrm rot="5400000">
        <a:off x="-1" y="1"/>
        <a:ext cx="3486331" cy="1495243"/>
      </dsp:txXfrm>
    </dsp:sp>
    <dsp:sp modelId="{FCD7AFFC-7DF7-4E8D-9711-FBDDA899ECA8}">
      <dsp:nvSpPr>
        <dsp:cNvPr id="0" name=""/>
        <dsp:cNvSpPr/>
      </dsp:nvSpPr>
      <dsp:spPr>
        <a:xfrm>
          <a:off x="3486331" y="17424"/>
          <a:ext cx="3486331" cy="1993658"/>
        </a:xfrm>
        <a:prstGeom prst="round1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kern="1200" dirty="0" smtClean="0"/>
            <a:t>الاقتصادية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kern="1200" dirty="0" smtClean="0"/>
            <a:t>1- رغبة ملوك أوروبا في السيطرة على طرق التجارة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kern="1200" dirty="0" smtClean="0"/>
            <a:t>2- السيطرة على ثروات العالم الإسلامي</a:t>
          </a:r>
          <a:endParaRPr lang="en-US" sz="1700" kern="1200" dirty="0"/>
        </a:p>
      </dsp:txBody>
      <dsp:txXfrm>
        <a:off x="3486331" y="17424"/>
        <a:ext cx="3486331" cy="1495243"/>
      </dsp:txXfrm>
    </dsp:sp>
    <dsp:sp modelId="{D64839FB-35D1-4691-B0D8-41E7222A1788}">
      <dsp:nvSpPr>
        <dsp:cNvPr id="0" name=""/>
        <dsp:cNvSpPr/>
      </dsp:nvSpPr>
      <dsp:spPr>
        <a:xfrm rot="10800000">
          <a:off x="0" y="1993658"/>
          <a:ext cx="3486331" cy="1993658"/>
        </a:xfrm>
        <a:prstGeom prst="round1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kern="1200" dirty="0" smtClean="0"/>
            <a:t>الاجتماعية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kern="1200" dirty="0" smtClean="0"/>
            <a:t>رغبة الأوروبيين بالتخلص من الأحوال الاجتماعية السيئة مثل الفقر والعبودية</a:t>
          </a:r>
          <a:endParaRPr lang="en-US" sz="1700" kern="1200" dirty="0"/>
        </a:p>
      </dsp:txBody>
      <dsp:txXfrm rot="10800000">
        <a:off x="0" y="2492072"/>
        <a:ext cx="3486331" cy="1495243"/>
      </dsp:txXfrm>
    </dsp:sp>
    <dsp:sp modelId="{9248FD61-3CB3-498F-B9F6-1E5888AC2C00}">
      <dsp:nvSpPr>
        <dsp:cNvPr id="0" name=""/>
        <dsp:cNvSpPr/>
      </dsp:nvSpPr>
      <dsp:spPr>
        <a:xfrm rot="5400000">
          <a:off x="4232668" y="1247321"/>
          <a:ext cx="1993658" cy="3486331"/>
        </a:xfrm>
        <a:prstGeom prst="round1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kern="1200" dirty="0" smtClean="0"/>
            <a:t>الدينية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kern="1200" dirty="0" smtClean="0"/>
            <a:t>1- انتزاع الأماكن المسيحية المقدسة في فلسطين من أيدي المسلمين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kern="1200" dirty="0" smtClean="0"/>
            <a:t>2- رغبة البابا بالسيطرة على الكنائس الشرقية</a:t>
          </a:r>
          <a:endParaRPr lang="en-US" sz="1700" kern="1200" dirty="0"/>
        </a:p>
      </dsp:txBody>
      <dsp:txXfrm rot="-5400000">
        <a:off x="3486331" y="2492072"/>
        <a:ext cx="3486331" cy="1495243"/>
      </dsp:txXfrm>
    </dsp:sp>
    <dsp:sp modelId="{A3B538D0-DAE5-48BF-A0A3-ED746202451C}">
      <dsp:nvSpPr>
        <dsp:cNvPr id="0" name=""/>
        <dsp:cNvSpPr/>
      </dsp:nvSpPr>
      <dsp:spPr>
        <a:xfrm>
          <a:off x="2440432" y="1495243"/>
          <a:ext cx="2091798" cy="99682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kern="1200" dirty="0" smtClean="0"/>
            <a:t>دوافع حروب الفرنجة</a:t>
          </a:r>
          <a:endParaRPr lang="en-US" sz="1700" kern="1200" dirty="0"/>
        </a:p>
      </dsp:txBody>
      <dsp:txXfrm>
        <a:off x="2489093" y="1543904"/>
        <a:ext cx="1994476" cy="899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09/04/1442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0867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09/04/1442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6847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09/04/1442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1864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09/04/1442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5326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09/04/1442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4694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09/04/1442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5646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09/04/1442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4726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09/04/1442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758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09/04/1442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2369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09/04/1442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3564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09/04/1442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2907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484C5-08B3-4D89-B030-591E37F35AD0}" type="datetimeFigureOut">
              <a:rPr lang="ar-JO" smtClean="0"/>
              <a:t>09/04/1442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551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794" y="409304"/>
            <a:ext cx="9144000" cy="163721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/>
            <a:r>
              <a:rPr lang="ar-JO" sz="2800" dirty="0" smtClean="0"/>
              <a:t> غزو الفرنجة</a:t>
            </a:r>
            <a:endParaRPr lang="ar-JO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583" y="2565717"/>
            <a:ext cx="9144000" cy="34257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ar-JO" dirty="0" smtClean="0"/>
          </a:p>
          <a:p>
            <a:r>
              <a:rPr lang="ar-JO" dirty="0" smtClean="0">
                <a:solidFill>
                  <a:srgbClr val="0070C0"/>
                </a:solidFill>
              </a:rPr>
              <a:t>أولا:</a:t>
            </a:r>
            <a:r>
              <a:rPr lang="ar-JO" dirty="0" smtClean="0"/>
              <a:t> أوضاع البلاد العربية قبيل حروب الفرنجة</a:t>
            </a:r>
          </a:p>
          <a:p>
            <a:r>
              <a:rPr lang="ar-JO" dirty="0" smtClean="0">
                <a:solidFill>
                  <a:srgbClr val="0070C0"/>
                </a:solidFill>
              </a:rPr>
              <a:t>ثانيا: </a:t>
            </a:r>
            <a:r>
              <a:rPr lang="ar-JO" dirty="0" smtClean="0"/>
              <a:t>مفهوم حروب الفرنجة</a:t>
            </a:r>
          </a:p>
          <a:p>
            <a:r>
              <a:rPr lang="ar-JO" dirty="0" smtClean="0">
                <a:solidFill>
                  <a:srgbClr val="0070C0"/>
                </a:solidFill>
              </a:rPr>
              <a:t>ثالثا: </a:t>
            </a:r>
            <a:r>
              <a:rPr lang="ar-JO" dirty="0" smtClean="0"/>
              <a:t>دوافع حروب الفرنجة</a:t>
            </a:r>
          </a:p>
          <a:p>
            <a:r>
              <a:rPr lang="ar-JO" dirty="0" smtClean="0">
                <a:solidFill>
                  <a:srgbClr val="0070C0"/>
                </a:solidFill>
              </a:rPr>
              <a:t>رابعا: </a:t>
            </a:r>
            <a:r>
              <a:rPr lang="ar-JO" dirty="0" smtClean="0"/>
              <a:t>حملات الفرنجة</a:t>
            </a:r>
            <a:endParaRPr lang="en-US" dirty="0" smtClean="0"/>
          </a:p>
          <a:p>
            <a:r>
              <a:rPr lang="ar-JO" dirty="0" smtClean="0">
                <a:solidFill>
                  <a:srgbClr val="0070C0"/>
                </a:solidFill>
              </a:rPr>
              <a:t>خامسا: </a:t>
            </a:r>
            <a:r>
              <a:rPr lang="ar-JO" dirty="0" smtClean="0"/>
              <a:t>نتائج حروب الفرنجة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45" y="506905"/>
            <a:ext cx="1817098" cy="115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7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ar-SA" sz="3600" dirty="0" smtClean="0"/>
              <a:t>حملات الفرنجة</a:t>
            </a:r>
            <a:endParaRPr lang="ar-J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r" rtl="1"/>
            <a:r>
              <a:rPr lang="ar-JO" dirty="0" smtClean="0">
                <a:solidFill>
                  <a:srgbClr val="FF0000"/>
                </a:solidFill>
              </a:rPr>
              <a:t>حملة الفرنجة السادسة</a:t>
            </a:r>
            <a:endParaRPr lang="ar-JO" dirty="0"/>
          </a:p>
          <a:p>
            <a:pPr algn="r" rtl="1"/>
            <a:r>
              <a:rPr lang="ar-JO" dirty="0" smtClean="0">
                <a:solidFill>
                  <a:srgbClr val="0070C0"/>
                </a:solidFill>
              </a:rPr>
              <a:t>توقيع معاهدة يافا بين الفرنجة والمسلمين</a:t>
            </a:r>
            <a:r>
              <a:rPr lang="ar-JO" dirty="0" smtClean="0"/>
              <a:t>.</a:t>
            </a:r>
          </a:p>
          <a:p>
            <a:pPr algn="r" rtl="1"/>
            <a:r>
              <a:rPr lang="ar-JO" dirty="0" smtClean="0"/>
              <a:t>الفرنجة: بقيادة الإمبراطور الألماني فردريك الثاني</a:t>
            </a:r>
          </a:p>
          <a:p>
            <a:pPr algn="r" rtl="1"/>
            <a:r>
              <a:rPr lang="ar-JO" dirty="0" smtClean="0"/>
              <a:t>المسلمين: بقيادة الملك الكامل الأيوبي</a:t>
            </a:r>
          </a:p>
          <a:p>
            <a:pPr algn="r" rtl="1"/>
            <a:r>
              <a:rPr lang="ar-JO" dirty="0" smtClean="0">
                <a:solidFill>
                  <a:srgbClr val="00B050"/>
                </a:solidFill>
              </a:rPr>
              <a:t>بنود المعاهدة : 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chemeClr val="tx1"/>
                </a:solidFill>
              </a:rPr>
              <a:t>1- الصلح بين الطرفين لمدة 10 سنوات</a:t>
            </a:r>
          </a:p>
          <a:p>
            <a:pPr marL="0" indent="0" algn="r" rtl="1">
              <a:buNone/>
            </a:pPr>
            <a:r>
              <a:rPr lang="ar-JO" dirty="0" smtClean="0"/>
              <a:t>2- تسليم بيت المقدس وبيت لحم والناصرة إلى الفرنجة</a:t>
            </a:r>
          </a:p>
          <a:p>
            <a:pPr marL="0" indent="0" algn="r" rtl="1">
              <a:buNone/>
            </a:pPr>
            <a:r>
              <a:rPr lang="ar-JO" dirty="0" smtClean="0"/>
              <a:t>3- أن يبقى الحرم القدسي بيد المسلمين</a:t>
            </a:r>
          </a:p>
          <a:p>
            <a:pPr marL="0" indent="0" algn="r" rtl="1">
              <a:buNone/>
            </a:pPr>
            <a:r>
              <a:rPr lang="ar-JO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03" y="1858169"/>
            <a:ext cx="2857500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27" y="4302908"/>
            <a:ext cx="2795451" cy="15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4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ar-SA" sz="3600" dirty="0" smtClean="0"/>
              <a:t>حملات الفرنجة</a:t>
            </a:r>
            <a:endParaRPr lang="ar-J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ar-JO" dirty="0" smtClean="0">
                <a:solidFill>
                  <a:srgbClr val="FF0000"/>
                </a:solidFill>
              </a:rPr>
              <a:t>حملة الفرنجة السابعة</a:t>
            </a:r>
            <a:r>
              <a:rPr lang="ar-JO" dirty="0" smtClean="0"/>
              <a:t> </a:t>
            </a:r>
            <a:endParaRPr lang="ar-JO" dirty="0"/>
          </a:p>
          <a:p>
            <a:pPr algn="r" rtl="1"/>
            <a:r>
              <a:rPr lang="ar-JO" dirty="0" smtClean="0">
                <a:solidFill>
                  <a:srgbClr val="0070C0"/>
                </a:solidFill>
              </a:rPr>
              <a:t>سببها </a:t>
            </a:r>
            <a:r>
              <a:rPr lang="ar-JO" dirty="0" smtClean="0"/>
              <a:t>: استرداد بيت المقدس بقيادة الملك الفرنسي لويس التاسع، بعد أن تمكن الملك </a:t>
            </a:r>
            <a:r>
              <a:rPr lang="ar-JO" dirty="0"/>
              <a:t>الأيوبي</a:t>
            </a:r>
            <a:r>
              <a:rPr lang="ar-JO" dirty="0" smtClean="0"/>
              <a:t> الناصر داود ملك الكرك من تحريرها.</a:t>
            </a:r>
          </a:p>
          <a:p>
            <a:pPr algn="r" rtl="1"/>
            <a:r>
              <a:rPr lang="ar-JO" dirty="0" smtClean="0">
                <a:solidFill>
                  <a:srgbClr val="00B050"/>
                </a:solidFill>
              </a:rPr>
              <a:t>النتائج : </a:t>
            </a:r>
          </a:p>
          <a:p>
            <a:pPr marL="0" indent="0" algn="r" rtl="1">
              <a:buNone/>
            </a:pPr>
            <a:r>
              <a:rPr lang="ar-JO" dirty="0" smtClean="0"/>
              <a:t>فشلت الحملة بعد أن وقع لويس التاسع في الأسر.</a:t>
            </a:r>
          </a:p>
          <a:p>
            <a:pPr marL="0" indent="0" algn="r" rtl="1">
              <a:buNone/>
            </a:pPr>
            <a:endParaRPr lang="ar-JO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2" y="2813277"/>
            <a:ext cx="4302034" cy="322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4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ar-SA" sz="3600" dirty="0" smtClean="0"/>
              <a:t>حملات الفرنجة</a:t>
            </a:r>
            <a:endParaRPr lang="ar-J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ar-JO" dirty="0" smtClean="0">
                <a:solidFill>
                  <a:srgbClr val="FF0000"/>
                </a:solidFill>
              </a:rPr>
              <a:t>حملة الفرنجة الثامنة</a:t>
            </a:r>
            <a:r>
              <a:rPr lang="ar-JO" dirty="0" smtClean="0"/>
              <a:t> </a:t>
            </a:r>
            <a:endParaRPr lang="ar-JO" dirty="0"/>
          </a:p>
          <a:p>
            <a:pPr algn="r" rtl="1"/>
            <a:r>
              <a:rPr lang="ar-JO" dirty="0" smtClean="0">
                <a:solidFill>
                  <a:srgbClr val="0070C0"/>
                </a:solidFill>
              </a:rPr>
              <a:t>سببها </a:t>
            </a:r>
            <a:r>
              <a:rPr lang="ar-JO" dirty="0" smtClean="0"/>
              <a:t>: ضعف مراكز الفرنجة في بلاد الشام بعد سقوط إمارة أنطاكيا بيد المسلمين، قاد الملك الفرنسي لويس التاسع حملة إلى المغرب العربي.</a:t>
            </a:r>
          </a:p>
          <a:p>
            <a:pPr algn="r" rtl="1"/>
            <a:r>
              <a:rPr lang="ar-JO" dirty="0" smtClean="0">
                <a:solidFill>
                  <a:srgbClr val="00B050"/>
                </a:solidFill>
              </a:rPr>
              <a:t>النتائج : </a:t>
            </a:r>
          </a:p>
          <a:p>
            <a:pPr marL="0" indent="0" algn="r" rtl="1">
              <a:buNone/>
            </a:pPr>
            <a:r>
              <a:rPr lang="ar-JO" dirty="0" smtClean="0"/>
              <a:t>فشلت الحملة بسبب وفاة لويس التاسع في تونس.</a:t>
            </a:r>
          </a:p>
          <a:p>
            <a:pPr marL="0" indent="0" algn="r" rtl="1">
              <a:buNone/>
            </a:pPr>
            <a:endParaRPr lang="ar-JO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65120"/>
            <a:ext cx="4186646" cy="322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2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ar-SA" sz="3600" dirty="0" smtClean="0"/>
              <a:t>حملات الفرنجة</a:t>
            </a:r>
            <a:endParaRPr lang="ar-J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ar-JO" dirty="0" smtClean="0">
                <a:solidFill>
                  <a:srgbClr val="FF0000"/>
                </a:solidFill>
              </a:rPr>
              <a:t>نتائج حروب الفرنجة</a:t>
            </a:r>
            <a:r>
              <a:rPr lang="ar-JO" dirty="0" smtClean="0"/>
              <a:t> </a:t>
            </a:r>
            <a:endParaRPr lang="ar-JO" dirty="0"/>
          </a:p>
          <a:p>
            <a:pPr algn="r" rtl="1"/>
            <a:r>
              <a:rPr lang="ar-JO" dirty="0" smtClean="0">
                <a:solidFill>
                  <a:srgbClr val="0070C0"/>
                </a:solidFill>
              </a:rPr>
              <a:t>ازدياد النشاط التجاري بين الغرب والشرق أثناء تلك الحروب</a:t>
            </a:r>
          </a:p>
          <a:p>
            <a:pPr algn="r" rtl="1"/>
            <a:r>
              <a:rPr lang="ar-JO" dirty="0" smtClean="0">
                <a:solidFill>
                  <a:srgbClr val="00B050"/>
                </a:solidFill>
              </a:rPr>
              <a:t>لفت أنظار الأوروبيين إلى استعمار المنطقة</a:t>
            </a:r>
          </a:p>
          <a:p>
            <a:pPr algn="r" rtl="1"/>
            <a:r>
              <a:rPr lang="ar-JO" dirty="0" smtClean="0">
                <a:solidFill>
                  <a:srgbClr val="0070C0"/>
                </a:solidFill>
              </a:rPr>
              <a:t>تراجع المد الإسلامي نحو الدولة البيزنطية وأوروبا</a:t>
            </a:r>
          </a:p>
          <a:p>
            <a:pPr algn="r" rtl="1"/>
            <a:r>
              <a:rPr lang="ar-JO" dirty="0" smtClean="0">
                <a:solidFill>
                  <a:srgbClr val="00B050"/>
                </a:solidFill>
              </a:rPr>
              <a:t>انتقال مظاهر الحضارة الإسلامية إلى أوروبا</a:t>
            </a:r>
          </a:p>
          <a:p>
            <a:pPr algn="r" rtl="1"/>
            <a:r>
              <a:rPr lang="ar-JO" dirty="0" smtClean="0">
                <a:solidFill>
                  <a:srgbClr val="0070C0"/>
                </a:solidFill>
              </a:rPr>
              <a:t>المساعدة في انهيار النظام الاقطاعي في أوروبا</a:t>
            </a:r>
          </a:p>
          <a:p>
            <a:pPr algn="r" rtl="1"/>
            <a:r>
              <a:rPr lang="ar-JO" dirty="0" smtClean="0">
                <a:solidFill>
                  <a:srgbClr val="00B050"/>
                </a:solidFill>
              </a:rPr>
              <a:t>بناء حصون وقلاع جديدة في بلاد الشام لمقاومة الغزو الفرنجي مثل قلعة عجلون</a:t>
            </a:r>
          </a:p>
          <a:p>
            <a:pPr algn="r" rtl="1"/>
            <a:endParaRPr lang="ar-JO" dirty="0" smtClean="0"/>
          </a:p>
        </p:txBody>
      </p:sp>
    </p:spTree>
    <p:extLst>
      <p:ext uri="{BB962C8B-B14F-4D97-AF65-F5344CB8AC3E}">
        <p14:creationId xmlns:p14="http://schemas.microsoft.com/office/powerpoint/2010/main" val="13857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 smtClean="0"/>
              <a:t> أوضاع البلاد العربية قبيل حروب الفرنجة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5591"/>
            <a:ext cx="10515600" cy="4351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dirty="0">
                <a:solidFill>
                  <a:srgbClr val="FF0000"/>
                </a:solidFill>
              </a:rPr>
              <a:t> </a:t>
            </a:r>
            <a:r>
              <a:rPr lang="ar-SA" dirty="0" smtClean="0"/>
              <a:t>شهد المشرق الإسلامي في القرن الخامس الهجري انقساما سياسيا ،اتسم بالصرعات </a:t>
            </a:r>
            <a:r>
              <a:rPr lang="ar-SA" dirty="0" smtClean="0">
                <a:solidFill>
                  <a:srgbClr val="FF0000"/>
                </a:solidFill>
              </a:rPr>
              <a:t>العسكرية والمذهبية بين الخلافة العباسية في بغداد والخلافة الفاطمية في القاهرة :</a:t>
            </a:r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r>
              <a:rPr lang="ar-SA" dirty="0" smtClean="0"/>
              <a:t>تدخل السلاجقة بطلب من الخليفة العباسي لمواجهة الخطر الفاطمي، تمكن السلاجقة من السيطرة على العراق وبلاد الشام</a:t>
            </a:r>
          </a:p>
          <a:p>
            <a:pPr marL="0" indent="0" algn="r" rtl="1">
              <a:buNone/>
            </a:pPr>
            <a:r>
              <a:rPr lang="ar-SA" dirty="0" smtClean="0">
                <a:solidFill>
                  <a:srgbClr val="FF0000"/>
                </a:solidFill>
              </a:rPr>
              <a:t> ولكن سرعان ما قامت الصراعات بين امراء السلاجقة فحل حكم الأتابكيات و يطلق على صاحب الاتابكية اسم </a:t>
            </a:r>
            <a:r>
              <a:rPr lang="ar-SA" dirty="0" err="1" smtClean="0">
                <a:solidFill>
                  <a:srgbClr val="FF0000"/>
                </a:solidFill>
              </a:rPr>
              <a:t>أتابك</a:t>
            </a:r>
            <a:r>
              <a:rPr lang="ar-SA" dirty="0" smtClean="0">
                <a:solidFill>
                  <a:srgbClr val="FF0000"/>
                </a:solidFill>
              </a:rPr>
              <a:t> </a:t>
            </a:r>
            <a:r>
              <a:rPr lang="ar-SA" dirty="0">
                <a:solidFill>
                  <a:srgbClr val="FF0000"/>
                </a:solidFill>
              </a:rPr>
              <a:t>وهي كلمة تركية </a:t>
            </a:r>
            <a:r>
              <a:rPr lang="ar-SA" dirty="0" smtClean="0">
                <a:solidFill>
                  <a:srgbClr val="FF0000"/>
                </a:solidFill>
              </a:rPr>
              <a:t>تعني ( مربوا أبناء السلاطين)</a:t>
            </a:r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r>
              <a:rPr lang="ar-SA" dirty="0" smtClean="0"/>
              <a:t>مهد ذلك لأطماع الفرنجة للسيطرة على مناطق واسعة من بلاد الشام  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5277396" y="2861060"/>
            <a:ext cx="949234" cy="631078"/>
          </a:xfrm>
          <a:prstGeom prst="downArrow">
            <a:avLst>
              <a:gd name="adj1" fmla="val 50000"/>
              <a:gd name="adj2" fmla="val 472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أدى إلى</a:t>
            </a:r>
            <a:endParaRPr lang="ar-JO" dirty="0"/>
          </a:p>
        </p:txBody>
      </p:sp>
      <p:sp>
        <p:nvSpPr>
          <p:cNvPr id="7" name="Down Arrow 6"/>
          <p:cNvSpPr/>
          <p:nvPr/>
        </p:nvSpPr>
        <p:spPr>
          <a:xfrm>
            <a:off x="5277396" y="3897041"/>
            <a:ext cx="949234" cy="631078"/>
          </a:xfrm>
          <a:prstGeom prst="downArrow">
            <a:avLst>
              <a:gd name="adj1" fmla="val 50000"/>
              <a:gd name="adj2" fmla="val 472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أدى إلى</a:t>
            </a:r>
            <a:endParaRPr lang="ar-JO" dirty="0"/>
          </a:p>
        </p:txBody>
      </p:sp>
      <p:sp>
        <p:nvSpPr>
          <p:cNvPr id="8" name="Down Arrow 7"/>
          <p:cNvSpPr/>
          <p:nvPr/>
        </p:nvSpPr>
        <p:spPr>
          <a:xfrm>
            <a:off x="5277396" y="5268980"/>
            <a:ext cx="949234" cy="631078"/>
          </a:xfrm>
          <a:prstGeom prst="downArrow">
            <a:avLst>
              <a:gd name="adj1" fmla="val 50000"/>
              <a:gd name="adj2" fmla="val 472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أدى إلى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0473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 smtClean="0"/>
              <a:t>حروب الفرنجة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dirty="0" smtClean="0">
                <a:solidFill>
                  <a:srgbClr val="FF0000"/>
                </a:solidFill>
              </a:rPr>
              <a:t>حروب الفرنجة </a:t>
            </a:r>
            <a:r>
              <a:rPr lang="ar-SA" dirty="0" smtClean="0"/>
              <a:t>: هي حملات عسكرية شنتها أوروبا على العالم الإسلامي في فترات تاريخية</a:t>
            </a:r>
          </a:p>
          <a:p>
            <a:pPr marL="0" indent="0" algn="r" rtl="1">
              <a:buNone/>
            </a:pPr>
            <a:r>
              <a:rPr lang="ar-SA" dirty="0" smtClean="0"/>
              <a:t> متعاقبة ( 1096- 1291 ) ما يقارب قرنين من الزمان ، وسميت بالحروب الصليبية</a:t>
            </a:r>
          </a:p>
          <a:p>
            <a:pPr marL="0" indent="0" algn="r" rtl="1">
              <a:buNone/>
            </a:pPr>
            <a:r>
              <a:rPr lang="ar-SA" dirty="0" smtClean="0"/>
              <a:t> لأنهم اتخذوا الصليب شعارا لحملاتهم . </a:t>
            </a:r>
          </a:p>
          <a:p>
            <a:pPr marL="0" indent="0" algn="r" rtl="1">
              <a:buNone/>
            </a:pPr>
            <a:endParaRPr lang="ar-JO" dirty="0" smtClean="0">
              <a:solidFill>
                <a:schemeClr val="accent2"/>
              </a:solidFill>
            </a:endParaRPr>
          </a:p>
          <a:p>
            <a:pPr algn="r" rtl="1"/>
            <a:endParaRPr lang="ar-JO" dirty="0">
              <a:solidFill>
                <a:schemeClr val="accent2"/>
              </a:solidFill>
            </a:endParaRPr>
          </a:p>
          <a:p>
            <a:pPr marL="0" indent="0" algn="r" rtl="1">
              <a:buNone/>
            </a:pPr>
            <a:r>
              <a:rPr lang="ar-JO" dirty="0" smtClean="0">
                <a:solidFill>
                  <a:schemeClr val="accent2"/>
                </a:solidFill>
              </a:rPr>
              <a:t>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" y="3254284"/>
            <a:ext cx="3862251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516" y="3254284"/>
            <a:ext cx="6000750" cy="2857500"/>
          </a:xfrm>
          <a:prstGeom prst="rect">
            <a:avLst/>
          </a:prstGeom>
        </p:spPr>
      </p:pic>
      <p:sp>
        <p:nvSpPr>
          <p:cNvPr id="6" name="Explosion 1 5"/>
          <p:cNvSpPr/>
          <p:nvPr/>
        </p:nvSpPr>
        <p:spPr>
          <a:xfrm>
            <a:off x="2416862" y="347708"/>
            <a:ext cx="1998383" cy="124532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عرف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93729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 smtClean="0"/>
              <a:t>دوافع حروب الفرنجة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dirty="0" smtClean="0">
                <a:solidFill>
                  <a:schemeClr val="tx1"/>
                </a:solidFill>
              </a:rPr>
              <a:t>تعددت دوافع حروب الفرنجة  : </a:t>
            </a:r>
            <a:endParaRPr lang="ar-SA" dirty="0">
              <a:solidFill>
                <a:schemeClr val="tx1"/>
              </a:solidFill>
            </a:endParaRPr>
          </a:p>
          <a:p>
            <a:pPr marL="0" indent="0" algn="r" rtl="1">
              <a:buNone/>
            </a:pPr>
            <a:endParaRPr lang="ar-SA" dirty="0" smtClean="0">
              <a:solidFill>
                <a:schemeClr val="tx1"/>
              </a:solidFill>
            </a:endParaRPr>
          </a:p>
          <a:p>
            <a:pPr marL="0" indent="0" algn="r" rtl="1">
              <a:buNone/>
            </a:pPr>
            <a:endParaRPr lang="ar-JO" dirty="0" smtClean="0">
              <a:solidFill>
                <a:schemeClr val="accent2"/>
              </a:solidFill>
            </a:endParaRPr>
          </a:p>
          <a:p>
            <a:pPr algn="r" rtl="1"/>
            <a:endParaRPr lang="ar-JO" dirty="0">
              <a:solidFill>
                <a:schemeClr val="accent2"/>
              </a:solidFill>
            </a:endParaRPr>
          </a:p>
          <a:p>
            <a:pPr marL="0" indent="0" algn="r" rtl="1">
              <a:buNone/>
            </a:pPr>
            <a:r>
              <a:rPr lang="ar-JO" dirty="0" smtClean="0">
                <a:solidFill>
                  <a:schemeClr val="accent2"/>
                </a:solidFill>
              </a:rPr>
              <a:t>       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74153322"/>
              </p:ext>
            </p:extLst>
          </p:nvPr>
        </p:nvGraphicFramePr>
        <p:xfrm>
          <a:off x="2197463" y="2189647"/>
          <a:ext cx="6972663" cy="3987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xplosion 1 4"/>
          <p:cNvSpPr/>
          <p:nvPr/>
        </p:nvSpPr>
        <p:spPr>
          <a:xfrm>
            <a:off x="1659216" y="398289"/>
            <a:ext cx="1998383" cy="124532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mtClean="0"/>
              <a:t>عدد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63902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B538D0-DAE5-48BF-A0A3-ED7462024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A3B538D0-DAE5-48BF-A0A3-ED7462024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A3B538D0-DAE5-48BF-A0A3-ED7462024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A3B538D0-DAE5-48BF-A0A3-ED7462024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A3B538D0-DAE5-48BF-A0A3-ED7462024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E121C6-1893-4FEF-A054-8B42296C6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A8E121C6-1893-4FEF-A054-8B42296C6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A8E121C6-1893-4FEF-A054-8B42296C6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A8E121C6-1893-4FEF-A054-8B42296C6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A8E121C6-1893-4FEF-A054-8B42296C6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D7AFFC-7DF7-4E8D-9711-FBDDA899E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FCD7AFFC-7DF7-4E8D-9711-FBDDA899E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FCD7AFFC-7DF7-4E8D-9711-FBDDA899E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FCD7AFFC-7DF7-4E8D-9711-FBDDA899E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FCD7AFFC-7DF7-4E8D-9711-FBDDA899E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4839FB-35D1-4691-B0D8-41E7222A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D64839FB-35D1-4691-B0D8-41E7222A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D64839FB-35D1-4691-B0D8-41E7222A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D64839FB-35D1-4691-B0D8-41E7222A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D64839FB-35D1-4691-B0D8-41E7222A17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48FD61-3CB3-498F-B9F6-1E5888AC2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9248FD61-3CB3-498F-B9F6-1E5888AC2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9248FD61-3CB3-498F-B9F6-1E5888AC2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9248FD61-3CB3-498F-B9F6-1E5888AC2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9248FD61-3CB3-498F-B9F6-1E5888AC2C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ar-SA" sz="3600" dirty="0" smtClean="0"/>
              <a:t>حملات الفرنجة</a:t>
            </a:r>
            <a:endParaRPr lang="ar-J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ar-JO" dirty="0" smtClean="0">
                <a:solidFill>
                  <a:srgbClr val="FF0000"/>
                </a:solidFill>
              </a:rPr>
              <a:t>حملة الفرنجة الأولى</a:t>
            </a:r>
            <a:r>
              <a:rPr lang="ar-JO" dirty="0" smtClean="0"/>
              <a:t> </a:t>
            </a:r>
            <a:endParaRPr lang="ar-JO" dirty="0"/>
          </a:p>
          <a:p>
            <a:pPr algn="r" rtl="1"/>
            <a:r>
              <a:rPr lang="ar-JO" dirty="0" smtClean="0">
                <a:solidFill>
                  <a:srgbClr val="0070C0"/>
                </a:solidFill>
              </a:rPr>
              <a:t>سببها </a:t>
            </a:r>
            <a:r>
              <a:rPr lang="ar-JO" dirty="0" smtClean="0"/>
              <a:t>: دوافع حروب الفرنجة المذكورة سابقا</a:t>
            </a:r>
          </a:p>
          <a:p>
            <a:pPr algn="r" rtl="1"/>
            <a:r>
              <a:rPr lang="ar-JO" dirty="0" smtClean="0">
                <a:solidFill>
                  <a:srgbClr val="00B050"/>
                </a:solidFill>
              </a:rPr>
              <a:t>النتائج : </a:t>
            </a:r>
          </a:p>
          <a:p>
            <a:pPr marL="0" indent="0" algn="r" rtl="1">
              <a:buNone/>
            </a:pPr>
            <a:r>
              <a:rPr lang="ar-JO" dirty="0"/>
              <a:t>1</a:t>
            </a:r>
            <a:r>
              <a:rPr lang="ar-JO" dirty="0" smtClean="0"/>
              <a:t>- ألحقت الهزيمة بالسلاجقة المسلمين</a:t>
            </a:r>
          </a:p>
          <a:p>
            <a:pPr marL="0" indent="0" algn="r" rtl="1">
              <a:buNone/>
            </a:pPr>
            <a:r>
              <a:rPr lang="ar-JO" dirty="0"/>
              <a:t>2</a:t>
            </a:r>
            <a:r>
              <a:rPr lang="ar-JO" dirty="0" smtClean="0"/>
              <a:t>- تأسيس إمارات فرنجية مثل: </a:t>
            </a:r>
          </a:p>
          <a:p>
            <a:pPr marL="0" indent="0" algn="r" rtl="1">
              <a:buNone/>
            </a:pPr>
            <a:r>
              <a:rPr lang="ar-JO" dirty="0" smtClean="0"/>
              <a:t>الرها، أنطاكيا، طرابلس ومملكة بيت المقدس</a:t>
            </a:r>
            <a:endParaRPr lang="en-US" dirty="0"/>
          </a:p>
          <a:p>
            <a:pPr marL="0" indent="0" algn="r" rtl="1">
              <a:buNone/>
            </a:pPr>
            <a:endParaRPr lang="ar-JO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48" y="1893139"/>
            <a:ext cx="4075611" cy="421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6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ar-SA" sz="3600" dirty="0" smtClean="0"/>
              <a:t>حملات الفرنجة</a:t>
            </a:r>
            <a:endParaRPr lang="ar-J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ar-JO" dirty="0" smtClean="0">
                <a:solidFill>
                  <a:srgbClr val="FF0000"/>
                </a:solidFill>
              </a:rPr>
              <a:t>حملة الفرنجة الثانية</a:t>
            </a:r>
            <a:r>
              <a:rPr lang="ar-JO" dirty="0" smtClean="0"/>
              <a:t> </a:t>
            </a:r>
            <a:endParaRPr lang="ar-JO" dirty="0"/>
          </a:p>
          <a:p>
            <a:pPr algn="r" rtl="1"/>
            <a:r>
              <a:rPr lang="ar-JO" dirty="0" smtClean="0">
                <a:solidFill>
                  <a:srgbClr val="0070C0"/>
                </a:solidFill>
              </a:rPr>
              <a:t>سببها </a:t>
            </a:r>
            <a:r>
              <a:rPr lang="ar-JO" dirty="0" smtClean="0"/>
              <a:t>: استعادة الرها من يد المسلمين بعد أن تمكن عماد الدين زنكي من تحريرها.</a:t>
            </a:r>
          </a:p>
          <a:p>
            <a:pPr algn="r" rtl="1"/>
            <a:r>
              <a:rPr lang="ar-JO" dirty="0" smtClean="0">
                <a:solidFill>
                  <a:srgbClr val="00B050"/>
                </a:solidFill>
              </a:rPr>
              <a:t>النتائج : </a:t>
            </a:r>
          </a:p>
          <a:p>
            <a:pPr marL="0" indent="0" algn="r" rtl="1">
              <a:buNone/>
            </a:pPr>
            <a:r>
              <a:rPr lang="ar-JO" dirty="0"/>
              <a:t>1</a:t>
            </a:r>
            <a:r>
              <a:rPr lang="ar-JO" dirty="0" smtClean="0"/>
              <a:t>- هاجمت الحملة دمشق ولكنها لم تستطع احتلالها لاستنجاد</a:t>
            </a:r>
          </a:p>
          <a:p>
            <a:pPr marL="0" indent="0" algn="r" rtl="1">
              <a:buNone/>
            </a:pPr>
            <a:r>
              <a:rPr lang="ar-JO" dirty="0" smtClean="0"/>
              <a:t> أهلها بنور الدين زنكي فقضى على معظم رجال الحملة</a:t>
            </a:r>
          </a:p>
          <a:p>
            <a:pPr marL="0" indent="0" algn="r" rtl="1">
              <a:buNone/>
            </a:pPr>
            <a:r>
              <a:rPr lang="ar-JO" dirty="0"/>
              <a:t>2</a:t>
            </a:r>
            <a:r>
              <a:rPr lang="ar-JO" dirty="0" smtClean="0"/>
              <a:t>- فشلت الحملة وعادت إلى أوروبا </a:t>
            </a:r>
          </a:p>
          <a:p>
            <a:pPr marL="0" indent="0" algn="r" rtl="1">
              <a:buNone/>
            </a:pPr>
            <a:endParaRPr lang="ar-JO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68" y="2756944"/>
            <a:ext cx="3534046" cy="333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5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ar-SA" sz="3600" dirty="0" smtClean="0"/>
              <a:t>حملات الفرنجة</a:t>
            </a:r>
            <a:endParaRPr lang="ar-J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ar-JO" dirty="0" smtClean="0">
                <a:solidFill>
                  <a:srgbClr val="FF0000"/>
                </a:solidFill>
              </a:rPr>
              <a:t>حملة الفرنجة الثالثة</a:t>
            </a:r>
            <a:r>
              <a:rPr lang="ar-JO" dirty="0" smtClean="0"/>
              <a:t> </a:t>
            </a:r>
            <a:endParaRPr lang="ar-JO" dirty="0"/>
          </a:p>
          <a:p>
            <a:pPr algn="r" rtl="1"/>
            <a:r>
              <a:rPr lang="ar-JO" dirty="0" smtClean="0">
                <a:solidFill>
                  <a:srgbClr val="0070C0"/>
                </a:solidFill>
              </a:rPr>
              <a:t>سببها </a:t>
            </a:r>
            <a:r>
              <a:rPr lang="ar-JO" dirty="0" smtClean="0"/>
              <a:t>: استعادة بيت المقدس بعد أن تمكن المسلمون من تحريرها بقيادة صلاح الدين الأيوبي في معركة حطين عام 1187 م .</a:t>
            </a:r>
          </a:p>
          <a:p>
            <a:pPr algn="r" rtl="1"/>
            <a:r>
              <a:rPr lang="ar-JO" dirty="0" smtClean="0">
                <a:solidFill>
                  <a:srgbClr val="00B050"/>
                </a:solidFill>
              </a:rPr>
              <a:t>النتائج : </a:t>
            </a:r>
          </a:p>
          <a:p>
            <a:pPr marL="0" indent="0" algn="r" rtl="1">
              <a:buNone/>
            </a:pPr>
            <a:r>
              <a:rPr lang="ar-JO" dirty="0" smtClean="0"/>
              <a:t>انتهت الحملة بتوقيع صلح الرملة بين الفرنجة والمسلمين</a:t>
            </a:r>
          </a:p>
          <a:p>
            <a:pPr marL="0" indent="0" algn="r" rtl="1">
              <a:buNone/>
            </a:pPr>
            <a:endParaRPr lang="ar-JO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6" y="2778034"/>
            <a:ext cx="3884023" cy="331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0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ar-SA" sz="3600" dirty="0" smtClean="0"/>
              <a:t>حملات الفرنجة</a:t>
            </a:r>
            <a:endParaRPr lang="ar-J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ar-JO" dirty="0" smtClean="0">
                <a:solidFill>
                  <a:srgbClr val="FF0000"/>
                </a:solidFill>
              </a:rPr>
              <a:t>حملة الفرنجة الرابعة</a:t>
            </a:r>
            <a:endParaRPr lang="ar-JO" dirty="0"/>
          </a:p>
          <a:p>
            <a:pPr algn="r" rtl="1"/>
            <a:r>
              <a:rPr lang="ar-JO" dirty="0" smtClean="0">
                <a:solidFill>
                  <a:srgbClr val="0070C0"/>
                </a:solidFill>
              </a:rPr>
              <a:t>سببها </a:t>
            </a:r>
            <a:r>
              <a:rPr lang="ar-JO" dirty="0" smtClean="0"/>
              <a:t>: استهدفت مصر لثرواتها الغنية وموقعها الاستراتيجي.</a:t>
            </a:r>
          </a:p>
          <a:p>
            <a:pPr algn="r" rtl="1"/>
            <a:r>
              <a:rPr lang="ar-JO" dirty="0" smtClean="0">
                <a:solidFill>
                  <a:srgbClr val="00B050"/>
                </a:solidFill>
              </a:rPr>
              <a:t>النتيجة : </a:t>
            </a:r>
          </a:p>
          <a:p>
            <a:pPr marL="0" indent="0" algn="r" rtl="1">
              <a:buNone/>
            </a:pPr>
            <a:r>
              <a:rPr lang="ar-JO" dirty="0" smtClean="0"/>
              <a:t>تحولت الحملة إلى القسطنطينية</a:t>
            </a:r>
          </a:p>
          <a:p>
            <a:pPr marL="0" indent="0" algn="r" rtl="1">
              <a:buNone/>
            </a:pPr>
            <a:endParaRPr lang="ar-JO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6" y="2778034"/>
            <a:ext cx="6217920" cy="331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5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ar-SA" sz="3600" dirty="0" smtClean="0"/>
              <a:t>حملات الفرنجة</a:t>
            </a:r>
            <a:endParaRPr lang="ar-J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ar-JO" dirty="0" smtClean="0">
                <a:solidFill>
                  <a:srgbClr val="FF0000"/>
                </a:solidFill>
              </a:rPr>
              <a:t>حملة الفرنجة الخامسة</a:t>
            </a:r>
            <a:endParaRPr lang="ar-JO" dirty="0"/>
          </a:p>
          <a:p>
            <a:pPr algn="r" rtl="1"/>
            <a:r>
              <a:rPr lang="ar-JO" dirty="0" smtClean="0">
                <a:solidFill>
                  <a:srgbClr val="0070C0"/>
                </a:solidFill>
              </a:rPr>
              <a:t>سببها </a:t>
            </a:r>
            <a:r>
              <a:rPr lang="ar-JO" dirty="0" smtClean="0"/>
              <a:t>: السيطرة على القدس عن طريق السيطرة على الدولة الأيوبية في مصر.</a:t>
            </a:r>
          </a:p>
          <a:p>
            <a:pPr algn="r" rtl="1"/>
            <a:r>
              <a:rPr lang="ar-JO" dirty="0" smtClean="0">
                <a:solidFill>
                  <a:srgbClr val="00B050"/>
                </a:solidFill>
              </a:rPr>
              <a:t>النتيجة : 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chemeClr val="tx1"/>
                </a:solidFill>
              </a:rPr>
              <a:t>1- احتلوا دمياط في البداية</a:t>
            </a:r>
          </a:p>
          <a:p>
            <a:pPr marL="0" indent="0" algn="r" rtl="1">
              <a:buNone/>
            </a:pPr>
            <a:r>
              <a:rPr lang="ar-JO" dirty="0" smtClean="0"/>
              <a:t>2- ثم واصلوا سيرهم نحو القاهرة</a:t>
            </a:r>
          </a:p>
          <a:p>
            <a:pPr marL="0" indent="0" algn="r" rtl="1">
              <a:buNone/>
            </a:pPr>
            <a:r>
              <a:rPr lang="ar-JO" dirty="0" smtClean="0"/>
              <a:t>فتح عليهم المصريون الجسور، فخشوا الغرق</a:t>
            </a:r>
          </a:p>
          <a:p>
            <a:pPr marL="0" indent="0" algn="r" rtl="1">
              <a:buNone/>
            </a:pPr>
            <a:r>
              <a:rPr lang="ar-JO" dirty="0" smtClean="0"/>
              <a:t> واضطروا للانسحاب وبذلك فشلت الحملة</a:t>
            </a:r>
          </a:p>
          <a:p>
            <a:pPr marL="0" indent="0" algn="r" rtl="1">
              <a:buNone/>
            </a:pPr>
            <a:r>
              <a:rPr lang="ar-JO" dirty="0" smtClean="0"/>
              <a:t> من احتلال مصر.</a:t>
            </a:r>
          </a:p>
          <a:p>
            <a:pPr marL="0" indent="0" algn="r" rtl="1">
              <a:buNone/>
            </a:pPr>
            <a:endParaRPr lang="ar-JO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4" y="2881950"/>
            <a:ext cx="4998720" cy="305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8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4189</TotalTime>
  <Words>612</Words>
  <Application>Microsoft Office PowerPoint</Application>
  <PresentationFormat>Widescreen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 غزو الفرنجة</vt:lpstr>
      <vt:lpstr> أوضاع البلاد العربية قبيل حروب الفرنجة</vt:lpstr>
      <vt:lpstr>حروب الفرنجة</vt:lpstr>
      <vt:lpstr>دوافع حروب الفرنجة</vt:lpstr>
      <vt:lpstr>حملات الفرنجة</vt:lpstr>
      <vt:lpstr>حملات الفرنجة</vt:lpstr>
      <vt:lpstr>حملات الفرنجة</vt:lpstr>
      <vt:lpstr>حملات الفرنجة</vt:lpstr>
      <vt:lpstr>حملات الفرنجة</vt:lpstr>
      <vt:lpstr>حملات الفرنجة</vt:lpstr>
      <vt:lpstr>حملات الفرنجة</vt:lpstr>
      <vt:lpstr>حملات الفرنجة</vt:lpstr>
      <vt:lpstr>حملات الفرنجة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161</cp:revision>
  <dcterms:created xsi:type="dcterms:W3CDTF">2020-07-18T18:58:59Z</dcterms:created>
  <dcterms:modified xsi:type="dcterms:W3CDTF">2020-11-24T21:18:10Z</dcterms:modified>
</cp:coreProperties>
</file>