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39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7979-7F56-430D-97A3-17A67B9F00FD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DE78-51C2-4E70-9A1C-60A56EC863F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7342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7979-7F56-430D-97A3-17A67B9F00FD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DE78-51C2-4E70-9A1C-60A56EC863F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00829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7979-7F56-430D-97A3-17A67B9F00FD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DE78-51C2-4E70-9A1C-60A56EC863F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41769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7979-7F56-430D-97A3-17A67B9F00FD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DE78-51C2-4E70-9A1C-60A56EC863F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80845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7979-7F56-430D-97A3-17A67B9F00FD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DE78-51C2-4E70-9A1C-60A56EC863F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45548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7979-7F56-430D-97A3-17A67B9F00FD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DE78-51C2-4E70-9A1C-60A56EC863F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20984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7979-7F56-430D-97A3-17A67B9F00FD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DE78-51C2-4E70-9A1C-60A56EC863F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88479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7979-7F56-430D-97A3-17A67B9F00FD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DE78-51C2-4E70-9A1C-60A56EC863F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593542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7979-7F56-430D-97A3-17A67B9F00FD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DE78-51C2-4E70-9A1C-60A56EC863F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311473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7979-7F56-430D-97A3-17A67B9F00FD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DE78-51C2-4E70-9A1C-60A56EC863F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7223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7979-7F56-430D-97A3-17A67B9F00FD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DE78-51C2-4E70-9A1C-60A56EC863F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51434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B7979-7F56-430D-97A3-17A67B9F00FD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BDE78-51C2-4E70-9A1C-60A56EC863F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73497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>
                <a:solidFill>
                  <a:srgbClr val="FF0000"/>
                </a:solidFill>
              </a:rPr>
              <a:t>جمعُ التّكسيرِ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460" y="3509963"/>
            <a:ext cx="6227131" cy="2890624"/>
          </a:xfrm>
          <a:prstGeom prst="rect">
            <a:avLst/>
          </a:prstGeom>
          <a:solidFill>
            <a:srgbClr val="FFFF00"/>
          </a:solidFill>
        </p:spPr>
      </p:pic>
    </p:spTree>
    <p:extLst>
      <p:ext uri="{BB962C8B-B14F-4D97-AF65-F5344CB8AC3E}">
        <p14:creationId xmlns:p14="http://schemas.microsoft.com/office/powerpoint/2010/main" val="4277350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Callout 1"/>
          <p:cNvSpPr/>
          <p:nvPr/>
        </p:nvSpPr>
        <p:spPr>
          <a:xfrm>
            <a:off x="1493950" y="425004"/>
            <a:ext cx="10698050" cy="372199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جمعُ التّكسيرِ: هوَ اسمٌ يدلُّ على ثلاثةٍ فأكثر، وتتغيّر فيهِ صيغة المفرد إمّا </a:t>
            </a:r>
            <a:r>
              <a:rPr lang="ar-JO" sz="4400" dirty="0">
                <a:solidFill>
                  <a:srgbClr val="FFFF00"/>
                </a:solidFill>
              </a:rPr>
              <a:t>بزيادة</a:t>
            </a:r>
            <a:r>
              <a:rPr lang="ar-JO" sz="4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ِ حروفٍ مثل (قلمٌ، أقلامٌ)، أو </a:t>
            </a:r>
            <a:r>
              <a:rPr lang="ar-JO" sz="4400" dirty="0">
                <a:solidFill>
                  <a:srgbClr val="FFFF00"/>
                </a:solidFill>
              </a:rPr>
              <a:t>بنقصانِ </a:t>
            </a:r>
            <a:r>
              <a:rPr lang="ar-JO" sz="4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حروفٍ مثل (كتاب، كُتب).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09179" y="5048518"/>
            <a:ext cx="10278776" cy="1446550"/>
          </a:xfrm>
          <a:prstGeom prst="rect">
            <a:avLst/>
          </a:prstGeom>
          <a:solidFill>
            <a:srgbClr val="FFFF00"/>
          </a:solidFill>
        </p:spPr>
        <p:txBody>
          <a:bodyPr wrap="none" rtlCol="1">
            <a:spAutoFit/>
          </a:bodyPr>
          <a:lstStyle/>
          <a:p>
            <a:r>
              <a:rPr lang="ar-JO" sz="4400" dirty="0">
                <a:solidFill>
                  <a:srgbClr val="00B050"/>
                </a:solidFill>
              </a:rPr>
              <a:t>وقد سُمّيَ بالتّكسيرِلأنَّ شكل مفرده يتغيّرُ عند جمعهِ؛ </a:t>
            </a:r>
          </a:p>
          <a:p>
            <a:r>
              <a:rPr lang="ar-JO" sz="4400" dirty="0">
                <a:solidFill>
                  <a:srgbClr val="00B050"/>
                </a:solidFill>
              </a:rPr>
              <a:t>إمّا بتغييرِ ترتيب الحروف </a:t>
            </a:r>
            <a:r>
              <a:rPr lang="ar-JO" sz="4400">
                <a:solidFill>
                  <a:srgbClr val="00B050"/>
                </a:solidFill>
              </a:rPr>
              <a:t>أو عددها أو تغيير الحركات.  </a:t>
            </a:r>
            <a:endParaRPr lang="ar-JO" sz="4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185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319797"/>
              </p:ext>
            </p:extLst>
          </p:nvPr>
        </p:nvGraphicFramePr>
        <p:xfrm>
          <a:off x="2219415" y="69743"/>
          <a:ext cx="8843536" cy="622452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421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1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96538">
                <a:tc>
                  <a:txBody>
                    <a:bodyPr/>
                    <a:lstStyle/>
                    <a:p>
                      <a:pPr algn="ctr" rtl="1">
                        <a:lnSpc>
                          <a:spcPct val="300000"/>
                        </a:lnSpc>
                      </a:pPr>
                      <a:r>
                        <a:rPr lang="ar-JO" sz="3200" dirty="0">
                          <a:solidFill>
                            <a:srgbClr val="FFC000"/>
                          </a:solidFill>
                        </a:rPr>
                        <a:t>المفرد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JO" sz="3200" dirty="0">
                        <a:solidFill>
                          <a:srgbClr val="FFC000"/>
                        </a:solidFill>
                      </a:endParaRPr>
                    </a:p>
                    <a:p>
                      <a:pPr algn="ctr" rtl="1"/>
                      <a:r>
                        <a:rPr lang="ar-JO" sz="3200" dirty="0">
                          <a:solidFill>
                            <a:srgbClr val="FFC000"/>
                          </a:solidFill>
                        </a:rPr>
                        <a:t>الجمع 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435">
                <a:tc>
                  <a:txBody>
                    <a:bodyPr/>
                    <a:lstStyle/>
                    <a:p>
                      <a:pPr algn="ctr" rtl="1"/>
                      <a:r>
                        <a:rPr lang="ar-JO" sz="3600" dirty="0"/>
                        <a:t>لوحٌ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JO" sz="3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6435">
                <a:tc>
                  <a:txBody>
                    <a:bodyPr/>
                    <a:lstStyle/>
                    <a:p>
                      <a:pPr algn="ctr" rtl="1"/>
                      <a:r>
                        <a:rPr lang="ar-JO" sz="3600" dirty="0"/>
                        <a:t>عاقلٌ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JO" sz="3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6435">
                <a:tc>
                  <a:txBody>
                    <a:bodyPr/>
                    <a:lstStyle/>
                    <a:p>
                      <a:pPr algn="ctr" rtl="1"/>
                      <a:r>
                        <a:rPr lang="ar-JO" sz="3600" dirty="0"/>
                        <a:t>حيلةٌ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JO" sz="3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6435">
                <a:tc>
                  <a:txBody>
                    <a:bodyPr/>
                    <a:lstStyle/>
                    <a:p>
                      <a:pPr algn="ctr" rtl="1"/>
                      <a:r>
                        <a:rPr lang="ar-JO" sz="3600" dirty="0"/>
                        <a:t>سحابةٌ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JO" sz="3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6435">
                <a:tc>
                  <a:txBody>
                    <a:bodyPr/>
                    <a:lstStyle/>
                    <a:p>
                      <a:pPr algn="ctr" rtl="1"/>
                      <a:r>
                        <a:rPr lang="ar-JO" sz="3600" dirty="0"/>
                        <a:t>جبلٌ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JO" sz="3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9377">
                <a:tc>
                  <a:txBody>
                    <a:bodyPr/>
                    <a:lstStyle/>
                    <a:p>
                      <a:pPr algn="ctr" rtl="1"/>
                      <a:r>
                        <a:rPr lang="ar-JO" sz="3600" dirty="0"/>
                        <a:t>سفينةٌ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JO" sz="3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6435">
                <a:tc>
                  <a:txBody>
                    <a:bodyPr/>
                    <a:lstStyle/>
                    <a:p>
                      <a:pPr algn="ctr" rtl="1"/>
                      <a:r>
                        <a:rPr lang="ar-JO" sz="3600" dirty="0"/>
                        <a:t>بلدٌ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JO" sz="3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897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1777284" y="347730"/>
            <a:ext cx="9504609" cy="2768957"/>
          </a:xfrm>
          <a:prstGeom prst="horizontalScroll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dirty="0"/>
              <a:t>يُعربُ جمعُ التّكسيرِ بحسَبِ موقعِهِ منَ الجُملةِ.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9736428" y="3116687"/>
            <a:ext cx="1803042" cy="69545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dirty="0"/>
              <a:t>أَمثلة: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56490" y="3992450"/>
            <a:ext cx="4159876" cy="1661993"/>
          </a:xfrm>
          <a:prstGeom prst="rect">
            <a:avLst/>
          </a:prstGeom>
          <a:solidFill>
            <a:srgbClr val="92D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JO" sz="2800" dirty="0"/>
              <a:t>توقّفَ </a:t>
            </a:r>
            <a:r>
              <a:rPr lang="ar-JO" sz="2800" dirty="0">
                <a:solidFill>
                  <a:srgbClr val="FF0000"/>
                </a:solidFill>
              </a:rPr>
              <a:t>الرّكّابُ</a:t>
            </a:r>
            <a:r>
              <a:rPr lang="ar-JO" sz="2800" dirty="0"/>
              <a:t> لأخذِ استراحةٍ.</a:t>
            </a:r>
          </a:p>
          <a:p>
            <a:pPr algn="ctr"/>
            <a:r>
              <a:rPr lang="ar-JO" sz="2800" dirty="0"/>
              <a:t>الرّكّابُ: فاعل مرفوع وعلامة رفعه </a:t>
            </a:r>
            <a:r>
              <a:rPr lang="ar-JO" sz="2800" dirty="0">
                <a:solidFill>
                  <a:srgbClr val="FF0000"/>
                </a:solidFill>
              </a:rPr>
              <a:t>الضّمّة. </a:t>
            </a:r>
          </a:p>
          <a:p>
            <a:pPr algn="ctr"/>
            <a:endParaRPr lang="ar-JO" dirty="0"/>
          </a:p>
        </p:txBody>
      </p:sp>
      <p:sp>
        <p:nvSpPr>
          <p:cNvPr id="6" name="TextBox 5"/>
          <p:cNvSpPr txBox="1"/>
          <p:nvPr/>
        </p:nvSpPr>
        <p:spPr>
          <a:xfrm>
            <a:off x="1996226" y="3464416"/>
            <a:ext cx="4906852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JO" sz="3200" dirty="0"/>
              <a:t>قرأ الطّالبُ </a:t>
            </a:r>
            <a:r>
              <a:rPr lang="ar-JO" sz="3200" dirty="0">
                <a:solidFill>
                  <a:srgbClr val="FF0000"/>
                </a:solidFill>
              </a:rPr>
              <a:t>قصصًا</a:t>
            </a:r>
            <a:r>
              <a:rPr lang="ar-JO" sz="3200" dirty="0"/>
              <a:t> مفيدةً.</a:t>
            </a:r>
          </a:p>
          <a:p>
            <a:r>
              <a:rPr lang="ar-JO" sz="3200" dirty="0"/>
              <a:t>قصصًا: مفعولٌ به منصوب وعلامةُ نصبهِ </a:t>
            </a:r>
            <a:r>
              <a:rPr lang="ar-JO" sz="3200" dirty="0">
                <a:solidFill>
                  <a:srgbClr val="FF0000"/>
                </a:solidFill>
              </a:rPr>
              <a:t>الفتحة</a:t>
            </a:r>
            <a:r>
              <a:rPr lang="ar-JO" sz="3200" dirty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25078" y="5381805"/>
            <a:ext cx="5449147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r>
              <a:rPr lang="ar-JO" sz="2800" dirty="0"/>
              <a:t>الطّرقُ المعبّدةُ جيّدًا تحدُّ من </a:t>
            </a:r>
            <a:r>
              <a:rPr lang="ar-JO" sz="2800" dirty="0">
                <a:solidFill>
                  <a:srgbClr val="FF0000"/>
                </a:solidFill>
              </a:rPr>
              <a:t>حوادثِ</a:t>
            </a:r>
            <a:r>
              <a:rPr lang="ar-JO" sz="2800" dirty="0"/>
              <a:t> الطُّرقِ.</a:t>
            </a:r>
          </a:p>
          <a:p>
            <a:r>
              <a:rPr lang="ar-JO" sz="2800" dirty="0"/>
              <a:t>حوادثِ: اسمٌ مجرورٌ وعلامةُ جرّهِ </a:t>
            </a:r>
            <a:r>
              <a:rPr lang="ar-JO" sz="2800" dirty="0">
                <a:solidFill>
                  <a:srgbClr val="FF0000"/>
                </a:solidFill>
              </a:rPr>
              <a:t>الكسرة</a:t>
            </a:r>
            <a:r>
              <a:rPr lang="ar-J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38917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50462" y="746975"/>
            <a:ext cx="4326890" cy="95410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JO" sz="2800" dirty="0"/>
              <a:t>ميّز جمع التّكسير في الجموعِ الآتية: </a:t>
            </a:r>
          </a:p>
          <a:p>
            <a:endParaRPr lang="ar-JO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495573"/>
              </p:ext>
            </p:extLst>
          </p:nvPr>
        </p:nvGraphicFramePr>
        <p:xfrm>
          <a:off x="3201367" y="1373484"/>
          <a:ext cx="8127999" cy="38437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>
                        <a:lnSpc>
                          <a:spcPct val="300000"/>
                        </a:lnSpc>
                      </a:pPr>
                      <a:r>
                        <a:rPr lang="ar-JO" sz="3200" b="1" dirty="0">
                          <a:solidFill>
                            <a:schemeClr val="tx1"/>
                          </a:solidFill>
                        </a:rPr>
                        <a:t>رائعون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300000"/>
                        </a:lnSpc>
                      </a:pPr>
                      <a:r>
                        <a:rPr lang="ar-JO" sz="3200" b="1" dirty="0">
                          <a:solidFill>
                            <a:schemeClr val="tx1"/>
                          </a:solidFill>
                        </a:rPr>
                        <a:t>متّفقين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300000"/>
                        </a:lnSpc>
                      </a:pPr>
                      <a:r>
                        <a:rPr lang="ar-JO" sz="3200" b="1" dirty="0">
                          <a:solidFill>
                            <a:schemeClr val="tx1"/>
                          </a:solidFill>
                        </a:rPr>
                        <a:t>سُعداء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>
                        <a:lnSpc>
                          <a:spcPct val="300000"/>
                        </a:lnSpc>
                      </a:pPr>
                      <a:r>
                        <a:rPr lang="ar-JO" sz="3200" b="1" dirty="0"/>
                        <a:t>عيون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300000"/>
                        </a:lnSpc>
                      </a:pPr>
                      <a:r>
                        <a:rPr lang="ar-JO" sz="3200" b="1" dirty="0"/>
                        <a:t>أَحبّاء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300000"/>
                        </a:lnSpc>
                      </a:pPr>
                      <a:r>
                        <a:rPr lang="ar-JO" sz="3200" b="1" dirty="0"/>
                        <a:t>مُحترمين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>
                        <a:lnSpc>
                          <a:spcPct val="300000"/>
                        </a:lnSpc>
                      </a:pPr>
                      <a:r>
                        <a:rPr lang="ar-JO" sz="3200" b="1" dirty="0"/>
                        <a:t>أسنان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300000"/>
                        </a:lnSpc>
                      </a:pPr>
                      <a:r>
                        <a:rPr lang="ar-JO" sz="3200" b="1" dirty="0"/>
                        <a:t>نشيطين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300000"/>
                        </a:lnSpc>
                      </a:pPr>
                      <a:r>
                        <a:rPr lang="ar-JO" sz="3200" b="1" dirty="0"/>
                        <a:t>قريبون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7008D48-A5D5-46A5-A222-C7169C0A50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206408"/>
              </p:ext>
            </p:extLst>
          </p:nvPr>
        </p:nvGraphicFramePr>
        <p:xfrm>
          <a:off x="3266983" y="5217204"/>
          <a:ext cx="8127999" cy="184404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76290321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7052168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809373878"/>
                    </a:ext>
                  </a:extLst>
                </a:gridCol>
              </a:tblGrid>
              <a:tr h="1844048">
                <a:tc>
                  <a:txBody>
                    <a:bodyPr/>
                    <a:lstStyle/>
                    <a:p>
                      <a:pPr rtl="1">
                        <a:lnSpc>
                          <a:spcPct val="300000"/>
                        </a:lnSpc>
                      </a:pPr>
                      <a:r>
                        <a:rPr lang="ar-JO" sz="3200" dirty="0">
                          <a:solidFill>
                            <a:schemeClr val="tx1"/>
                          </a:solidFill>
                        </a:rPr>
                        <a:t>أوقات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300000"/>
                        </a:lnSpc>
                      </a:pPr>
                      <a:r>
                        <a:rPr lang="ar-JO" sz="3200" dirty="0">
                          <a:solidFill>
                            <a:schemeClr val="tx1"/>
                          </a:solidFill>
                        </a:rPr>
                        <a:t>بنات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300000"/>
                        </a:lnSpc>
                      </a:pPr>
                      <a:r>
                        <a:rPr lang="ar-JO" sz="3200" dirty="0">
                          <a:solidFill>
                            <a:schemeClr val="tx1"/>
                          </a:solidFill>
                        </a:rPr>
                        <a:t>أصوات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6376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293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134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جمعُ التّكسيرِ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جمع التّكسير</dc:title>
  <dc:creator>user</dc:creator>
  <cp:lastModifiedBy>h.haddadin</cp:lastModifiedBy>
  <cp:revision>18</cp:revision>
  <dcterms:created xsi:type="dcterms:W3CDTF">2020-08-02T11:02:45Z</dcterms:created>
  <dcterms:modified xsi:type="dcterms:W3CDTF">2023-11-25T09:30:34Z</dcterms:modified>
</cp:coreProperties>
</file>