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7" r:id="rId16"/>
    <p:sldId id="288" r:id="rId17"/>
    <p:sldId id="289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FF9E7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2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4BB51379-42BF-44FD-BABA-086F82D3949F}"/>
              </a:ext>
            </a:extLst>
          </p:cNvPr>
          <p:cNvSpPr/>
          <p:nvPr/>
        </p:nvSpPr>
        <p:spPr>
          <a:xfrm>
            <a:off x="121920" y="5981700"/>
            <a:ext cx="708660" cy="80772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44FAF705-C651-4CEF-B4D7-BAEB9A86EA27}"/>
              </a:ext>
            </a:extLst>
          </p:cNvPr>
          <p:cNvSpPr/>
          <p:nvPr/>
        </p:nvSpPr>
        <p:spPr>
          <a:xfrm>
            <a:off x="7955280" y="6080760"/>
            <a:ext cx="1257300" cy="80772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53E34-8A95-41F4-9E41-6BCF68D67E4A}"/>
              </a:ext>
            </a:extLst>
          </p:cNvPr>
          <p:cNvSpPr txBox="1"/>
          <p:nvPr/>
        </p:nvSpPr>
        <p:spPr>
          <a:xfrm>
            <a:off x="3155998" y="1660656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Vowel and -y</a:t>
            </a:r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id="{9DD3DA6B-D79F-4E54-9BDF-A0E6AAE8110F}"/>
              </a:ext>
            </a:extLst>
          </p:cNvPr>
          <p:cNvSpPr/>
          <p:nvPr/>
        </p:nvSpPr>
        <p:spPr>
          <a:xfrm rot="5400000">
            <a:off x="5530767" y="2743935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B2253A-5065-4A2D-B027-58D02A84EF0E}"/>
              </a:ext>
            </a:extLst>
          </p:cNvPr>
          <p:cNvSpPr txBox="1"/>
          <p:nvPr/>
        </p:nvSpPr>
        <p:spPr>
          <a:xfrm>
            <a:off x="3453956" y="3636667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Just add -s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64A695-C5CE-4BEA-A375-3AA4349D8A59}"/>
              </a:ext>
            </a:extLst>
          </p:cNvPr>
          <p:cNvSpPr txBox="1"/>
          <p:nvPr/>
        </p:nvSpPr>
        <p:spPr>
          <a:xfrm>
            <a:off x="3500187" y="5097432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32D655-D5CC-4F50-B7D0-B6A8982F7CFD}"/>
              </a:ext>
            </a:extLst>
          </p:cNvPr>
          <p:cNvSpPr txBox="1"/>
          <p:nvPr/>
        </p:nvSpPr>
        <p:spPr>
          <a:xfrm>
            <a:off x="5282601" y="509743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90366-A50D-4100-B8AC-87D6AA643CD5}"/>
              </a:ext>
            </a:extLst>
          </p:cNvPr>
          <p:cNvSpPr txBox="1"/>
          <p:nvPr/>
        </p:nvSpPr>
        <p:spPr>
          <a:xfrm>
            <a:off x="7356643" y="5097432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2274B0-17A2-495D-8339-F053AC6CF429}"/>
              </a:ext>
            </a:extLst>
          </p:cNvPr>
          <p:cNvSpPr txBox="1"/>
          <p:nvPr/>
        </p:nvSpPr>
        <p:spPr>
          <a:xfrm>
            <a:off x="3937076" y="5097432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sa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7408CE-5B72-4A2C-82D6-362CA43182E6}"/>
              </a:ext>
            </a:extLst>
          </p:cNvPr>
          <p:cNvSpPr txBox="1"/>
          <p:nvPr/>
        </p:nvSpPr>
        <p:spPr>
          <a:xfrm>
            <a:off x="5783350" y="5097432"/>
            <a:ext cx="9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pla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97F99-3311-440A-9563-6364A64171AE}"/>
              </a:ext>
            </a:extLst>
          </p:cNvPr>
          <p:cNvSpPr txBox="1"/>
          <p:nvPr/>
        </p:nvSpPr>
        <p:spPr>
          <a:xfrm>
            <a:off x="7792066" y="5106049"/>
            <a:ext cx="100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EE98A3-116F-4AA7-AAA5-6B3C5E4D9EC1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85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E37C25-E343-4632-AAD8-8759BCD50AA4}"/>
              </a:ext>
            </a:extLst>
          </p:cNvPr>
          <p:cNvSpPr txBox="1"/>
          <p:nvPr/>
        </p:nvSpPr>
        <p:spPr>
          <a:xfrm>
            <a:off x="3270300" y="1708140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Consonant and -y</a:t>
            </a:r>
          </a:p>
        </p:txBody>
      </p:sp>
      <p:sp>
        <p:nvSpPr>
          <p:cNvPr id="46" name="Right Arrow 5">
            <a:extLst>
              <a:ext uri="{FF2B5EF4-FFF2-40B4-BE49-F238E27FC236}">
                <a16:creationId xmlns:a16="http://schemas.microsoft.com/office/drawing/2014/main" id="{6C7B61DE-367A-4B03-9956-A78637DEBE0E}"/>
              </a:ext>
            </a:extLst>
          </p:cNvPr>
          <p:cNvSpPr/>
          <p:nvPr/>
        </p:nvSpPr>
        <p:spPr>
          <a:xfrm rot="5400000">
            <a:off x="5642110" y="2768360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B526EF-E3AC-40E3-9ABD-BF452E0DBA71}"/>
              </a:ext>
            </a:extLst>
          </p:cNvPr>
          <p:cNvSpPr txBox="1"/>
          <p:nvPr/>
        </p:nvSpPr>
        <p:spPr>
          <a:xfrm>
            <a:off x="3565299" y="361886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Remove –y and add -</a:t>
            </a:r>
            <a:r>
              <a:rPr lang="en-GB" sz="3600" b="1" dirty="0" err="1"/>
              <a:t>ies</a:t>
            </a:r>
            <a:endParaRPr lang="en-GB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12226-BD1B-4613-AB97-98AAD760796A}"/>
              </a:ext>
            </a:extLst>
          </p:cNvPr>
          <p:cNvSpPr txBox="1"/>
          <p:nvPr/>
        </p:nvSpPr>
        <p:spPr>
          <a:xfrm>
            <a:off x="3083096" y="458763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9E8DF0-A292-4B22-92DE-7966901D7B36}"/>
              </a:ext>
            </a:extLst>
          </p:cNvPr>
          <p:cNvSpPr txBox="1"/>
          <p:nvPr/>
        </p:nvSpPr>
        <p:spPr>
          <a:xfrm>
            <a:off x="3623045" y="497437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8C6417-9A65-4D9A-95A4-AA1800E2CE4D}"/>
              </a:ext>
            </a:extLst>
          </p:cNvPr>
          <p:cNvSpPr txBox="1"/>
          <p:nvPr/>
        </p:nvSpPr>
        <p:spPr>
          <a:xfrm>
            <a:off x="5537387" y="497437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4D0379-2E10-46FC-8BE3-DB0050E99B64}"/>
              </a:ext>
            </a:extLst>
          </p:cNvPr>
          <p:cNvSpPr txBox="1"/>
          <p:nvPr/>
        </p:nvSpPr>
        <p:spPr>
          <a:xfrm>
            <a:off x="7451729" y="497437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tid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E22D5-9541-47FB-B5B2-C79657264DA6}"/>
              </a:ext>
            </a:extLst>
          </p:cNvPr>
          <p:cNvSpPr txBox="1"/>
          <p:nvPr/>
        </p:nvSpPr>
        <p:spPr>
          <a:xfrm>
            <a:off x="4230118" y="497437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carr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AC9645-B254-4BAE-B71F-79615D32E57E}"/>
              </a:ext>
            </a:extLst>
          </p:cNvPr>
          <p:cNvSpPr txBox="1"/>
          <p:nvPr/>
        </p:nvSpPr>
        <p:spPr>
          <a:xfrm>
            <a:off x="5959807" y="4974377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cr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2B1B2E-394A-4808-8893-DAC314E36F08}"/>
              </a:ext>
            </a:extLst>
          </p:cNvPr>
          <p:cNvSpPr txBox="1"/>
          <p:nvPr/>
        </p:nvSpPr>
        <p:spPr>
          <a:xfrm>
            <a:off x="8004003" y="497105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tid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</p:spTree>
    <p:extLst>
      <p:ext uri="{BB962C8B-B14F-4D97-AF65-F5344CB8AC3E}">
        <p14:creationId xmlns:p14="http://schemas.microsoft.com/office/powerpoint/2010/main" val="16625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Be the Teacher!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Read each sentence and decide whether you think it is correct. If it is not, what should it be?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25" name="textbox five">
            <a:extLst>
              <a:ext uri="{FF2B5EF4-FFF2-40B4-BE49-F238E27FC236}">
                <a16:creationId xmlns:a16="http://schemas.microsoft.com/office/drawing/2014/main" id="{0B3AC717-836A-4FD6-9AAE-7C8DA5CA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2297329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rides my skateboard in the park. 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id="{1D88B88B-45E0-430E-AB17-BAD236AB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88" y="3897002"/>
            <a:ext cx="3426517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He likes both dogs and cats. </a:t>
            </a:r>
          </a:p>
        </p:txBody>
      </p:sp>
      <p:sp>
        <p:nvSpPr>
          <p:cNvPr id="27" name="textbox five">
            <a:extLst>
              <a:ext uri="{FF2B5EF4-FFF2-40B4-BE49-F238E27FC236}">
                <a16:creationId xmlns:a16="http://schemas.microsoft.com/office/drawing/2014/main" id="{159287EC-5D19-49D0-B910-89170EF4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4949647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goes to the shops. </a:t>
            </a:r>
          </a:p>
        </p:txBody>
      </p:sp>
      <p:sp>
        <p:nvSpPr>
          <p:cNvPr id="28" name="textbox five">
            <a:extLst>
              <a:ext uri="{FF2B5EF4-FFF2-40B4-BE49-F238E27FC236}">
                <a16:creationId xmlns:a16="http://schemas.microsoft.com/office/drawing/2014/main" id="{D29DA5F8-5977-4601-9A39-6EF830B47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2844357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</a:t>
            </a:r>
            <a:r>
              <a:rPr lang="en-GB" sz="2000" b="1" dirty="0"/>
              <a:t>ride</a:t>
            </a:r>
            <a:r>
              <a:rPr lang="en-GB" sz="2000" dirty="0"/>
              <a:t> my skateboard in the park. 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id="{68A4334C-BDCC-478E-8355-3F7D7BD8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5534422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</a:t>
            </a:r>
            <a:r>
              <a:rPr lang="en-GB" sz="2000" b="1" dirty="0"/>
              <a:t>go</a:t>
            </a:r>
            <a:r>
              <a:rPr lang="en-GB" sz="2000" dirty="0"/>
              <a:t> to the shops. 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54F9EE76-A529-460E-A935-8F38C572F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8" y="3252980"/>
            <a:ext cx="3212460" cy="33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4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44769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future tense is used for things that have not yet happened – they will happen in the future.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46DAC1-3EFB-4419-A735-0DE75394ADA9}"/>
              </a:ext>
            </a:extLst>
          </p:cNvPr>
          <p:cNvGrpSpPr/>
          <p:nvPr/>
        </p:nvGrpSpPr>
        <p:grpSpPr>
          <a:xfrm>
            <a:off x="3499310" y="1543051"/>
            <a:ext cx="5117180" cy="1982028"/>
            <a:chOff x="4279900" y="1543050"/>
            <a:chExt cx="4049713" cy="19820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982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The future form of the verb in a sentence is usually preceded by the word </a:t>
              </a:r>
              <a:r>
                <a:rPr lang="en-GB" dirty="0">
                  <a:solidFill>
                    <a:srgbClr val="DE1E5A"/>
                  </a:solidFill>
                </a:rPr>
                <a:t>will</a:t>
              </a:r>
              <a:r>
                <a:rPr lang="en-GB" dirty="0"/>
                <a:t>. The words </a:t>
              </a:r>
              <a:r>
                <a:rPr lang="en-GB" dirty="0">
                  <a:solidFill>
                    <a:srgbClr val="DE1E5A"/>
                  </a:solidFill>
                </a:rPr>
                <a:t>shall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/>
                <a:t>or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going to </a:t>
              </a:r>
              <a:r>
                <a:rPr lang="en-GB" dirty="0"/>
                <a:t>can also be used.</a:t>
              </a:r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shall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589" y="4117699"/>
            <a:ext cx="1934622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will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5380143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am</a:t>
            </a:r>
            <a:r>
              <a:rPr lang="en-GB" sz="2000" dirty="0">
                <a:solidFill>
                  <a:srgbClr val="DE1E5A"/>
                </a:solidFill>
              </a:rPr>
              <a:t>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6C4D97D-30F8-4064-B102-86E9162CD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>
          <a:xfrm>
            <a:off x="2140410" y="3799121"/>
            <a:ext cx="2950937" cy="30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18478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You can also make the future tense negative in order to say that something will not happen.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46DAC1-3EFB-4419-A735-0DE75394ADA9}"/>
              </a:ext>
            </a:extLst>
          </p:cNvPr>
          <p:cNvGrpSpPr/>
          <p:nvPr/>
        </p:nvGrpSpPr>
        <p:grpSpPr>
          <a:xfrm>
            <a:off x="3499310" y="1543050"/>
            <a:ext cx="5117180" cy="1885946"/>
            <a:chOff x="4279900" y="1543050"/>
            <a:chExt cx="4049713" cy="18859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8859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You can do this by using </a:t>
              </a:r>
              <a:r>
                <a:rPr lang="en-GB" dirty="0">
                  <a:solidFill>
                    <a:srgbClr val="DE1E5A"/>
                  </a:solidFill>
                </a:rPr>
                <a:t>won’t</a:t>
              </a:r>
              <a:r>
                <a:rPr lang="en-GB" dirty="0"/>
                <a:t>, </a:t>
              </a:r>
              <a:r>
                <a:rPr lang="en-GB" dirty="0">
                  <a:solidFill>
                    <a:srgbClr val="DE1E5A"/>
                  </a:solidFill>
                </a:rPr>
                <a:t>will not</a:t>
              </a:r>
              <a:r>
                <a:rPr lang="en-GB" dirty="0"/>
                <a:t>,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shall not </a:t>
              </a:r>
              <a:r>
                <a:rPr lang="en-GB" dirty="0"/>
                <a:t>or </a:t>
              </a:r>
              <a:r>
                <a:rPr lang="en-GB" dirty="0">
                  <a:solidFill>
                    <a:srgbClr val="DE1E5A"/>
                  </a:solidFill>
                </a:rPr>
                <a:t>not going to </a:t>
              </a:r>
              <a:r>
                <a:rPr lang="en-GB" dirty="0"/>
                <a:t>in front of the verb.</a:t>
              </a:r>
              <a:endParaRPr lang="en-GB" b="1" dirty="0"/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will not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97" y="4140568"/>
            <a:ext cx="284746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won’t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38" y="5342889"/>
            <a:ext cx="3651846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am </a:t>
            </a:r>
            <a:r>
              <a:rPr lang="en-GB" sz="2000" dirty="0">
                <a:solidFill>
                  <a:srgbClr val="DE1E5A"/>
                </a:solidFill>
              </a:rPr>
              <a:t>not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C8D57ECC-160B-4721-BE34-98C36A303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6805" y="3396444"/>
            <a:ext cx="2107486" cy="35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8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050987" cy="416000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US" sz="2000" dirty="0"/>
              <a:t>The cat sits on the mat.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 cat will sit on the mat.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CE38B1-6D51-4841-BE64-E2437CDF8C6C}"/>
              </a:ext>
            </a:extLst>
          </p:cNvPr>
          <p:cNvSpPr txBox="1"/>
          <p:nvPr/>
        </p:nvSpPr>
        <p:spPr>
          <a:xfrm>
            <a:off x="2858814" y="2905459"/>
            <a:ext cx="396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sentence is in </a:t>
            </a:r>
            <a:r>
              <a:rPr lang="en-GB" dirty="0">
                <a:solidFill>
                  <a:srgbClr val="7030A0"/>
                </a:solidFill>
              </a:rPr>
              <a:t>simple past tense</a:t>
            </a:r>
            <a:r>
              <a:rPr lang="en-GB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5209780" cy="773731"/>
            <a:chOff x="4279900" y="1543049"/>
            <a:chExt cx="3779953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779953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495421" cy="50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2800" b="1" dirty="0"/>
                <a:t>The cat sat on the mat.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324483" cy="938783"/>
            <a:chOff x="-304800" y="1383520"/>
            <a:chExt cx="6324483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324483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711687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present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222125" cy="938783"/>
            <a:chOff x="-304800" y="1383520"/>
            <a:chExt cx="6222125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222125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7D913EBC-B204-47A4-BDE3-7C95986D1A81}"/>
                </a:ext>
              </a:extLst>
            </p:cNvPr>
            <p:cNvSpPr/>
            <p:nvPr/>
          </p:nvSpPr>
          <p:spPr>
            <a:xfrm>
              <a:off x="307997" y="1383520"/>
              <a:ext cx="5481330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68FA7A-076D-4EE1-AD8B-693808A92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1695" y="2986737"/>
            <a:ext cx="4037078" cy="37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5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/>
              <a:t>They played in the park.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They will play in the park.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CE38B1-6D51-4841-BE64-E2437CDF8C6C}"/>
              </a:ext>
            </a:extLst>
          </p:cNvPr>
          <p:cNvSpPr txBox="1"/>
          <p:nvPr/>
        </p:nvSpPr>
        <p:spPr>
          <a:xfrm>
            <a:off x="2941055" y="2905459"/>
            <a:ext cx="426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This sentence is in </a:t>
            </a:r>
            <a:r>
              <a:rPr lang="en-GB" dirty="0">
                <a:solidFill>
                  <a:srgbClr val="7030A0"/>
                </a:solidFill>
                <a:latin typeface="Twinkl" panose="02000000000000000000" pitchFamily="2" charset="0"/>
              </a:rPr>
              <a:t>simple present tense</a:t>
            </a:r>
            <a:r>
              <a:rPr lang="en-GB" dirty="0">
                <a:latin typeface="Twinkl" panose="02000000000000000000" pitchFamily="2" charset="0"/>
              </a:rPr>
              <a:t>.</a:t>
            </a:r>
          </a:p>
          <a:p>
            <a:endParaRPr lang="en-GB" dirty="0">
              <a:solidFill>
                <a:srgbClr val="DE1E5A"/>
              </a:solidFill>
              <a:latin typeface="Twinkl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4224178" cy="773731"/>
            <a:chOff x="4279900" y="1543049"/>
            <a:chExt cx="3064850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064850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2813363" cy="51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They play </a:t>
              </a:r>
              <a:r>
                <a:rPr lang="en-US" sz="2800" b="1" dirty="0">
                  <a:solidFill>
                    <a:srgbClr val="333333"/>
                  </a:solidFill>
                </a:rPr>
                <a:t>in</a:t>
              </a: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 the park.</a:t>
              </a:r>
              <a:endParaRPr lang="en-GB" sz="28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042162" cy="938783"/>
            <a:chOff x="-304800" y="1383520"/>
            <a:chExt cx="6042162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042162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318929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past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138041" cy="938783"/>
            <a:chOff x="-304800" y="1383520"/>
            <a:chExt cx="6138041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138041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7D913EBC-B204-47A4-BDE3-7C95986D1A81}"/>
                </a:ext>
              </a:extLst>
            </p:cNvPr>
            <p:cNvSpPr/>
            <p:nvPr/>
          </p:nvSpPr>
          <p:spPr>
            <a:xfrm>
              <a:off x="307996" y="1383520"/>
              <a:ext cx="5525245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 descr="A picture containing cake, swing, outdoor object&#10;&#10;Description automatically generated">
            <a:extLst>
              <a:ext uri="{FF2B5EF4-FFF2-40B4-BE49-F238E27FC236}">
                <a16:creationId xmlns:a16="http://schemas.microsoft.com/office/drawing/2014/main" id="{165D06E6-898B-4225-A2C1-BB7AB99F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41" y="3662771"/>
            <a:ext cx="2931210" cy="22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7457542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03D6D67-AE75-415F-A2D1-833E9BA065F5}"/>
              </a:ext>
            </a:extLst>
          </p:cNvPr>
          <p:cNvSpPr txBox="1">
            <a:spLocks/>
          </p:cNvSpPr>
          <p:nvPr/>
        </p:nvSpPr>
        <p:spPr>
          <a:xfrm>
            <a:off x="755276" y="2207116"/>
            <a:ext cx="62618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She will meet you tomorrow.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Frank and Tom went to the zoo.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Ahmed sang his favourite song.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He skips down the road.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GB" dirty="0"/>
              <a:t>The dog lapped at the water. </a:t>
            </a:r>
          </a:p>
        </p:txBody>
      </p:sp>
      <p:sp>
        <p:nvSpPr>
          <p:cNvPr id="36" name="textbox five">
            <a:extLst>
              <a:ext uri="{FF2B5EF4-FFF2-40B4-BE49-F238E27FC236}">
                <a16:creationId xmlns:a16="http://schemas.microsoft.com/office/drawing/2014/main" id="{D5AB0A5E-8F64-4F5F-998D-92CB6894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7" y="248668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Future Tense</a:t>
            </a:r>
          </a:p>
        </p:txBody>
      </p:sp>
      <p:sp>
        <p:nvSpPr>
          <p:cNvPr id="40" name="textbox five">
            <a:extLst>
              <a:ext uri="{FF2B5EF4-FFF2-40B4-BE49-F238E27FC236}">
                <a16:creationId xmlns:a16="http://schemas.microsoft.com/office/drawing/2014/main" id="{17C0F4F1-D118-4276-ABC5-32981C1E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322468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1" name="textbox five">
            <a:extLst>
              <a:ext uri="{FF2B5EF4-FFF2-40B4-BE49-F238E27FC236}">
                <a16:creationId xmlns:a16="http://schemas.microsoft.com/office/drawing/2014/main" id="{0E4D2DC9-D0C5-409F-8B1E-8ED0F71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494265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Present Tense</a:t>
            </a:r>
          </a:p>
        </p:txBody>
      </p:sp>
      <p:sp>
        <p:nvSpPr>
          <p:cNvPr id="42" name="textbox five">
            <a:extLst>
              <a:ext uri="{FF2B5EF4-FFF2-40B4-BE49-F238E27FC236}">
                <a16:creationId xmlns:a16="http://schemas.microsoft.com/office/drawing/2014/main" id="{CFD1FFF6-B2E8-4B50-B74D-0F40536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5750556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3" name="textbox five">
            <a:extLst>
              <a:ext uri="{FF2B5EF4-FFF2-40B4-BE49-F238E27FC236}">
                <a16:creationId xmlns:a16="http://schemas.microsoft.com/office/drawing/2014/main" id="{E324C916-73BE-4FAE-A3DD-2A2BBEB8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5" y="409461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</p:spTree>
    <p:extLst>
      <p:ext uri="{BB962C8B-B14F-4D97-AF65-F5344CB8AC3E}">
        <p14:creationId xmlns:p14="http://schemas.microsoft.com/office/powerpoint/2010/main" val="4149783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599"/>
            <a:ext cx="9144000" cy="6248402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Tense is used to indicate the time in which something happens. </a:t>
            </a:r>
            <a:endParaRPr lang="en-GB" dirty="0">
              <a:effectLst/>
            </a:endParaRPr>
          </a:p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9B143F-3654-4897-8A69-0E2A29EC323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FFCB91F1-54FC-40D2-8BBD-33B4C194688D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76C01-6A1A-4DC5-A5B9-BD242C407CBA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What Is Tense?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154C5C-8809-4758-92E3-D9D9F05A59E3}"/>
              </a:ext>
            </a:extLst>
          </p:cNvPr>
          <p:cNvGrpSpPr/>
          <p:nvPr/>
        </p:nvGrpSpPr>
        <p:grpSpPr>
          <a:xfrm>
            <a:off x="4465635" y="1543050"/>
            <a:ext cx="4049713" cy="3039885"/>
            <a:chOff x="4033043" y="1806651"/>
            <a:chExt cx="4049713" cy="27762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8A0D79-052B-4242-9571-B3B1BC320BA2}"/>
                </a:ext>
              </a:extLst>
            </p:cNvPr>
            <p:cNvSpPr/>
            <p:nvPr/>
          </p:nvSpPr>
          <p:spPr bwMode="auto">
            <a:xfrm>
              <a:off x="4033043" y="1806651"/>
              <a:ext cx="4049713" cy="27762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098756F2-DDD1-415B-9A5D-CE571538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395" y="1994662"/>
              <a:ext cx="3779953" cy="23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It is used to change verbs to show when the action took place – in the past, in the present or in the future.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800" dirty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The different tenses can be shown by changing the spelling of the </a:t>
              </a:r>
              <a:r>
                <a:rPr lang="en-GB" sz="1800" dirty="0">
                  <a:solidFill>
                    <a:srgbClr val="7030A0"/>
                  </a:solidFill>
                </a:rPr>
                <a:t>verb</a:t>
              </a:r>
              <a:r>
                <a:rPr lang="en-GB" sz="1800" dirty="0"/>
                <a:t> in a sentence.</a:t>
              </a: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1EBCC232-5EAF-459E-BB7D-D2DB67E4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>
            <a:fillRect/>
          </a:stretch>
        </p:blipFill>
        <p:spPr bwMode="auto">
          <a:xfrm>
            <a:off x="2176754" y="2865519"/>
            <a:ext cx="2537289" cy="41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99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0EC177-C88B-49C7-BBD5-B0DFF8D45A89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76B61D-3506-4E11-918A-DFB7F608C9F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B08AE8-9E4A-422D-AC33-46F769A294EE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593C946-2C29-461A-A33A-8096D7E46816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32472300-9D38-4FD5-AF3A-8FF2F7EEFF0C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Past tense verbs often end in the suffix –ed, although there are some other tricky words that change in other ways (known as </a:t>
            </a:r>
            <a:r>
              <a:rPr lang="en-GB" sz="1800" b="1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irregular verbs</a:t>
            </a: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).</a:t>
            </a:r>
          </a:p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F1E9F8-D956-4C0B-8B4C-CEFE8EA842C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id="{72D0D960-C8DE-4AB4-B0AA-56256AA438F4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D0F315-06FC-4C6E-A664-A7FC0E38D9F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Simple Past Tense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2770DB-38CD-45E0-B9B4-4538682ECA58}"/>
              </a:ext>
            </a:extLst>
          </p:cNvPr>
          <p:cNvGrpSpPr/>
          <p:nvPr/>
        </p:nvGrpSpPr>
        <p:grpSpPr>
          <a:xfrm>
            <a:off x="3499310" y="2942476"/>
            <a:ext cx="5117180" cy="1703067"/>
            <a:chOff x="4279900" y="2176142"/>
            <a:chExt cx="4049713" cy="17030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B5FB2A-7A37-42AA-9DA9-87D9D1260321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10308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36E00967-0411-41E8-A685-9FE2B0A8F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2283900"/>
              <a:ext cx="3779953" cy="15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dirty="0"/>
                <a:t>In this sentence, the action ‘play’ has already been done so it is in the past tense and has the –ed suffix.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  <p:sp>
        <p:nvSpPr>
          <p:cNvPr id="25" name="textbox five">
            <a:extLst>
              <a:ext uri="{FF2B5EF4-FFF2-40B4-BE49-F238E27FC236}">
                <a16:creationId xmlns:a16="http://schemas.microsoft.com/office/drawing/2014/main" id="{1F92BD75-2854-4EC8-A34F-0ABDC048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756" y="2378936"/>
            <a:ext cx="369844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‘I play</a:t>
            </a:r>
            <a:r>
              <a:rPr lang="en-GB" sz="2000" b="1" dirty="0">
                <a:solidFill>
                  <a:srgbClr val="7030A0"/>
                </a:solidFill>
              </a:rPr>
              <a:t>ed</a:t>
            </a:r>
            <a:r>
              <a:rPr lang="en-GB" sz="2000" b="1" dirty="0"/>
              <a:t> football yesterday.’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id="{9FBD3B96-3B50-4F5B-9CA2-AB9578CA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51" y="4407367"/>
            <a:ext cx="3890148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‘Sally </a:t>
            </a:r>
            <a:r>
              <a:rPr lang="en-GB" sz="2000" b="1" dirty="0">
                <a:solidFill>
                  <a:srgbClr val="7030A0"/>
                </a:solidFill>
              </a:rPr>
              <a:t>sang</a:t>
            </a:r>
            <a:r>
              <a:rPr lang="en-GB" sz="2000" b="1" dirty="0"/>
              <a:t> her favourite song.’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B5B7A5-31AD-4506-9691-7A4F3EB0DCEA}"/>
              </a:ext>
            </a:extLst>
          </p:cNvPr>
          <p:cNvGrpSpPr/>
          <p:nvPr/>
        </p:nvGrpSpPr>
        <p:grpSpPr>
          <a:xfrm>
            <a:off x="3499310" y="5003261"/>
            <a:ext cx="5117180" cy="1306024"/>
            <a:chOff x="3499310" y="4250180"/>
            <a:chExt cx="5117180" cy="13060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D991B6-48A9-4E8E-A78A-6EBBF14157F2}"/>
                </a:ext>
              </a:extLst>
            </p:cNvPr>
            <p:cNvSpPr/>
            <p:nvPr/>
          </p:nvSpPr>
          <p:spPr bwMode="auto">
            <a:xfrm>
              <a:off x="3499310" y="4250180"/>
              <a:ext cx="5117180" cy="130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5311BC6D-E792-4CD7-B547-549B80E7D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821" y="4358427"/>
              <a:ext cx="4776314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/>
                <a:t>In this sentence, the action of singing has already been done so it is in the past tense. ‘Sing’ is changed to ‘sang’ as it is an </a:t>
              </a:r>
              <a:r>
                <a:rPr lang="en-GB" b="1" dirty="0"/>
                <a:t>irregular verb</a:t>
              </a:r>
              <a:r>
                <a:rPr lang="en-GB" dirty="0"/>
                <a:t>.</a:t>
              </a:r>
            </a:p>
          </p:txBody>
        </p:sp>
      </p:grpSp>
      <p:pic>
        <p:nvPicPr>
          <p:cNvPr id="30" name="Picture 29" descr="A picture containing text, player&#10;&#10;Description automatically generated">
            <a:extLst>
              <a:ext uri="{FF2B5EF4-FFF2-40B4-BE49-F238E27FC236}">
                <a16:creationId xmlns:a16="http://schemas.microsoft.com/office/drawing/2014/main" id="{9E976C76-56FE-4D98-82FA-D3E9A642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9788" y="3831170"/>
            <a:ext cx="1432439" cy="27982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C132E83-3A02-4115-B7C1-2255D132070C}"/>
              </a:ext>
            </a:extLst>
          </p:cNvPr>
          <p:cNvGrpSpPr/>
          <p:nvPr/>
        </p:nvGrpSpPr>
        <p:grpSpPr>
          <a:xfrm>
            <a:off x="3499310" y="1170311"/>
            <a:ext cx="5117180" cy="1076228"/>
            <a:chOff x="4279900" y="2176142"/>
            <a:chExt cx="4049713" cy="10762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9F20AB-17E9-48D8-B45F-599F6406AAF3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790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368EE966-67A1-4202-8AE3-09615912F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3" y="2283900"/>
              <a:ext cx="3779953" cy="96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b="0" i="0" dirty="0">
                  <a:solidFill>
                    <a:srgbClr val="333333"/>
                  </a:solidFill>
                  <a:effectLst/>
                  <a:latin typeface="+mn-lt"/>
                </a:rPr>
                <a:t>The past tense is used for things that have already happened.</a:t>
              </a:r>
              <a:endParaRPr lang="en-GB" dirty="0">
                <a:latin typeface="+mn-lt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608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E93EA0-BC15-401A-81CA-25E55CFC0C8B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37E171-81B4-44E6-81CE-4A502A16A4D7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4AE12-C125-4F03-8A0E-795238A1CA12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457E36-BA24-4456-ADDC-DF17DE1EFB89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03A1ED6-FFAD-4F56-B9DC-D360EC15C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35826"/>
              </p:ext>
            </p:extLst>
          </p:nvPr>
        </p:nvGraphicFramePr>
        <p:xfrm>
          <a:off x="503237" y="1735137"/>
          <a:ext cx="8137526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GB" dirty="0" err="1"/>
                        <a:t>ed</a:t>
                      </a:r>
                      <a:r>
                        <a:rPr lang="en-GB" dirty="0"/>
                        <a:t>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Irregular 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became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explained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DA949C9-DA71-40E4-B0E8-F8F0EA21DFBE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BD7835D1-7BE9-4FCA-9F26-791D7B6583C1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DFD161-A976-4E2D-B798-AA4A0F4F67FD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GB" sz="2000" b="1" dirty="0">
                  <a:latin typeface="+mn-lt"/>
                </a:rPr>
                <a:t>Examples of Simple Past Tense Verbs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112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CB861C-5573-460A-91E5-E4E5343B20AC}"/>
              </a:ext>
            </a:extLst>
          </p:cNvPr>
          <p:cNvGrpSpPr/>
          <p:nvPr/>
        </p:nvGrpSpPr>
        <p:grpSpPr>
          <a:xfrm>
            <a:off x="0" y="609598"/>
            <a:ext cx="9144000" cy="6248401"/>
            <a:chOff x="0" y="609599"/>
            <a:chExt cx="9144000" cy="49682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FEC85A-1545-48DD-A60A-0DBCA5FC91AB}"/>
                </a:ext>
              </a:extLst>
            </p:cNvPr>
            <p:cNvSpPr/>
            <p:nvPr/>
          </p:nvSpPr>
          <p:spPr>
            <a:xfrm>
              <a:off x="0" y="609599"/>
              <a:ext cx="9144000" cy="4968230"/>
            </a:xfrm>
            <a:prstGeom prst="rect">
              <a:avLst/>
            </a:prstGeom>
            <a:solidFill>
              <a:srgbClr val="FFF9E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971BE1-9ED7-4EC4-8535-7D96F9454E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9600"/>
              <a:ext cx="9144000" cy="0"/>
            </a:xfrm>
            <a:prstGeom prst="line">
              <a:avLst/>
            </a:prstGeom>
            <a:ln w="101600">
              <a:solidFill>
                <a:srgbClr val="8D35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FE1DDC-D595-4239-AC51-E2BD83E6F563}"/>
              </a:ext>
            </a:extLst>
          </p:cNvPr>
          <p:cNvSpPr txBox="1">
            <a:spLocks/>
          </p:cNvSpPr>
          <p:nvPr/>
        </p:nvSpPr>
        <p:spPr>
          <a:xfrm>
            <a:off x="841073" y="3726004"/>
            <a:ext cx="5579511" cy="2316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Tom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walked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down the street to school.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stopped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to wait for a </a:t>
            </a:r>
            <a:r>
              <a:rPr lang="en-GB" sz="2400" dirty="0">
                <a:solidFill>
                  <a:schemeClr val="tx1"/>
                </a:solidFill>
              </a:rPr>
              <a:t>car to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drive/go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 </a:t>
            </a:r>
            <a:r>
              <a:rPr lang="en-GB" sz="2400" dirty="0"/>
              <a:t>past before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crossed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road. He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opened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school gate and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hung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up his coat on his peg.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B0F785-B094-40DE-84E6-2350C03DAD91}"/>
              </a:ext>
            </a:extLst>
          </p:cNvPr>
          <p:cNvSpPr txBox="1">
            <a:spLocks/>
          </p:cNvSpPr>
          <p:nvPr/>
        </p:nvSpPr>
        <p:spPr>
          <a:xfrm>
            <a:off x="1511300" y="3867944"/>
            <a:ext cx="1222984" cy="301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walked</a:t>
            </a:r>
            <a:endParaRPr lang="en-GB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33932-F61D-4B32-A4A1-6233E249495D}"/>
              </a:ext>
            </a:extLst>
          </p:cNvPr>
          <p:cNvSpPr txBox="1">
            <a:spLocks/>
          </p:cNvSpPr>
          <p:nvPr/>
        </p:nvSpPr>
        <p:spPr>
          <a:xfrm>
            <a:off x="1282252" y="4441471"/>
            <a:ext cx="1445407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stopped </a:t>
            </a:r>
            <a:endParaRPr lang="en-GB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72ADCD-DF1F-4EA3-8A4A-7B2C9599B93F}"/>
              </a:ext>
            </a:extLst>
          </p:cNvPr>
          <p:cNvSpPr txBox="1">
            <a:spLocks/>
          </p:cNvSpPr>
          <p:nvPr/>
        </p:nvSpPr>
        <p:spPr>
          <a:xfrm>
            <a:off x="5118026" y="4437294"/>
            <a:ext cx="1709734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drive/go</a:t>
            </a:r>
            <a:endParaRPr lang="en-GB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4320DF-7ABF-4FC3-B497-4222B6CE5C5E}"/>
              </a:ext>
            </a:extLst>
          </p:cNvPr>
          <p:cNvSpPr txBox="1">
            <a:spLocks/>
          </p:cNvSpPr>
          <p:nvPr/>
        </p:nvSpPr>
        <p:spPr>
          <a:xfrm>
            <a:off x="2822115" y="4962830"/>
            <a:ext cx="1206665" cy="456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crossed</a:t>
            </a:r>
            <a:endParaRPr lang="en-GB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EDB07A-D478-4EF0-8E20-595BBEEB85CC}"/>
              </a:ext>
            </a:extLst>
          </p:cNvPr>
          <p:cNvSpPr txBox="1">
            <a:spLocks/>
          </p:cNvSpPr>
          <p:nvPr/>
        </p:nvSpPr>
        <p:spPr>
          <a:xfrm>
            <a:off x="841073" y="5553259"/>
            <a:ext cx="1321838" cy="374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opened</a:t>
            </a:r>
            <a:endParaRPr lang="en-GB" sz="2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F8FEB46-B9DA-44BB-BC3D-09CDA4545DEB}"/>
              </a:ext>
            </a:extLst>
          </p:cNvPr>
          <p:cNvSpPr txBox="1">
            <a:spLocks/>
          </p:cNvSpPr>
          <p:nvPr/>
        </p:nvSpPr>
        <p:spPr>
          <a:xfrm>
            <a:off x="4606992" y="5552700"/>
            <a:ext cx="1043158" cy="607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hung</a:t>
            </a: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06CC44-C83D-4896-8DE4-F32AB95CD89B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id="{CBAFC192-A719-4CB6-B29B-759CA3C15B1C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9C55FB-6A4D-455C-BFE6-9C33D44080C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Fill the Gaps!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504482-ADFC-40E5-A974-C320353CE9D3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A16BCAE-40E7-4F25-93CD-C0EFD3F84EDF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A08BF6-0495-4877-AFCC-F76C47E57287}"/>
              </a:ext>
            </a:extLst>
          </p:cNvPr>
          <p:cNvGrpSpPr/>
          <p:nvPr/>
        </p:nvGrpSpPr>
        <p:grpSpPr>
          <a:xfrm>
            <a:off x="-304800" y="1503296"/>
            <a:ext cx="5711687" cy="1405918"/>
            <a:chOff x="-304800" y="1503296"/>
            <a:chExt cx="5711687" cy="14059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857622-CB30-4D3B-B104-54214A0E2649}"/>
                </a:ext>
              </a:extLst>
            </p:cNvPr>
            <p:cNvSpPr/>
            <p:nvPr/>
          </p:nvSpPr>
          <p:spPr>
            <a:xfrm>
              <a:off x="-304800" y="1503296"/>
              <a:ext cx="5711687" cy="14059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CDF54CEE-3FCF-4349-A788-40DA5B516F2E}"/>
                </a:ext>
              </a:extLst>
            </p:cNvPr>
            <p:cNvSpPr/>
            <p:nvPr/>
          </p:nvSpPr>
          <p:spPr>
            <a:xfrm>
              <a:off x="689113" y="1511948"/>
              <a:ext cx="4525103" cy="1397265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Identify the tense of the following sentences:</a:t>
              </a:r>
            </a:p>
            <a:p>
              <a:pPr algn="ctr"/>
              <a:endParaRPr lang="en-GB" dirty="0"/>
            </a:p>
          </p:txBody>
        </p:sp>
      </p:grp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1687A82F-0928-4300-8B02-919ED679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24" y="992188"/>
            <a:ext cx="1749488" cy="57515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50162-2EFE-4F06-B8DB-F8481A2D1AD2}"/>
              </a:ext>
            </a:extLst>
          </p:cNvPr>
          <p:cNvGrpSpPr/>
          <p:nvPr/>
        </p:nvGrpSpPr>
        <p:grpSpPr>
          <a:xfrm>
            <a:off x="876585" y="3871221"/>
            <a:ext cx="5478006" cy="2076994"/>
            <a:chOff x="876585" y="3871221"/>
            <a:chExt cx="5478006" cy="20769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1F401-3B69-499C-9690-7C3CEBAC2CBB}"/>
                </a:ext>
              </a:extLst>
            </p:cNvPr>
            <p:cNvSpPr/>
            <p:nvPr/>
          </p:nvSpPr>
          <p:spPr>
            <a:xfrm>
              <a:off x="1560419" y="3871221"/>
              <a:ext cx="104786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80B0F4-BE10-4935-A65E-65DBB8274FC4}"/>
                </a:ext>
              </a:extLst>
            </p:cNvPr>
            <p:cNvSpPr/>
            <p:nvPr/>
          </p:nvSpPr>
          <p:spPr>
            <a:xfrm>
              <a:off x="1334535" y="4480422"/>
              <a:ext cx="1116490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122B9-4FD8-4B84-B361-4A5EBBAEB4F6}"/>
                </a:ext>
              </a:extLst>
            </p:cNvPr>
            <p:cNvSpPr/>
            <p:nvPr/>
          </p:nvSpPr>
          <p:spPr>
            <a:xfrm>
              <a:off x="5161742" y="4469581"/>
              <a:ext cx="119284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BA3B20-C0BB-48D0-9E8C-B71A7EC55D76}"/>
                </a:ext>
              </a:extLst>
            </p:cNvPr>
            <p:cNvSpPr/>
            <p:nvPr/>
          </p:nvSpPr>
          <p:spPr>
            <a:xfrm>
              <a:off x="2870616" y="4977819"/>
              <a:ext cx="1062803" cy="38322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0AD608-6087-4D57-AF84-94868B735F77}"/>
                </a:ext>
              </a:extLst>
            </p:cNvPr>
            <p:cNvSpPr/>
            <p:nvPr/>
          </p:nvSpPr>
          <p:spPr>
            <a:xfrm>
              <a:off x="876585" y="5600713"/>
              <a:ext cx="1045204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93BB6D-8DE5-460D-91F3-67CFB67610FF}"/>
                </a:ext>
              </a:extLst>
            </p:cNvPr>
            <p:cNvSpPr/>
            <p:nvPr/>
          </p:nvSpPr>
          <p:spPr>
            <a:xfrm>
              <a:off x="4670961" y="5600713"/>
              <a:ext cx="750916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present tense is used for things that are happening at that moment.</a:t>
            </a:r>
          </a:p>
          <a:p>
            <a:endParaRPr lang="en-GB" dirty="0">
              <a:solidFill>
                <a:srgbClr val="4B2462"/>
              </a:solidFill>
              <a:latin typeface="Twinkl" pitchFamily="2" charset="0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simple form of the present tense is used when writing about something that is repeated, is always true or is happening in a future time.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B510D-FD8A-4B08-BAE4-18EED31D7925}"/>
              </a:ext>
            </a:extLst>
          </p:cNvPr>
          <p:cNvGrpSpPr/>
          <p:nvPr/>
        </p:nvGrpSpPr>
        <p:grpSpPr>
          <a:xfrm>
            <a:off x="5478860" y="927894"/>
            <a:ext cx="1248819" cy="608926"/>
            <a:chOff x="4279900" y="1543050"/>
            <a:chExt cx="4049713" cy="6375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D3C61-0802-47D3-B1AC-62B2F7FDC2B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63758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CEB245C-A2DF-45B8-AE6E-A62DAACFA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77995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b="1" dirty="0"/>
                <a:t>Repeated</a:t>
              </a:r>
              <a:r>
                <a:rPr lang="en-GB" sz="1800" b="1" dirty="0"/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B6CE53-FADC-4CB3-B468-8BAC637677CF}"/>
              </a:ext>
            </a:extLst>
          </p:cNvPr>
          <p:cNvGrpSpPr/>
          <p:nvPr/>
        </p:nvGrpSpPr>
        <p:grpSpPr>
          <a:xfrm>
            <a:off x="4423521" y="2937610"/>
            <a:ext cx="3065588" cy="581533"/>
            <a:chOff x="4279900" y="1543050"/>
            <a:chExt cx="4049713" cy="511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2B405D-A0E8-437A-B275-E0E925C129EA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3BB18B3F-0EC7-4506-B326-1D311A58B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341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Always or generally true </a:t>
              </a:r>
            </a:p>
          </p:txBody>
        </p:sp>
      </p:grpSp>
      <p:sp>
        <p:nvSpPr>
          <p:cNvPr id="28" name="textbox five">
            <a:extLst>
              <a:ext uri="{FF2B5EF4-FFF2-40B4-BE49-F238E27FC236}">
                <a16:creationId xmlns:a16="http://schemas.microsoft.com/office/drawing/2014/main" id="{4F29960E-C92B-4B16-B74B-8F7A5FEC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553" y="1757747"/>
            <a:ext cx="2009631" cy="92961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Eva wakes up at half past seven every morning.</a:t>
            </a:r>
          </a:p>
        </p:txBody>
      </p:sp>
      <p:sp>
        <p:nvSpPr>
          <p:cNvPr id="29" name="textbox five">
            <a:extLst>
              <a:ext uri="{FF2B5EF4-FFF2-40B4-BE49-F238E27FC236}">
                <a16:creationId xmlns:a16="http://schemas.microsoft.com/office/drawing/2014/main" id="{7F21F409-F1B0-450F-A0CC-BC0D40D0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225" y="1742309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walk to school.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id="{9B9C8272-1872-48BE-9082-B84F7DD8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93" y="175325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ride my bike every weekend.</a:t>
            </a:r>
          </a:p>
        </p:txBody>
      </p:sp>
      <p:sp>
        <p:nvSpPr>
          <p:cNvPr id="31" name="textbox five">
            <a:extLst>
              <a:ext uri="{FF2B5EF4-FFF2-40B4-BE49-F238E27FC236}">
                <a16:creationId xmlns:a16="http://schemas.microsoft.com/office/drawing/2014/main" id="{E33FF073-46D8-4607-BB19-2AD67061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099" y="3727140"/>
            <a:ext cx="1263673" cy="92961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sun sets in the west</a:t>
            </a:r>
            <a:r>
              <a:rPr lang="en-GB" sz="1400" dirty="0"/>
              <a:t>.</a:t>
            </a:r>
          </a:p>
        </p:txBody>
      </p:sp>
      <p:sp>
        <p:nvSpPr>
          <p:cNvPr id="32" name="textbox five">
            <a:extLst>
              <a:ext uri="{FF2B5EF4-FFF2-40B4-BE49-F238E27FC236}">
                <a16:creationId xmlns:a16="http://schemas.microsoft.com/office/drawing/2014/main" id="{CB51AD26-F1EE-42CF-BA2B-DDB54A34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781" y="369967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They live in a city.</a:t>
            </a:r>
          </a:p>
        </p:txBody>
      </p:sp>
      <p:sp>
        <p:nvSpPr>
          <p:cNvPr id="33" name="textbox five">
            <a:extLst>
              <a:ext uri="{FF2B5EF4-FFF2-40B4-BE49-F238E27FC236}">
                <a16:creationId xmlns:a16="http://schemas.microsoft.com/office/drawing/2014/main" id="{F247784F-43AE-4C1B-960C-E93DC362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809" y="3722644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speak Urdu.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387839-ACCD-45C5-9A69-22431F2D144E}"/>
              </a:ext>
            </a:extLst>
          </p:cNvPr>
          <p:cNvGrpSpPr/>
          <p:nvPr/>
        </p:nvGrpSpPr>
        <p:grpSpPr>
          <a:xfrm>
            <a:off x="4309202" y="4897334"/>
            <a:ext cx="3294227" cy="712402"/>
            <a:chOff x="4279900" y="1543050"/>
            <a:chExt cx="4049713" cy="6260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462E42-72EF-40C7-BAF6-A77C856822D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E7A60D27-444F-4E86-B8E8-B382B334D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51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Happening in a future time</a:t>
              </a:r>
            </a:p>
          </p:txBody>
        </p:sp>
      </p:grpSp>
      <p:sp>
        <p:nvSpPr>
          <p:cNvPr id="37" name="textbox five">
            <a:extLst>
              <a:ext uri="{FF2B5EF4-FFF2-40B4-BE49-F238E27FC236}">
                <a16:creationId xmlns:a16="http://schemas.microsoft.com/office/drawing/2014/main" id="{D9E61281-42B8-4012-9EB7-368C1DEE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864" y="5707318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bus leaves at 9 o’clock.</a:t>
            </a:r>
            <a:endParaRPr lang="en-GB" sz="1400" dirty="0">
              <a:effectLst/>
            </a:endParaRPr>
          </a:p>
        </p:txBody>
      </p:sp>
      <p:sp>
        <p:nvSpPr>
          <p:cNvPr id="39" name="textbox five">
            <a:extLst>
              <a:ext uri="{FF2B5EF4-FFF2-40B4-BE49-F238E27FC236}">
                <a16:creationId xmlns:a16="http://schemas.microsoft.com/office/drawing/2014/main" id="{C62C847C-15C7-439F-BCB5-538C5C59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719" y="5702822"/>
            <a:ext cx="1934622" cy="92961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film starts at half past three.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6576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B44ABB-16A1-4EE3-BBC8-9410FE1E5E80}"/>
              </a:ext>
            </a:extLst>
          </p:cNvPr>
          <p:cNvGrpSpPr/>
          <p:nvPr/>
        </p:nvGrpSpPr>
        <p:grpSpPr>
          <a:xfrm>
            <a:off x="3398168" y="1776991"/>
            <a:ext cx="5117180" cy="1196860"/>
            <a:chOff x="2143585" y="1630562"/>
            <a:chExt cx="5117180" cy="11968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A63C70-9931-4BAC-B68B-1C77F3F8776F}"/>
                </a:ext>
              </a:extLst>
            </p:cNvPr>
            <p:cNvSpPr/>
            <p:nvPr/>
          </p:nvSpPr>
          <p:spPr bwMode="auto">
            <a:xfrm>
              <a:off x="2143585" y="1630562"/>
              <a:ext cx="5117180" cy="11968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0FDF0CBF-6F2E-41A5-BF92-CFFFB7673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1818573"/>
              <a:ext cx="4776314" cy="84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There are lots of little rules to remember when it comes to the verb used in present tense.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908468-D88D-4815-AE11-A608FE92FDFD}"/>
              </a:ext>
            </a:extLst>
          </p:cNvPr>
          <p:cNvGrpSpPr/>
          <p:nvPr/>
        </p:nvGrpSpPr>
        <p:grpSpPr>
          <a:xfrm>
            <a:off x="3398168" y="3235988"/>
            <a:ext cx="5117180" cy="941020"/>
            <a:chOff x="2143585" y="3089559"/>
            <a:chExt cx="5117180" cy="9410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B62A05-8DB2-497B-B5DC-DECFB129ABD5}"/>
                </a:ext>
              </a:extLst>
            </p:cNvPr>
            <p:cNvSpPr/>
            <p:nvPr/>
          </p:nvSpPr>
          <p:spPr bwMode="auto">
            <a:xfrm>
              <a:off x="2143585" y="3089559"/>
              <a:ext cx="5117180" cy="9410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0F70D333-4279-4474-B907-664AECDC9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3277570"/>
              <a:ext cx="477631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These rules help us to know what the ending of the verb should be so it makes sense.</a:t>
              </a:r>
            </a:p>
          </p:txBody>
        </p:sp>
      </p:grpSp>
      <p:pic>
        <p:nvPicPr>
          <p:cNvPr id="48" name="Picture 4">
            <a:extLst>
              <a:ext uri="{FF2B5EF4-FFF2-40B4-BE49-F238E27FC236}">
                <a16:creationId xmlns:a16="http://schemas.microsoft.com/office/drawing/2014/main" id="{17261374-33E2-487A-8DDC-E15DBF91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" y="2682230"/>
            <a:ext cx="4058912" cy="419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61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359C54-1EB2-41E2-B7DB-8CDC366E3A0F}"/>
              </a:ext>
            </a:extLst>
          </p:cNvPr>
          <p:cNvSpPr/>
          <p:nvPr/>
        </p:nvSpPr>
        <p:spPr>
          <a:xfrm>
            <a:off x="3193833" y="4411698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8BBD6-4E08-429A-B2CF-5708730008D5}"/>
              </a:ext>
            </a:extLst>
          </p:cNvPr>
          <p:cNvSpPr/>
          <p:nvPr/>
        </p:nvSpPr>
        <p:spPr>
          <a:xfrm>
            <a:off x="3246325" y="1800115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C62F2-C200-49BA-8209-D79422CCF891}"/>
              </a:ext>
            </a:extLst>
          </p:cNvPr>
          <p:cNvSpPr txBox="1"/>
          <p:nvPr/>
        </p:nvSpPr>
        <p:spPr>
          <a:xfrm>
            <a:off x="3287215" y="2289898"/>
            <a:ext cx="224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   you  we   they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35815-5FAF-47B6-A24F-DD4A211DCE55}"/>
              </a:ext>
            </a:extLst>
          </p:cNvPr>
          <p:cNvSpPr txBox="1"/>
          <p:nvPr/>
        </p:nvSpPr>
        <p:spPr>
          <a:xfrm>
            <a:off x="3483412" y="4761442"/>
            <a:ext cx="161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   she   it</a:t>
            </a:r>
          </a:p>
          <a:p>
            <a:pPr algn="ctr"/>
            <a:r>
              <a:rPr lang="en-GB" sz="1600" b="1" dirty="0"/>
              <a:t>(third person) </a:t>
            </a: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7105B137-EC49-42D6-A0EE-DAD7A9DBF5D4}"/>
              </a:ext>
            </a:extLst>
          </p:cNvPr>
          <p:cNvSpPr/>
          <p:nvPr/>
        </p:nvSpPr>
        <p:spPr>
          <a:xfrm>
            <a:off x="5865315" y="2601903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759A17-80BC-47D8-BEA0-C4C5C7551FA4}"/>
              </a:ext>
            </a:extLst>
          </p:cNvPr>
          <p:cNvSpPr txBox="1"/>
          <p:nvPr/>
        </p:nvSpPr>
        <p:spPr>
          <a:xfrm>
            <a:off x="7522969" y="2305287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65CAF-B5F0-4D79-A7A7-C88D94985796}"/>
              </a:ext>
            </a:extLst>
          </p:cNvPr>
          <p:cNvSpPr txBox="1"/>
          <p:nvPr/>
        </p:nvSpPr>
        <p:spPr>
          <a:xfrm>
            <a:off x="7522969" y="1798544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04A8C-0E81-4E6D-B617-52E35C196A19}"/>
              </a:ext>
            </a:extLst>
          </p:cNvPr>
          <p:cNvSpPr txBox="1"/>
          <p:nvPr/>
        </p:nvSpPr>
        <p:spPr>
          <a:xfrm>
            <a:off x="7522969" y="281203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B37345-6F65-4830-A8E8-0361A7C59ABA}"/>
              </a:ext>
            </a:extLst>
          </p:cNvPr>
          <p:cNvSpPr txBox="1"/>
          <p:nvPr/>
        </p:nvSpPr>
        <p:spPr>
          <a:xfrm>
            <a:off x="7522969" y="331877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30125E-725D-4715-8542-F59B481C2D0C}"/>
              </a:ext>
            </a:extLst>
          </p:cNvPr>
          <p:cNvSpPr txBox="1"/>
          <p:nvPr/>
        </p:nvSpPr>
        <p:spPr>
          <a:xfrm>
            <a:off x="7522969" y="4578703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C35CEC-D8F9-4ADA-A8AC-412C5968C3D3}"/>
              </a:ext>
            </a:extLst>
          </p:cNvPr>
          <p:cNvSpPr txBox="1"/>
          <p:nvPr/>
        </p:nvSpPr>
        <p:spPr>
          <a:xfrm>
            <a:off x="7522969" y="407196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49560-EB94-4038-B4ED-6D62AAFE7E16}"/>
              </a:ext>
            </a:extLst>
          </p:cNvPr>
          <p:cNvSpPr txBox="1"/>
          <p:nvPr/>
        </p:nvSpPr>
        <p:spPr>
          <a:xfrm>
            <a:off x="7522969" y="508544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60A5A4-44F5-4478-A040-E51D121C3D44}"/>
              </a:ext>
            </a:extLst>
          </p:cNvPr>
          <p:cNvSpPr txBox="1"/>
          <p:nvPr/>
        </p:nvSpPr>
        <p:spPr>
          <a:xfrm>
            <a:off x="7522969" y="559218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1" name="Right Arrow 15">
            <a:extLst>
              <a:ext uri="{FF2B5EF4-FFF2-40B4-BE49-F238E27FC236}">
                <a16:creationId xmlns:a16="http://schemas.microsoft.com/office/drawing/2014/main" id="{F89E40A3-09C1-4482-BF2F-BBD4B9E1C241}"/>
              </a:ext>
            </a:extLst>
          </p:cNvPr>
          <p:cNvSpPr/>
          <p:nvPr/>
        </p:nvSpPr>
        <p:spPr>
          <a:xfrm>
            <a:off x="5865314" y="4848320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form of the verb depends on the subject.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548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20D4A-51B6-4A4C-B06F-4DE219EF620E}"/>
              </a:ext>
            </a:extLst>
          </p:cNvPr>
          <p:cNvSpPr txBox="1"/>
          <p:nvPr/>
        </p:nvSpPr>
        <p:spPr>
          <a:xfrm>
            <a:off x="3053866" y="1836885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-o, -</a:t>
            </a:r>
            <a:r>
              <a:rPr lang="en-GB" sz="3200" b="1" dirty="0" err="1"/>
              <a:t>ch</a:t>
            </a:r>
            <a:r>
              <a:rPr lang="en-GB" sz="3200" b="1" dirty="0"/>
              <a:t>, -</a:t>
            </a:r>
            <a:r>
              <a:rPr lang="en-GB" sz="3200" b="1" dirty="0" err="1"/>
              <a:t>sh</a:t>
            </a:r>
            <a:r>
              <a:rPr lang="en-GB" sz="3200" b="1" dirty="0"/>
              <a:t>, -</a:t>
            </a:r>
            <a:r>
              <a:rPr lang="en-GB" sz="3200" b="1" dirty="0" err="1"/>
              <a:t>ss</a:t>
            </a:r>
            <a:r>
              <a:rPr lang="en-GB" sz="3200" b="1" dirty="0"/>
              <a:t>, -s, -x or -z</a:t>
            </a:r>
          </a:p>
        </p:txBody>
      </p:sp>
      <p:sp>
        <p:nvSpPr>
          <p:cNvPr id="47" name="Right Arrow 5">
            <a:extLst>
              <a:ext uri="{FF2B5EF4-FFF2-40B4-BE49-F238E27FC236}">
                <a16:creationId xmlns:a16="http://schemas.microsoft.com/office/drawing/2014/main" id="{56AAFECE-B61D-4B8D-9D9D-08044423E958}"/>
              </a:ext>
            </a:extLst>
          </p:cNvPr>
          <p:cNvSpPr/>
          <p:nvPr/>
        </p:nvSpPr>
        <p:spPr>
          <a:xfrm rot="5400000">
            <a:off x="5425676" y="2939196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7A00AB-6C77-4983-BA2A-DAF9708B99E6}"/>
              </a:ext>
            </a:extLst>
          </p:cNvPr>
          <p:cNvSpPr txBox="1"/>
          <p:nvPr/>
        </p:nvSpPr>
        <p:spPr>
          <a:xfrm>
            <a:off x="5084376" y="3818164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Add -</a:t>
            </a:r>
            <a:r>
              <a:rPr lang="en-GB" sz="3600" b="1" dirty="0" err="1"/>
              <a:t>es</a:t>
            </a:r>
            <a:endParaRPr lang="en-GB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2DBE2-CD9F-4862-95D5-5B33290E45A8}"/>
              </a:ext>
            </a:extLst>
          </p:cNvPr>
          <p:cNvSpPr txBox="1"/>
          <p:nvPr/>
        </p:nvSpPr>
        <p:spPr>
          <a:xfrm>
            <a:off x="4025218" y="5135234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>
                <a:solidFill>
                  <a:schemeClr val="accent6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B0FEAA-EC76-4F10-8F40-01ADD0CE96E0}"/>
              </a:ext>
            </a:extLst>
          </p:cNvPr>
          <p:cNvSpPr txBox="1"/>
          <p:nvPr/>
        </p:nvSpPr>
        <p:spPr>
          <a:xfrm>
            <a:off x="5939560" y="5135234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</a:t>
            </a:r>
            <a:r>
              <a:rPr lang="en-GB" dirty="0">
                <a:solidFill>
                  <a:schemeClr val="accent6"/>
                </a:solidFill>
              </a:rPr>
              <a:t>sh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1BF061-8CA9-4C49-AF06-CB2E31E59D9C}"/>
              </a:ext>
            </a:extLst>
          </p:cNvPr>
          <p:cNvSpPr txBox="1"/>
          <p:nvPr/>
        </p:nvSpPr>
        <p:spPr>
          <a:xfrm>
            <a:off x="5923032" y="5985656"/>
            <a:ext cx="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zz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B30A9F-1DCF-4624-A42A-21A128CE74BA}"/>
              </a:ext>
            </a:extLst>
          </p:cNvPr>
          <p:cNvSpPr txBox="1"/>
          <p:nvPr/>
        </p:nvSpPr>
        <p:spPr>
          <a:xfrm>
            <a:off x="4001995" y="5996617"/>
            <a:ext cx="140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/>
              <a:t> – 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>
                <a:solidFill>
                  <a:srgbClr val="DE1E5A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833ED-64B4-48D2-8673-2D4C14E380AF}"/>
              </a:ext>
            </a:extLst>
          </p:cNvPr>
          <p:cNvSpPr txBox="1"/>
          <p:nvPr/>
        </p:nvSpPr>
        <p:spPr>
          <a:xfrm>
            <a:off x="4324641" y="5135234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g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A2157A-87F5-4D0A-9DD2-E8D10A9C319F}"/>
              </a:ext>
            </a:extLst>
          </p:cNvPr>
          <p:cNvSpPr txBox="1"/>
          <p:nvPr/>
        </p:nvSpPr>
        <p:spPr>
          <a:xfrm>
            <a:off x="6491834" y="513191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wi</a:t>
            </a:r>
            <a:r>
              <a:rPr lang="en-GB" dirty="0">
                <a:solidFill>
                  <a:schemeClr val="accent6"/>
                </a:solidFill>
              </a:rPr>
              <a:t>sh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A7C779-BA8C-4EF9-9B17-421175751654}"/>
              </a:ext>
            </a:extLst>
          </p:cNvPr>
          <p:cNvSpPr txBox="1"/>
          <p:nvPr/>
        </p:nvSpPr>
        <p:spPr>
          <a:xfrm>
            <a:off x="6466434" y="5985656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zz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5DB75F-C2E3-4798-BC36-71F8A63FBF7B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5257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533</TotalTime>
  <Words>980</Words>
  <Application>Microsoft Office PowerPoint</Application>
  <PresentationFormat>On-screen Show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L.AlMasri</cp:lastModifiedBy>
  <cp:revision>61</cp:revision>
  <dcterms:created xsi:type="dcterms:W3CDTF">2021-06-16T09:47:30Z</dcterms:created>
  <dcterms:modified xsi:type="dcterms:W3CDTF">2023-11-07T05:20:30Z</dcterms:modified>
</cp:coreProperties>
</file>