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7" r:id="rId2"/>
    <p:sldId id="264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8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assoon Infant Md" panose="02000603050000020003" pitchFamily="2" charset="0"/>
      <p:regular r:id="rId18"/>
    </p:embeddedFont>
    <p:embeddedFont>
      <p:font typeface="Sassoon Infant Rg" pitchFamily="50" charset="0"/>
      <p:regular r:id="rId19"/>
      <p:bold r:id="rId20"/>
      <p:italic r:id="rId21"/>
    </p:embeddedFont>
    <p:embeddedFont>
      <p:font typeface="Twinkl" pitchFamily="2" charset="77"/>
      <p:regular r:id="rId22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145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1366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96" y="192"/>
      </p:cViewPr>
      <p:guideLst>
        <p:guide orient="horz" pos="2183"/>
        <p:guide pos="2880"/>
        <p:guide pos="317"/>
        <p:guide orient="horz" pos="1457"/>
        <p:guide pos="5420"/>
        <p:guide orient="horz" pos="323"/>
        <p:guide pos="476"/>
        <p:guide orient="horz" pos="459"/>
        <p:guide orient="horz" pos="136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8E32E0-60A3-1EC1-B46A-E1BFAC8E7B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66C70A-0D57-42EE-349C-E536FA247E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B71789-D0A7-8C45-9A0F-996931EF0732}" type="datetimeFigureOut">
              <a:rPr lang="en-GB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52F8A-2DAD-CDCC-E7CA-329FBFD93F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F6D4D-DBAF-028C-8451-F3ECE5D35B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C6F86F-E9BC-244B-ADC9-45DACCEA76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EF1705-7205-E724-3200-A5212AFFCD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8DA702-D1DF-B378-C866-7CEB3F3C611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848F2A-BDB1-684C-AAC8-971E88F51E56}" type="datetimeFigureOut">
              <a:rPr lang="en-GB"/>
              <a:pPr>
                <a:defRPr/>
              </a:pPr>
              <a:t>09/03/2023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A132FD-9735-61E2-A02C-7AF4C173BF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46DD51-2202-81EC-DAEE-17933E75A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C3148-84B4-2162-2D30-DE13D0825F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40432-895B-5D39-7C42-E0941FCB8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6ECCF7-EFE0-334A-818D-1201323B3D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1B0DE26-7E7C-0EC4-CC25-D33EEBC689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854200"/>
            <a:ext cx="445293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E133D7EB-1DE6-43E0-9150-247591ECC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6" b="34171"/>
          <a:stretch>
            <a:fillRect/>
          </a:stretch>
        </p:blipFill>
        <p:spPr bwMode="auto">
          <a:xfrm>
            <a:off x="3292475" y="860425"/>
            <a:ext cx="5859463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81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900A7DF-3E80-03CC-3A06-B506D755EE3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711699CF-9377-66C4-3BA9-A3C0C2BEA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3935E7-30A1-7757-C786-52EB73260A86}"/>
              </a:ext>
            </a:extLst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B043C-AF24-7B3C-6F69-D495EE8DF304}"/>
              </a:ext>
            </a:extLst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95180D-4DA3-C661-F771-D514F3E71DF8}"/>
              </a:ext>
            </a:extLst>
          </p:cNvPr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F8962C-E3C4-941D-D73C-D7D3EB808E3A}"/>
              </a:ext>
            </a:extLst>
          </p:cNvPr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E6E182-952C-BAA0-4E70-EA87485C9943}"/>
              </a:ext>
            </a:extLst>
          </p:cNvPr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717E86-20CE-BC43-BC7E-B807AB85B770}"/>
              </a:ext>
            </a:extLst>
          </p:cNvPr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84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AAEE14D4-1F04-755B-D363-0DFA8F318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D38A076-81F3-D728-881D-56B3EAFDDFD5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89C00FF-35F9-8B71-9058-3F8F94FBD2E2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E39B9E-BF36-C583-BAD3-321299A46A29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2608D9-EADE-E248-EC16-367CE5E36B01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B2E1D525-6EAE-79E0-3FC3-A376F342B78E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853132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52F7A023-B6EA-7309-26B8-3C6BEAFE56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98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1FA9F9E-1D6B-EA58-A2F4-689D7A2854E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 t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 tIns="216000" bIns="0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07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4BECD15-8194-825A-F226-7C12E012F2B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BB5BF416-21BE-8CC0-7821-1C51B7EB2E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05AD7C-E243-86F0-6F4F-2416B85301D1}"/>
              </a:ext>
            </a:extLst>
          </p:cNvPr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B71DE27F-7FCB-95A4-3D4F-52C2C6E75E2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002088" y="1722438"/>
            <a:ext cx="4189412" cy="4162425"/>
            <a:chOff x="4002736" y="1701428"/>
            <a:chExt cx="4189074" cy="416317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C3D416-235B-3A46-BFA8-781E517FA77C}"/>
                </a:ext>
              </a:extLst>
            </p:cNvPr>
            <p:cNvSpPr/>
            <p:nvPr userDrawn="1"/>
          </p:nvSpPr>
          <p:spPr bwMode="auto">
            <a:xfrm>
              <a:off x="4002736" y="1734771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BBE0E04-DE95-BD6A-E322-DBBE2B07B811}"/>
                </a:ext>
              </a:extLst>
            </p:cNvPr>
            <p:cNvSpPr/>
            <p:nvPr userDrawn="1"/>
          </p:nvSpPr>
          <p:spPr bwMode="auto">
            <a:xfrm>
              <a:off x="6193309" y="1701428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5E5E3CD-2A6B-D1DA-EBEA-55F42957593A}"/>
                </a:ext>
              </a:extLst>
            </p:cNvPr>
            <p:cNvSpPr/>
            <p:nvPr userDrawn="1"/>
          </p:nvSpPr>
          <p:spPr bwMode="auto">
            <a:xfrm>
              <a:off x="6193309" y="3860816"/>
              <a:ext cx="1996914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8FC29A2-2EA4-9DA3-B885-F1BED6B78756}"/>
                </a:ext>
              </a:extLst>
            </p:cNvPr>
            <p:cNvSpPr/>
            <p:nvPr userDrawn="1"/>
          </p:nvSpPr>
          <p:spPr bwMode="auto">
            <a:xfrm>
              <a:off x="4002736" y="3865579"/>
              <a:ext cx="1998501" cy="199902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82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44E2A1F-7ADC-AB44-080A-9FC7C3EE49C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99A059A7-9028-2790-CEAB-906EDF0073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A2CD4A-6331-AB98-EEFB-4B4F430D0953}"/>
              </a:ext>
            </a:extLst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11A556-EB21-E0C7-A492-371B6E445F88}"/>
              </a:ext>
            </a:extLst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10080E-A3AC-6AF6-0D93-2A3E24A9284E}"/>
              </a:ext>
            </a:extLst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1AC142-7869-5B29-2EDA-4A991AA53DDA}"/>
              </a:ext>
            </a:extLst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57F5F7-8881-3A89-4014-84174AAE4B03}"/>
              </a:ext>
            </a:extLst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38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0663FE4-39F5-D9E6-155C-C4B783BE188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A507536F-D349-0CED-C48A-69DC56C05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CC1B40-4FD2-F8AD-C78A-4C3F4C3E352A}"/>
              </a:ext>
            </a:extLst>
          </p:cNvPr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AE6495-24F4-013F-7930-0AABFF93F7E9}"/>
              </a:ext>
            </a:extLst>
          </p:cNvPr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0C39B8-CCA4-FE05-4388-DB13B7DDF612}"/>
              </a:ext>
            </a:extLst>
          </p:cNvPr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7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CEBD32B-89C5-9179-10C3-199FE4E4E35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C988A311-CC35-82A0-7793-F7A754A05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45DE36-1F4E-34DF-53FA-CF0234EE959F}"/>
              </a:ext>
            </a:extLst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29970E-2534-68DE-D389-2BC8452E2543}"/>
              </a:ext>
            </a:extLst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CBCA5C-7BA5-D953-83EC-F4F694A8B511}"/>
              </a:ext>
            </a:extLst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F469C-0B22-B01E-07E9-C6BEDED03813}"/>
              </a:ext>
            </a:extLst>
          </p:cNvPr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32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3D2011-DB78-EDCF-87AC-1F69B48DD38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D010F67F-C46A-7AA7-2702-790360BB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10274F-38F8-70F3-A5FA-B8CCC8BD6F47}"/>
              </a:ext>
            </a:extLst>
          </p:cNvPr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6146D3-823B-26DF-45D9-A4EA0E8B58A6}"/>
              </a:ext>
            </a:extLst>
          </p:cNvPr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45487D-A166-6C96-0190-A1A30B3A41FA}"/>
              </a:ext>
            </a:extLst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A825D9-7157-9201-FE00-51BB0ABBE6EA}"/>
              </a:ext>
            </a:extLst>
          </p:cNvPr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60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4E27376-72C3-8CDA-82A0-F68562652CD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8D5CA8F0-EAC8-3F28-9273-E3A041DC57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801E09-4FF9-F2C0-6381-07B2983E48AC}"/>
              </a:ext>
            </a:extLst>
          </p:cNvPr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537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C0FB9C3-8AC6-31FC-10EC-F87BD0B5919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3353887-7A89-CA4F-993A-063C16EB46DA}"/>
              </a:ext>
            </a:extLst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A667093-9ECD-E74E-A8A9-ABFBA8BE108C}"/>
              </a:ext>
            </a:extLst>
          </p:cNvPr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F486F0-1935-45BB-C144-8F082AAD0EAC}"/>
              </a:ext>
            </a:extLst>
          </p:cNvPr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80CF4CDE-DF4E-5152-D68F-C1CAF4B4C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8427DB-56E3-7A63-F7C6-CDB4BB259374}"/>
              </a:ext>
            </a:extLst>
          </p:cNvPr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2541E6C-108E-80E4-08EC-282E64C87EEF}"/>
              </a:ext>
            </a:extLst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0D87921-E590-69EC-0C33-48A1DF412FFC}"/>
              </a:ext>
            </a:extLst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77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191BED4-5C48-DDC1-3ADD-F2DE6D3B4D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7F422E5-B4D2-6039-652A-6F09F4A6A5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D98CCC-B20D-6F33-E97F-B6F7C5CF4CCD}"/>
              </a:ext>
            </a:extLst>
          </p:cNvPr>
          <p:cNvSpPr/>
          <p:nvPr/>
        </p:nvSpPr>
        <p:spPr>
          <a:xfrm>
            <a:off x="0" y="342900"/>
            <a:ext cx="9144000" cy="132873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7" name="Title 20">
            <a:extLst>
              <a:ext uri="{FF2B5EF4-FFF2-40B4-BE49-F238E27FC236}">
                <a16:creationId xmlns:a16="http://schemas.microsoft.com/office/drawing/2014/main" id="{E0056BC0-F75B-7165-D5F3-058DECA79819}"/>
              </a:ext>
            </a:extLst>
          </p:cNvPr>
          <p:cNvSpPr>
            <a:spLocks/>
          </p:cNvSpPr>
          <p:nvPr/>
        </p:nvSpPr>
        <p:spPr bwMode="auto">
          <a:xfrm>
            <a:off x="0" y="342900"/>
            <a:ext cx="9144000" cy="13287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tx1"/>
                </a:solidFill>
                <a:latin typeface="Twinkl" pitchFamily="2" charset="77"/>
              </a:rPr>
              <a:t>Year 6 Grammar Revision</a:t>
            </a:r>
          </a:p>
        </p:txBody>
      </p:sp>
      <p:sp>
        <p:nvSpPr>
          <p:cNvPr id="15366" name="TextBox 1">
            <a:extLst>
              <a:ext uri="{FF2B5EF4-FFF2-40B4-BE49-F238E27FC236}">
                <a16:creationId xmlns:a16="http://schemas.microsoft.com/office/drawing/2014/main" id="{BE486C3C-B856-EECC-1945-DCD0BBBBC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363" y="2847975"/>
            <a:ext cx="3089275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5400" b="1" dirty="0">
                <a:solidFill>
                  <a:schemeClr val="tx1"/>
                </a:solidFill>
                <a:latin typeface="Twinkl" pitchFamily="2" charset="77"/>
                <a:ea typeface="Kalam" pitchFamily="2" charset="0"/>
                <a:cs typeface="Kalam" pitchFamily="2" charset="0"/>
              </a:rPr>
              <a:t>Tenses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>
            <a:extLst>
              <a:ext uri="{FF2B5EF4-FFF2-40B4-BE49-F238E27FC236}">
                <a16:creationId xmlns:a16="http://schemas.microsoft.com/office/drawing/2014/main" id="{58A7DC86-52B8-E093-61E1-6281F3F60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2370138"/>
            <a:ext cx="38782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  <a:latin typeface="Twinkl" pitchFamily="2" charset="77"/>
              </a:rPr>
              <a:t>Are you feeling confident</a:t>
            </a:r>
            <a:br>
              <a:rPr lang="en-GB" altLang="en-US" sz="3200" dirty="0">
                <a:solidFill>
                  <a:schemeClr val="tx1"/>
                </a:solidFill>
                <a:latin typeface="Twinkl" pitchFamily="2" charset="77"/>
              </a:rPr>
            </a:br>
            <a:r>
              <a:rPr lang="en-GB" altLang="en-US" sz="3200" dirty="0">
                <a:solidFill>
                  <a:schemeClr val="tx1"/>
                </a:solidFill>
                <a:latin typeface="Twinkl" pitchFamily="2" charset="77"/>
              </a:rPr>
              <a:t>with tenses?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3">
            <a:extLst>
              <a:ext uri="{FF2B5EF4-FFF2-40B4-BE49-F238E27FC236}">
                <a16:creationId xmlns:a16="http://schemas.microsoft.com/office/drawing/2014/main" id="{413E8077-CBA4-046B-25B9-A0695DD35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3" y="1411606"/>
            <a:ext cx="8220075" cy="943610"/>
          </a:xfrm>
          <a:prstGeom prst="roundRect">
            <a:avLst>
              <a:gd name="adj" fmla="val 1875"/>
            </a:avLst>
          </a:prstGeom>
        </p:spPr>
        <p:txBody>
          <a:bodyPr lIns="108000" rIns="108000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winkl" pitchFamily="2" charset="77"/>
              </a:rPr>
              <a:t>In English, there are </a:t>
            </a:r>
            <a:r>
              <a:rPr lang="en-US" b="1" dirty="0">
                <a:latin typeface="Twinkl" pitchFamily="2" charset="77"/>
              </a:rPr>
              <a:t>two basic tenses</a:t>
            </a:r>
            <a:r>
              <a:rPr lang="en-US" dirty="0">
                <a:latin typeface="Twinkl" pitchFamily="2" charset="77"/>
              </a:rPr>
              <a:t> - </a:t>
            </a:r>
            <a:r>
              <a:rPr lang="en-US" b="1" dirty="0">
                <a:latin typeface="Twinkl" pitchFamily="2" charset="77"/>
              </a:rPr>
              <a:t>present</a:t>
            </a:r>
            <a:r>
              <a:rPr lang="en-US" dirty="0">
                <a:latin typeface="Twinkl" pitchFamily="2" charset="77"/>
              </a:rPr>
              <a:t> and </a:t>
            </a:r>
            <a:r>
              <a:rPr lang="en-US" b="1" dirty="0">
                <a:latin typeface="Twinkl" pitchFamily="2" charset="77"/>
              </a:rPr>
              <a:t>past</a:t>
            </a:r>
            <a:r>
              <a:rPr lang="en-US" dirty="0">
                <a:latin typeface="Twinkl" pitchFamily="2" charset="77"/>
              </a:rPr>
              <a:t> tense.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The tense shows the </a:t>
            </a:r>
            <a:r>
              <a:rPr lang="en-US" b="1" dirty="0">
                <a:latin typeface="Twinkl" pitchFamily="2" charset="77"/>
              </a:rPr>
              <a:t>timing of an action</a:t>
            </a:r>
            <a:r>
              <a:rPr lang="en-US" dirty="0">
                <a:latin typeface="Twinkl" pitchFamily="2" charset="77"/>
              </a:rPr>
              <a:t> and </a:t>
            </a:r>
            <a:r>
              <a:rPr lang="en-US" b="1" dirty="0">
                <a:latin typeface="Twinkl" pitchFamily="2" charset="77"/>
              </a:rPr>
              <a:t>changes the verb </a:t>
            </a:r>
            <a:r>
              <a:rPr lang="en-US" dirty="0">
                <a:latin typeface="Twinkl" pitchFamily="2" charset="77"/>
              </a:rPr>
              <a:t>within a sentence.</a:t>
            </a:r>
            <a:endParaRPr lang="en-GB" altLang="en-US" dirty="0">
              <a:latin typeface="Twinkl" pitchFamily="2" charset="77"/>
            </a:endParaRPr>
          </a:p>
        </p:txBody>
      </p:sp>
      <p:sp>
        <p:nvSpPr>
          <p:cNvPr id="17411" name="Title 22">
            <a:extLst>
              <a:ext uri="{FF2B5EF4-FFF2-40B4-BE49-F238E27FC236}">
                <a16:creationId xmlns:a16="http://schemas.microsoft.com/office/drawing/2014/main" id="{8CD7AC82-7FEB-8DC6-5BC2-87CA70682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>
                <a:latin typeface="Twinkl" pitchFamily="2" charset="77"/>
              </a:rPr>
              <a:t>Simple Present Tense: The Rules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9540F0-3FB3-20F5-A84B-4B69BE710020}"/>
              </a:ext>
            </a:extLst>
          </p:cNvPr>
          <p:cNvSpPr/>
          <p:nvPr/>
        </p:nvSpPr>
        <p:spPr>
          <a:xfrm>
            <a:off x="750888" y="2320925"/>
            <a:ext cx="7632700" cy="568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C1C1C"/>
                </a:solidFill>
                <a:latin typeface="Twinkl" pitchFamily="2" charset="77"/>
              </a:rPr>
              <a:t>Simple present tense sentences show an action that is…</a:t>
            </a:r>
            <a:endParaRPr lang="en-US" dirty="0">
              <a:latin typeface="Twinkl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1B0F18-E839-2704-2011-8E2158E6A791}"/>
              </a:ext>
            </a:extLst>
          </p:cNvPr>
          <p:cNvSpPr/>
          <p:nvPr/>
        </p:nvSpPr>
        <p:spPr>
          <a:xfrm>
            <a:off x="755650" y="2947988"/>
            <a:ext cx="3748088" cy="844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C1C1C"/>
                </a:solidFill>
                <a:latin typeface="Twinkl" pitchFamily="2" charset="77"/>
              </a:rPr>
              <a:t>A habit that is repeated:</a:t>
            </a:r>
            <a:endParaRPr lang="en-US" dirty="0">
              <a:latin typeface="Twinkl" pitchFamily="2" charset="77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C1C1C"/>
                </a:solidFill>
                <a:latin typeface="Twinkl" pitchFamily="2" charset="77"/>
              </a:rPr>
              <a:t>We </a:t>
            </a:r>
            <a:r>
              <a:rPr lang="en-US" b="1" dirty="0">
                <a:solidFill>
                  <a:srgbClr val="1C1C1C"/>
                </a:solidFill>
                <a:latin typeface="Twinkl" pitchFamily="2" charset="77"/>
              </a:rPr>
              <a:t>play </a:t>
            </a:r>
            <a:r>
              <a:rPr lang="en-US" dirty="0">
                <a:solidFill>
                  <a:srgbClr val="1C1C1C"/>
                </a:solidFill>
                <a:latin typeface="Twinkl" pitchFamily="2" charset="77"/>
              </a:rPr>
              <a:t>hockey on Fridays.</a:t>
            </a:r>
            <a:endParaRPr lang="en-US" dirty="0">
              <a:latin typeface="Twinkl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2F7B01-A2BC-DD3A-DEFE-A8AE8BD22E3E}"/>
              </a:ext>
            </a:extLst>
          </p:cNvPr>
          <p:cNvSpPr/>
          <p:nvPr/>
        </p:nvSpPr>
        <p:spPr>
          <a:xfrm>
            <a:off x="4640263" y="2947988"/>
            <a:ext cx="3748087" cy="844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C1C1C"/>
                </a:solidFill>
                <a:latin typeface="Twinkl" pitchFamily="2" charset="77"/>
              </a:rPr>
              <a:t>General truths about something:</a:t>
            </a:r>
            <a:endParaRPr lang="en-US" dirty="0">
              <a:latin typeface="Twinkl" pitchFamily="2" charset="77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C1C1C"/>
                </a:solidFill>
                <a:latin typeface="Twinkl" pitchFamily="2" charset="77"/>
              </a:rPr>
              <a:t>My school </a:t>
            </a:r>
            <a:r>
              <a:rPr lang="en-US" b="1" dirty="0">
                <a:solidFill>
                  <a:srgbClr val="1C1C1C"/>
                </a:solidFill>
                <a:latin typeface="Twinkl" pitchFamily="2" charset="77"/>
              </a:rPr>
              <a:t>is</a:t>
            </a:r>
            <a:r>
              <a:rPr lang="en-US" dirty="0">
                <a:solidFill>
                  <a:srgbClr val="1C1C1C"/>
                </a:solidFill>
                <a:latin typeface="Twinkl" pitchFamily="2" charset="77"/>
              </a:rPr>
              <a:t> near the park.</a:t>
            </a:r>
            <a:endParaRPr lang="en-US" dirty="0">
              <a:latin typeface="Twinkl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5B3B13-F252-2D85-D7AB-5EDD7043F562}"/>
              </a:ext>
            </a:extLst>
          </p:cNvPr>
          <p:cNvSpPr/>
          <p:nvPr/>
        </p:nvSpPr>
        <p:spPr>
          <a:xfrm>
            <a:off x="755650" y="3851275"/>
            <a:ext cx="3748088" cy="8445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C1C1C"/>
                </a:solidFill>
                <a:latin typeface="Twinkl" pitchFamily="2" charset="77"/>
              </a:rPr>
              <a:t>Unchanging situations:</a:t>
            </a:r>
            <a:endParaRPr lang="en-US" dirty="0">
              <a:latin typeface="Twinkl" pitchFamily="2" charset="77"/>
            </a:endParaRPr>
          </a:p>
          <a:p>
            <a:pPr algn="ctr">
              <a:defRPr/>
            </a:pPr>
            <a:r>
              <a:rPr lang="en-US" dirty="0">
                <a:solidFill>
                  <a:srgbClr val="1C1C1C"/>
                </a:solidFill>
                <a:latin typeface="Twinkl" pitchFamily="2" charset="77"/>
              </a:rPr>
              <a:t>I </a:t>
            </a:r>
            <a:r>
              <a:rPr lang="en-US" b="1" dirty="0">
                <a:solidFill>
                  <a:srgbClr val="1C1C1C"/>
                </a:solidFill>
                <a:latin typeface="Twinkl" pitchFamily="2" charset="77"/>
              </a:rPr>
              <a:t>live </a:t>
            </a:r>
            <a:r>
              <a:rPr lang="en-US" dirty="0">
                <a:solidFill>
                  <a:srgbClr val="1C1C1C"/>
                </a:solidFill>
                <a:latin typeface="Twinkl" pitchFamily="2" charset="77"/>
              </a:rPr>
              <a:t>with my family.</a:t>
            </a:r>
            <a:endParaRPr lang="en-GB" dirty="0">
              <a:solidFill>
                <a:schemeClr val="tx1"/>
              </a:solidFill>
              <a:latin typeface="Twinkl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226573-1A43-3DFD-7332-D0F82C79B40D}"/>
              </a:ext>
            </a:extLst>
          </p:cNvPr>
          <p:cNvSpPr/>
          <p:nvPr/>
        </p:nvSpPr>
        <p:spPr>
          <a:xfrm>
            <a:off x="4640263" y="3851275"/>
            <a:ext cx="3748087" cy="8445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C1C1C"/>
                </a:solidFill>
                <a:latin typeface="Twinkl" pitchFamily="2" charset="77"/>
              </a:rPr>
              <a:t>An instruction: </a:t>
            </a:r>
            <a:br>
              <a:rPr lang="en-US" dirty="0">
                <a:solidFill>
                  <a:srgbClr val="1C1C1C"/>
                </a:solidFill>
                <a:latin typeface="Twinkl" pitchFamily="2" charset="77"/>
              </a:rPr>
            </a:br>
            <a:r>
              <a:rPr lang="en-US" b="1" dirty="0">
                <a:solidFill>
                  <a:srgbClr val="1C1C1C"/>
                </a:solidFill>
                <a:latin typeface="Twinkl" pitchFamily="2" charset="77"/>
              </a:rPr>
              <a:t>Go</a:t>
            </a:r>
            <a:r>
              <a:rPr lang="en-US" dirty="0">
                <a:solidFill>
                  <a:srgbClr val="1C1C1C"/>
                </a:solidFill>
                <a:latin typeface="Twinkl" pitchFamily="2" charset="77"/>
              </a:rPr>
              <a:t> to the corner and </a:t>
            </a:r>
            <a:r>
              <a:rPr lang="en-US" b="1" dirty="0">
                <a:solidFill>
                  <a:srgbClr val="1C1C1C"/>
                </a:solidFill>
                <a:latin typeface="Twinkl" pitchFamily="2" charset="77"/>
              </a:rPr>
              <a:t>turn</a:t>
            </a:r>
            <a:r>
              <a:rPr lang="en-US" dirty="0">
                <a:solidFill>
                  <a:srgbClr val="1C1C1C"/>
                </a:solidFill>
                <a:latin typeface="Twinkl" pitchFamily="2" charset="77"/>
              </a:rPr>
              <a:t> left.</a:t>
            </a:r>
            <a:endParaRPr lang="en-US" dirty="0">
              <a:latin typeface="Twinkl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6742A3-DDD9-7497-B894-9E6D5A767F90}"/>
              </a:ext>
            </a:extLst>
          </p:cNvPr>
          <p:cNvSpPr/>
          <p:nvPr/>
        </p:nvSpPr>
        <p:spPr>
          <a:xfrm>
            <a:off x="755650" y="4754563"/>
            <a:ext cx="7637463" cy="5667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C1C1C"/>
                </a:solidFill>
                <a:latin typeface="Twinkl" pitchFamily="2" charset="77"/>
              </a:rPr>
              <a:t>They use the infinitive (simplest) form of a verb.</a:t>
            </a:r>
            <a:endParaRPr lang="en-US" dirty="0">
              <a:latin typeface="Twinkl" pitchFamily="2" charset="77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4B6B1C-E2B3-44C0-1E63-1565F9942260}"/>
              </a:ext>
            </a:extLst>
          </p:cNvPr>
          <p:cNvGrpSpPr>
            <a:grpSpLocks/>
          </p:cNvGrpSpPr>
          <p:nvPr/>
        </p:nvGrpSpPr>
        <p:grpSpPr bwMode="auto">
          <a:xfrm>
            <a:off x="750888" y="5130800"/>
            <a:ext cx="7632700" cy="1160463"/>
            <a:chOff x="750887" y="5016781"/>
            <a:chExt cx="7632700" cy="115939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86AAA29-6ED6-AFDE-91BB-9127581FA37E}"/>
                </a:ext>
              </a:extLst>
            </p:cNvPr>
            <p:cNvSpPr/>
            <p:nvPr/>
          </p:nvSpPr>
          <p:spPr>
            <a:xfrm>
              <a:off x="750887" y="5330818"/>
              <a:ext cx="7632700" cy="845361"/>
            </a:xfrm>
            <a:prstGeom prst="rect">
              <a:avLst/>
            </a:prstGeom>
            <a:solidFill>
              <a:srgbClr val="80D0CE"/>
            </a:solidFill>
            <a:ln>
              <a:solidFill>
                <a:srgbClr val="80D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anchor="ctr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1C1C1C"/>
                  </a:solidFill>
                  <a:latin typeface="Twinkl" pitchFamily="2" charset="77"/>
                </a:rPr>
                <a:t>When referring to the </a:t>
              </a:r>
              <a:r>
                <a:rPr lang="en-US" b="1" dirty="0">
                  <a:solidFill>
                    <a:srgbClr val="1C1C1C"/>
                  </a:solidFill>
                  <a:latin typeface="Twinkl" pitchFamily="2" charset="77"/>
                </a:rPr>
                <a:t>third person</a:t>
              </a:r>
              <a:r>
                <a:rPr lang="en-US" dirty="0">
                  <a:solidFill>
                    <a:srgbClr val="1C1C1C"/>
                  </a:solidFill>
                  <a:latin typeface="Twinkl" pitchFamily="2" charset="77"/>
                </a:rPr>
                <a:t>, the </a:t>
              </a:r>
              <a:r>
                <a:rPr lang="en-US" b="1" dirty="0">
                  <a:solidFill>
                    <a:srgbClr val="1C1C1C"/>
                  </a:solidFill>
                  <a:latin typeface="Twinkl" pitchFamily="2" charset="77"/>
                </a:rPr>
                <a:t>present tense</a:t>
              </a:r>
              <a:r>
                <a:rPr lang="en-US" dirty="0">
                  <a:solidFill>
                    <a:srgbClr val="1C1C1C"/>
                  </a:solidFill>
                  <a:latin typeface="Twinkl" pitchFamily="2" charset="77"/>
                </a:rPr>
                <a:t> (infinitive) verb has an added </a:t>
              </a:r>
              <a:r>
                <a:rPr lang="en-US" b="1" dirty="0">
                  <a:solidFill>
                    <a:srgbClr val="1C1C1C"/>
                  </a:solidFill>
                  <a:latin typeface="Twinkl" pitchFamily="2" charset="77"/>
                </a:rPr>
                <a:t>–s</a:t>
              </a:r>
              <a:r>
                <a:rPr lang="en-US" dirty="0">
                  <a:solidFill>
                    <a:srgbClr val="1C1C1C"/>
                  </a:solidFill>
                  <a:latin typeface="Twinkl" pitchFamily="2" charset="77"/>
                </a:rPr>
                <a:t>. This only applies to </a:t>
              </a:r>
              <a:r>
                <a:rPr lang="en-US" b="1" dirty="0">
                  <a:solidFill>
                    <a:srgbClr val="1C1C1C"/>
                  </a:solidFill>
                  <a:latin typeface="Twinkl" pitchFamily="2" charset="77"/>
                </a:rPr>
                <a:t>regular verbs</a:t>
              </a:r>
              <a:r>
                <a:rPr lang="en-US" dirty="0">
                  <a:solidFill>
                    <a:srgbClr val="1C1C1C"/>
                  </a:solidFill>
                  <a:latin typeface="Twinkl" pitchFamily="2" charset="77"/>
                </a:rPr>
                <a:t>.</a:t>
              </a:r>
              <a:endParaRPr lang="en-GB" dirty="0">
                <a:solidFill>
                  <a:schemeClr val="tx1"/>
                </a:solidFill>
                <a:latin typeface="Twinkl" pitchFamily="2" charset="77"/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576F105-2EFA-09F0-D7FE-C3DB3B53A0BC}"/>
                </a:ext>
              </a:extLst>
            </p:cNvPr>
            <p:cNvCxnSpPr/>
            <p:nvPr/>
          </p:nvCxnSpPr>
          <p:spPr>
            <a:xfrm flipV="1">
              <a:off x="2709862" y="5016781"/>
              <a:ext cx="0" cy="407614"/>
            </a:xfrm>
            <a:prstGeom prst="straightConnector1">
              <a:avLst/>
            </a:prstGeom>
            <a:ln w="76200">
              <a:solidFill>
                <a:srgbClr val="80D0C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4BE4373-1445-E273-4212-B2A40C34B600}"/>
                </a:ext>
              </a:extLst>
            </p:cNvPr>
            <p:cNvCxnSpPr/>
            <p:nvPr/>
          </p:nvCxnSpPr>
          <p:spPr>
            <a:xfrm flipV="1">
              <a:off x="6596062" y="5034228"/>
              <a:ext cx="0" cy="407613"/>
            </a:xfrm>
            <a:prstGeom prst="straightConnector1">
              <a:avLst/>
            </a:prstGeom>
            <a:ln w="76200">
              <a:solidFill>
                <a:srgbClr val="80D0C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3">
            <a:extLst>
              <a:ext uri="{FF2B5EF4-FFF2-40B4-BE49-F238E27FC236}">
                <a16:creationId xmlns:a16="http://schemas.microsoft.com/office/drawing/2014/main" id="{6279D5C3-B189-70E2-3994-E1ED8EBBC2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1963" y="1473200"/>
            <a:ext cx="8220075" cy="4881563"/>
          </a:xfrm>
          <a:prstGeom prst="roundRect">
            <a:avLst>
              <a:gd name="adj" fmla="val 1875"/>
            </a:avLst>
          </a:prstGeom>
        </p:spPr>
        <p:txBody>
          <a:bodyPr lIns="108000" rIns="108000"/>
          <a:lstStyle/>
          <a:p>
            <a:pPr algn="ctr" eaLnBrk="1" hangingPunct="1">
              <a:spcBef>
                <a:spcPts val="600"/>
              </a:spcBef>
            </a:pPr>
            <a:r>
              <a:rPr lang="en-GB" altLang="en-US">
                <a:latin typeface="Twinkl" pitchFamily="2" charset="77"/>
              </a:rPr>
              <a:t>Within </a:t>
            </a:r>
            <a:r>
              <a:rPr lang="en-GB" altLang="en-US" b="1">
                <a:latin typeface="Twinkl" pitchFamily="2" charset="77"/>
              </a:rPr>
              <a:t>simple past tense</a:t>
            </a:r>
            <a:r>
              <a:rPr lang="en-GB" altLang="en-US">
                <a:latin typeface="Twinkl" pitchFamily="2" charset="77"/>
              </a:rPr>
              <a:t>, the action has already </a:t>
            </a:r>
            <a:r>
              <a:rPr lang="en-GB" altLang="en-US" b="1">
                <a:latin typeface="Twinkl" pitchFamily="2" charset="77"/>
              </a:rPr>
              <a:t>happened </a:t>
            </a:r>
            <a:r>
              <a:rPr lang="en-GB" altLang="en-US">
                <a:latin typeface="Twinkl" pitchFamily="2" charset="77"/>
              </a:rPr>
              <a:t>and </a:t>
            </a:r>
            <a:r>
              <a:rPr lang="en-GB" altLang="en-US" b="1">
                <a:latin typeface="Twinkl" pitchFamily="2" charset="77"/>
              </a:rPr>
              <a:t>been completed</a:t>
            </a:r>
            <a:r>
              <a:rPr lang="en-GB" altLang="en-US">
                <a:latin typeface="Twinkl" pitchFamily="2" charset="77"/>
              </a:rPr>
              <a:t>.</a:t>
            </a:r>
          </a:p>
        </p:txBody>
      </p:sp>
      <p:sp>
        <p:nvSpPr>
          <p:cNvPr id="18435" name="Title 22">
            <a:extLst>
              <a:ext uri="{FF2B5EF4-FFF2-40B4-BE49-F238E27FC236}">
                <a16:creationId xmlns:a16="http://schemas.microsoft.com/office/drawing/2014/main" id="{B0CD0A4F-CCFA-82A3-EB0D-3A0650F5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winkl" pitchFamily="2" charset="77"/>
              </a:rPr>
              <a:t>Simple Past Tense: The Rules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380DA7-F3E8-3C28-BDD4-616CEA44D272}"/>
              </a:ext>
            </a:extLst>
          </p:cNvPr>
          <p:cNvSpPr/>
          <p:nvPr/>
        </p:nvSpPr>
        <p:spPr>
          <a:xfrm>
            <a:off x="755650" y="2148840"/>
            <a:ext cx="3748088" cy="911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77"/>
              </a:rPr>
              <a:t>I </a:t>
            </a:r>
            <a:r>
              <a:rPr lang="en-GB" b="1" dirty="0">
                <a:solidFill>
                  <a:schemeClr val="tx1"/>
                </a:solidFill>
                <a:latin typeface="Twinkl" pitchFamily="2" charset="77"/>
              </a:rPr>
              <a:t>played</a:t>
            </a:r>
            <a:r>
              <a:rPr lang="en-GB" dirty="0">
                <a:solidFill>
                  <a:schemeClr val="tx1"/>
                </a:solidFill>
                <a:latin typeface="Twinkl" pitchFamily="2" charset="77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59B956-9AB7-910C-4613-F8BCC939CD04}"/>
              </a:ext>
            </a:extLst>
          </p:cNvPr>
          <p:cNvSpPr/>
          <p:nvPr/>
        </p:nvSpPr>
        <p:spPr>
          <a:xfrm>
            <a:off x="4640263" y="2148840"/>
            <a:ext cx="3748087" cy="911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77"/>
              </a:rPr>
              <a:t>We </a:t>
            </a:r>
            <a:r>
              <a:rPr lang="en-GB" b="1" dirty="0">
                <a:solidFill>
                  <a:schemeClr val="tx1"/>
                </a:solidFill>
                <a:latin typeface="Twinkl" pitchFamily="2" charset="77"/>
              </a:rPr>
              <a:t>played</a:t>
            </a:r>
            <a:r>
              <a:rPr lang="en-GB" dirty="0">
                <a:solidFill>
                  <a:schemeClr val="tx1"/>
                </a:solidFill>
                <a:latin typeface="Twinkl" pitchFamily="2" charset="77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502F8-5B56-991F-1696-A355AD8C06E8}"/>
              </a:ext>
            </a:extLst>
          </p:cNvPr>
          <p:cNvSpPr/>
          <p:nvPr/>
        </p:nvSpPr>
        <p:spPr>
          <a:xfrm>
            <a:off x="750888" y="3163253"/>
            <a:ext cx="3748087" cy="9128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77"/>
              </a:rPr>
              <a:t>You </a:t>
            </a:r>
            <a:r>
              <a:rPr lang="en-GB" b="1" dirty="0">
                <a:solidFill>
                  <a:schemeClr val="tx1"/>
                </a:solidFill>
                <a:latin typeface="Twinkl" pitchFamily="2" charset="77"/>
              </a:rPr>
              <a:t>played</a:t>
            </a:r>
            <a:r>
              <a:rPr lang="en-GB" dirty="0">
                <a:solidFill>
                  <a:schemeClr val="tx1"/>
                </a:solidFill>
                <a:latin typeface="Twinkl" pitchFamily="2" charset="77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FF62D8-1626-704F-062C-659ED8E3139F}"/>
              </a:ext>
            </a:extLst>
          </p:cNvPr>
          <p:cNvSpPr/>
          <p:nvPr/>
        </p:nvSpPr>
        <p:spPr>
          <a:xfrm>
            <a:off x="4635500" y="3163253"/>
            <a:ext cx="3748088" cy="9128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77"/>
              </a:rPr>
              <a:t>They </a:t>
            </a:r>
            <a:r>
              <a:rPr lang="en-GB" b="1" dirty="0">
                <a:solidFill>
                  <a:schemeClr val="tx1"/>
                </a:solidFill>
                <a:latin typeface="Twinkl" pitchFamily="2" charset="77"/>
              </a:rPr>
              <a:t>played</a:t>
            </a:r>
            <a:r>
              <a:rPr lang="en-GB" dirty="0">
                <a:solidFill>
                  <a:schemeClr val="tx1"/>
                </a:solidFill>
                <a:latin typeface="Twinkl" pitchFamily="2" charset="77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0EF3CA-5C6C-5AA4-8F00-5EEE4A81BA9A}"/>
              </a:ext>
            </a:extLst>
          </p:cNvPr>
          <p:cNvSpPr/>
          <p:nvPr/>
        </p:nvSpPr>
        <p:spPr>
          <a:xfrm>
            <a:off x="755650" y="4177665"/>
            <a:ext cx="3748088" cy="9128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77"/>
              </a:rPr>
              <a:t>He </a:t>
            </a:r>
            <a:r>
              <a:rPr lang="en-GB" b="1" dirty="0">
                <a:solidFill>
                  <a:schemeClr val="tx1"/>
                </a:solidFill>
                <a:latin typeface="Twinkl" pitchFamily="2" charset="77"/>
              </a:rPr>
              <a:t>played</a:t>
            </a:r>
            <a:r>
              <a:rPr lang="en-GB" dirty="0">
                <a:solidFill>
                  <a:schemeClr val="tx1"/>
                </a:solidFill>
                <a:latin typeface="Twinkl" pitchFamily="2" charset="77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61C097-3148-52A0-DA97-D4D786AA7A7C}"/>
              </a:ext>
            </a:extLst>
          </p:cNvPr>
          <p:cNvSpPr/>
          <p:nvPr/>
        </p:nvSpPr>
        <p:spPr>
          <a:xfrm>
            <a:off x="4640263" y="4177665"/>
            <a:ext cx="3748087" cy="9128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77"/>
              </a:rPr>
              <a:t>She </a:t>
            </a:r>
            <a:r>
              <a:rPr lang="en-GB" b="1" dirty="0">
                <a:solidFill>
                  <a:schemeClr val="tx1"/>
                </a:solidFill>
                <a:latin typeface="Twinkl" pitchFamily="2" charset="77"/>
              </a:rPr>
              <a:t>played</a:t>
            </a:r>
            <a:r>
              <a:rPr lang="en-GB" dirty="0">
                <a:solidFill>
                  <a:schemeClr val="tx1"/>
                </a:solidFill>
                <a:latin typeface="Twinkl" pitchFamily="2" charset="77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C5D1E9-D96E-F5F7-9413-F39FCB4EA42E}"/>
              </a:ext>
            </a:extLst>
          </p:cNvPr>
          <p:cNvGrpSpPr>
            <a:grpSpLocks/>
          </p:cNvGrpSpPr>
          <p:nvPr/>
        </p:nvGrpSpPr>
        <p:grpSpPr bwMode="auto">
          <a:xfrm>
            <a:off x="750888" y="4898390"/>
            <a:ext cx="7632700" cy="1285875"/>
            <a:chOff x="750887" y="4890061"/>
            <a:chExt cx="7632700" cy="128611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AC2FD0-BC52-B3B1-6F8D-8FCD15A6F15D}"/>
                </a:ext>
              </a:extLst>
            </p:cNvPr>
            <p:cNvSpPr/>
            <p:nvPr/>
          </p:nvSpPr>
          <p:spPr>
            <a:xfrm>
              <a:off x="750887" y="5331469"/>
              <a:ext cx="7632700" cy="844710"/>
            </a:xfrm>
            <a:prstGeom prst="rect">
              <a:avLst/>
            </a:prstGeom>
            <a:solidFill>
              <a:srgbClr val="80D0CE"/>
            </a:solidFill>
            <a:ln>
              <a:solidFill>
                <a:srgbClr val="80D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anchor="ctr">
              <a:spAutoFit/>
            </a:bodyPr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  <a:latin typeface="Twinkl" pitchFamily="2" charset="77"/>
                </a:rPr>
                <a:t>Regular past tense verbs have </a:t>
              </a:r>
              <a:r>
                <a:rPr lang="en-GB" b="1" dirty="0">
                  <a:solidFill>
                    <a:schemeClr val="tx1"/>
                  </a:solidFill>
                  <a:latin typeface="Twinkl" pitchFamily="2" charset="77"/>
                </a:rPr>
                <a:t>–</a:t>
              </a:r>
              <a:r>
                <a:rPr lang="en-GB" b="1" dirty="0" err="1">
                  <a:solidFill>
                    <a:schemeClr val="tx1"/>
                  </a:solidFill>
                  <a:latin typeface="Twinkl" pitchFamily="2" charset="77"/>
                </a:rPr>
                <a:t>ed</a:t>
              </a:r>
              <a:r>
                <a:rPr lang="en-GB" dirty="0">
                  <a:solidFill>
                    <a:schemeClr val="tx1"/>
                  </a:solidFill>
                  <a:latin typeface="Twinkl" pitchFamily="2" charset="77"/>
                </a:rPr>
                <a:t> added to the infinitive no matter who completed the action.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DE136CE-A5F0-8775-E807-20283CBFBFF6}"/>
                </a:ext>
              </a:extLst>
            </p:cNvPr>
            <p:cNvCxnSpPr/>
            <p:nvPr/>
          </p:nvCxnSpPr>
          <p:spPr>
            <a:xfrm flipV="1">
              <a:off x="2709862" y="4890061"/>
              <a:ext cx="0" cy="535088"/>
            </a:xfrm>
            <a:prstGeom prst="straightConnector1">
              <a:avLst/>
            </a:prstGeom>
            <a:ln w="76200">
              <a:solidFill>
                <a:srgbClr val="80D0C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008101D-C61B-EBB3-B6F3-338A7A7838DE}"/>
                </a:ext>
              </a:extLst>
            </p:cNvPr>
            <p:cNvCxnSpPr/>
            <p:nvPr/>
          </p:nvCxnSpPr>
          <p:spPr>
            <a:xfrm flipV="1">
              <a:off x="6596062" y="4915466"/>
              <a:ext cx="0" cy="527150"/>
            </a:xfrm>
            <a:prstGeom prst="straightConnector1">
              <a:avLst/>
            </a:prstGeom>
            <a:ln w="76200">
              <a:solidFill>
                <a:srgbClr val="80D0C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3">
            <a:extLst>
              <a:ext uri="{FF2B5EF4-FFF2-40B4-BE49-F238E27FC236}">
                <a16:creationId xmlns:a16="http://schemas.microsoft.com/office/drawing/2014/main" id="{4C3771C3-BAEA-E927-8DAE-12EA3705ED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1963" y="1388746"/>
            <a:ext cx="8220075" cy="1089660"/>
          </a:xfrm>
          <a:prstGeom prst="roundRect">
            <a:avLst>
              <a:gd name="adj" fmla="val 1875"/>
            </a:avLst>
          </a:prstGeom>
        </p:spPr>
        <p:txBody>
          <a:bodyPr lIns="108000" rIns="108000"/>
          <a:lstStyle/>
          <a:p>
            <a:pPr algn="ctr" eaLnBrk="1" hangingPunct="1">
              <a:spcBef>
                <a:spcPts val="600"/>
              </a:spcBef>
            </a:pPr>
            <a:r>
              <a:rPr lang="en-GB" altLang="en-US" dirty="0">
                <a:latin typeface="Twinkl" pitchFamily="2" charset="77"/>
              </a:rPr>
              <a:t>The progressive tense (sometimes called continuous tense) usually describes verbs and events that are ongoing at a particular point in time. It is formed by combining the verb’s present participle (by adding –</a:t>
            </a:r>
            <a:r>
              <a:rPr lang="en-GB" altLang="en-US" dirty="0" err="1">
                <a:latin typeface="Twinkl" pitchFamily="2" charset="77"/>
              </a:rPr>
              <a:t>ing</a:t>
            </a:r>
            <a:r>
              <a:rPr lang="en-GB" altLang="en-US" dirty="0">
                <a:latin typeface="Twinkl" pitchFamily="2" charset="77"/>
              </a:rPr>
              <a:t>) with a form of the verb ‘to be’.</a:t>
            </a:r>
          </a:p>
        </p:txBody>
      </p:sp>
      <p:sp>
        <p:nvSpPr>
          <p:cNvPr id="19459" name="Title 22">
            <a:extLst>
              <a:ext uri="{FF2B5EF4-FFF2-40B4-BE49-F238E27FC236}">
                <a16:creationId xmlns:a16="http://schemas.microsoft.com/office/drawing/2014/main" id="{21E83E53-FCE8-710F-8CB7-542D480DC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winkl" pitchFamily="2" charset="77"/>
              </a:rPr>
              <a:t>Progressive Tense: The Rules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3637F6-6618-C63C-4A67-61FCE15497CC}"/>
              </a:ext>
            </a:extLst>
          </p:cNvPr>
          <p:cNvSpPr/>
          <p:nvPr/>
        </p:nvSpPr>
        <p:spPr>
          <a:xfrm>
            <a:off x="755650" y="2624455"/>
            <a:ext cx="7632700" cy="568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77"/>
              </a:rPr>
              <a:t>The mermaid </a:t>
            </a:r>
            <a:r>
              <a:rPr lang="en-GB" b="1" dirty="0">
                <a:solidFill>
                  <a:schemeClr val="tx1"/>
                </a:solidFill>
                <a:latin typeface="Twinkl" pitchFamily="2" charset="77"/>
              </a:rPr>
              <a:t>is hiding </a:t>
            </a:r>
            <a:r>
              <a:rPr lang="en-GB" dirty="0">
                <a:solidFill>
                  <a:schemeClr val="tx1"/>
                </a:solidFill>
                <a:latin typeface="Twinkl" pitchFamily="2" charset="77"/>
              </a:rPr>
              <a:t>behind the treasure chest.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9D9058-4471-9446-85E5-C12D6882F570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995930"/>
            <a:ext cx="7632700" cy="1146175"/>
            <a:chOff x="750887" y="5030946"/>
            <a:chExt cx="7632700" cy="114523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180879-DE0C-9907-9DF4-C6788CD9DD07}"/>
                </a:ext>
              </a:extLst>
            </p:cNvPr>
            <p:cNvSpPr/>
            <p:nvPr/>
          </p:nvSpPr>
          <p:spPr>
            <a:xfrm>
              <a:off x="750887" y="5330737"/>
              <a:ext cx="7632700" cy="845442"/>
            </a:xfrm>
            <a:prstGeom prst="rect">
              <a:avLst/>
            </a:prstGeom>
            <a:solidFill>
              <a:srgbClr val="80D0CE"/>
            </a:solidFill>
            <a:ln>
              <a:solidFill>
                <a:srgbClr val="80D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anchor="ctr">
              <a:spAutoFit/>
            </a:bodyPr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  <a:latin typeface="Twinkl" pitchFamily="2" charset="77"/>
                </a:rPr>
                <a:t>In </a:t>
              </a:r>
              <a:r>
                <a:rPr lang="en-GB" b="1" dirty="0">
                  <a:solidFill>
                    <a:schemeClr val="tx1"/>
                  </a:solidFill>
                  <a:latin typeface="Twinkl" pitchFamily="2" charset="77"/>
                </a:rPr>
                <a:t>present progressive</a:t>
              </a:r>
              <a:r>
                <a:rPr lang="en-GB" dirty="0">
                  <a:solidFill>
                    <a:schemeClr val="tx1"/>
                  </a:solidFill>
                  <a:latin typeface="Twinkl" pitchFamily="2" charset="77"/>
                </a:rPr>
                <a:t> sentences, we use </a:t>
              </a:r>
              <a:r>
                <a:rPr lang="en-GB" b="1" dirty="0">
                  <a:solidFill>
                    <a:schemeClr val="tx1"/>
                  </a:solidFill>
                  <a:latin typeface="Twinkl" pitchFamily="2" charset="77"/>
                </a:rPr>
                <a:t>is</a:t>
              </a:r>
              <a:r>
                <a:rPr lang="en-GB" dirty="0">
                  <a:solidFill>
                    <a:schemeClr val="tx1"/>
                  </a:solidFill>
                  <a:latin typeface="Twinkl" pitchFamily="2" charset="77"/>
                </a:rPr>
                <a:t>, </a:t>
              </a:r>
              <a:r>
                <a:rPr lang="en-GB" b="1" dirty="0">
                  <a:solidFill>
                    <a:schemeClr val="tx1"/>
                  </a:solidFill>
                  <a:latin typeface="Twinkl" pitchFamily="2" charset="77"/>
                </a:rPr>
                <a:t>am</a:t>
              </a:r>
              <a:r>
                <a:rPr lang="en-GB" dirty="0">
                  <a:solidFill>
                    <a:schemeClr val="tx1"/>
                  </a:solidFill>
                  <a:latin typeface="Twinkl" pitchFamily="2" charset="77"/>
                </a:rPr>
                <a:t> or </a:t>
              </a:r>
              <a:r>
                <a:rPr lang="en-GB" b="1" dirty="0">
                  <a:solidFill>
                    <a:schemeClr val="tx1"/>
                  </a:solidFill>
                  <a:latin typeface="Twinkl" pitchFamily="2" charset="77"/>
                </a:rPr>
                <a:t>are</a:t>
              </a:r>
              <a:r>
                <a:rPr lang="en-GB" dirty="0">
                  <a:solidFill>
                    <a:schemeClr val="tx1"/>
                  </a:solidFill>
                  <a:latin typeface="Twinkl" pitchFamily="2" charset="77"/>
                </a:rPr>
                <a:t> before the </a:t>
              </a:r>
              <a:r>
                <a:rPr lang="en-GB" b="1" dirty="0">
                  <a:solidFill>
                    <a:schemeClr val="tx1"/>
                  </a:solidFill>
                  <a:latin typeface="Twinkl" pitchFamily="2" charset="77"/>
                </a:rPr>
                <a:t>–</a:t>
              </a:r>
              <a:r>
                <a:rPr lang="en-GB" b="1" dirty="0" err="1">
                  <a:solidFill>
                    <a:schemeClr val="tx1"/>
                  </a:solidFill>
                  <a:latin typeface="Twinkl" pitchFamily="2" charset="77"/>
                </a:rPr>
                <a:t>ing</a:t>
              </a:r>
              <a:r>
                <a:rPr lang="en-GB" b="1" dirty="0">
                  <a:solidFill>
                    <a:schemeClr val="tx1"/>
                  </a:solidFill>
                  <a:latin typeface="Twinkl" pitchFamily="2" charset="77"/>
                </a:rPr>
                <a:t> verb</a:t>
              </a:r>
              <a:r>
                <a:rPr lang="en-GB" dirty="0">
                  <a:solidFill>
                    <a:schemeClr val="tx1"/>
                  </a:solidFill>
                  <a:latin typeface="Twinkl" pitchFamily="2" charset="77"/>
                </a:rPr>
                <a:t>. In this present progressive sentence, the mermaid is still hiding.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68A9041-E2AE-FCFA-9327-C106FDF6004D}"/>
                </a:ext>
              </a:extLst>
            </p:cNvPr>
            <p:cNvCxnSpPr/>
            <p:nvPr/>
          </p:nvCxnSpPr>
          <p:spPr>
            <a:xfrm flipV="1">
              <a:off x="4562475" y="5030946"/>
              <a:ext cx="0" cy="407653"/>
            </a:xfrm>
            <a:prstGeom prst="straightConnector1">
              <a:avLst/>
            </a:prstGeom>
            <a:ln w="76200">
              <a:solidFill>
                <a:srgbClr val="80D0C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0416554-525F-2552-ABA5-BA0BC2B63F2A}"/>
              </a:ext>
            </a:extLst>
          </p:cNvPr>
          <p:cNvSpPr/>
          <p:nvPr/>
        </p:nvSpPr>
        <p:spPr>
          <a:xfrm>
            <a:off x="755650" y="4389755"/>
            <a:ext cx="7632700" cy="568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77"/>
              </a:rPr>
              <a:t>The Gingerbread Man </a:t>
            </a:r>
            <a:r>
              <a:rPr lang="en-GB" b="1" dirty="0">
                <a:solidFill>
                  <a:schemeClr val="tx1"/>
                </a:solidFill>
                <a:latin typeface="Twinkl" pitchFamily="2" charset="77"/>
              </a:rPr>
              <a:t>was running </a:t>
            </a:r>
            <a:r>
              <a:rPr lang="en-GB" dirty="0">
                <a:solidFill>
                  <a:schemeClr val="tx1"/>
                </a:solidFill>
                <a:latin typeface="Twinkl" pitchFamily="2" charset="77"/>
              </a:rPr>
              <a:t>as he was being chased.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A524D7-3DFE-FAF0-0DD4-B4467E13FA62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718368"/>
            <a:ext cx="7632700" cy="1450975"/>
            <a:chOff x="755650" y="5030946"/>
            <a:chExt cx="7632700" cy="144983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D3D948-61E9-1CFB-9DF5-DF894C2F3441}"/>
                </a:ext>
              </a:extLst>
            </p:cNvPr>
            <p:cNvSpPr/>
            <p:nvPr/>
          </p:nvSpPr>
          <p:spPr>
            <a:xfrm>
              <a:off x="755650" y="5359300"/>
              <a:ext cx="7632700" cy="1121482"/>
            </a:xfrm>
            <a:prstGeom prst="rect">
              <a:avLst/>
            </a:prstGeom>
            <a:solidFill>
              <a:srgbClr val="80D0CE"/>
            </a:solidFill>
            <a:ln>
              <a:solidFill>
                <a:srgbClr val="80D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anchor="ctr">
              <a:spAutoFit/>
            </a:bodyPr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  <a:latin typeface="Twinkl" pitchFamily="2" charset="77"/>
                </a:rPr>
                <a:t>In past progressive sentences, we use </a:t>
              </a:r>
              <a:r>
                <a:rPr lang="en-GB" b="1" dirty="0">
                  <a:solidFill>
                    <a:schemeClr val="tx1"/>
                  </a:solidFill>
                  <a:latin typeface="Twinkl" pitchFamily="2" charset="77"/>
                </a:rPr>
                <a:t>was</a:t>
              </a:r>
              <a:r>
                <a:rPr lang="en-GB" dirty="0">
                  <a:solidFill>
                    <a:schemeClr val="tx1"/>
                  </a:solidFill>
                  <a:latin typeface="Twinkl" pitchFamily="2" charset="77"/>
                </a:rPr>
                <a:t> or </a:t>
              </a:r>
              <a:r>
                <a:rPr lang="en-GB" b="1" dirty="0">
                  <a:solidFill>
                    <a:schemeClr val="tx1"/>
                  </a:solidFill>
                  <a:latin typeface="Twinkl" pitchFamily="2" charset="77"/>
                </a:rPr>
                <a:t>were</a:t>
              </a:r>
              <a:r>
                <a:rPr lang="en-GB" dirty="0">
                  <a:solidFill>
                    <a:schemeClr val="tx1"/>
                  </a:solidFill>
                  <a:latin typeface="Twinkl" pitchFamily="2" charset="77"/>
                </a:rPr>
                <a:t> before the </a:t>
              </a:r>
              <a:r>
                <a:rPr lang="en-GB" b="1" dirty="0">
                  <a:solidFill>
                    <a:schemeClr val="tx1"/>
                  </a:solidFill>
                  <a:latin typeface="Twinkl" pitchFamily="2" charset="77"/>
                </a:rPr>
                <a:t>–</a:t>
              </a:r>
              <a:r>
                <a:rPr lang="en-GB" b="1" dirty="0" err="1">
                  <a:solidFill>
                    <a:schemeClr val="tx1"/>
                  </a:solidFill>
                  <a:latin typeface="Twinkl" pitchFamily="2" charset="77"/>
                </a:rPr>
                <a:t>ing</a:t>
              </a:r>
              <a:r>
                <a:rPr lang="en-GB" b="1" dirty="0">
                  <a:solidFill>
                    <a:schemeClr val="tx1"/>
                  </a:solidFill>
                  <a:latin typeface="Twinkl" pitchFamily="2" charset="77"/>
                </a:rPr>
                <a:t> verb</a:t>
              </a:r>
              <a:r>
                <a:rPr lang="en-GB" dirty="0">
                  <a:solidFill>
                    <a:schemeClr val="tx1"/>
                  </a:solidFill>
                  <a:latin typeface="Twinkl" pitchFamily="2" charset="77"/>
                </a:rPr>
                <a:t>. </a:t>
              </a:r>
              <a:r>
                <a:rPr lang="en-GB" b="1" dirty="0">
                  <a:solidFill>
                    <a:schemeClr val="tx1"/>
                  </a:solidFill>
                  <a:latin typeface="Twinkl" pitchFamily="2" charset="77"/>
                </a:rPr>
                <a:t>Past progressive</a:t>
              </a:r>
              <a:r>
                <a:rPr lang="en-GB" dirty="0">
                  <a:solidFill>
                    <a:schemeClr val="tx1"/>
                  </a:solidFill>
                  <a:latin typeface="Twinkl" pitchFamily="2" charset="77"/>
                </a:rPr>
                <a:t> sentences usually show an ongoing action while something else was happening too.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DF52290-E5E7-DABB-E444-CA30669520DC}"/>
                </a:ext>
              </a:extLst>
            </p:cNvPr>
            <p:cNvCxnSpPr/>
            <p:nvPr/>
          </p:nvCxnSpPr>
          <p:spPr>
            <a:xfrm flipV="1">
              <a:off x="4562475" y="5030946"/>
              <a:ext cx="0" cy="407667"/>
            </a:xfrm>
            <a:prstGeom prst="straightConnector1">
              <a:avLst/>
            </a:prstGeom>
            <a:ln w="76200">
              <a:solidFill>
                <a:srgbClr val="80D0C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3">
            <a:extLst>
              <a:ext uri="{FF2B5EF4-FFF2-40B4-BE49-F238E27FC236}">
                <a16:creationId xmlns:a16="http://schemas.microsoft.com/office/drawing/2014/main" id="{410B6ED8-BFBF-895F-4CFE-F476E4871F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1963" y="1514475"/>
            <a:ext cx="8220075" cy="4881563"/>
          </a:xfrm>
          <a:prstGeom prst="roundRect">
            <a:avLst>
              <a:gd name="adj" fmla="val 1875"/>
            </a:avLst>
          </a:prstGeom>
        </p:spPr>
        <p:txBody>
          <a:bodyPr lIns="108000" rIns="108000"/>
          <a:lstStyle/>
          <a:p>
            <a:pPr algn="ctr" eaLnBrk="1" hangingPunct="1">
              <a:spcBef>
                <a:spcPts val="600"/>
              </a:spcBef>
            </a:pPr>
            <a:r>
              <a:rPr lang="en-GB" altLang="en-US"/>
              <a:t>The </a:t>
            </a:r>
            <a:r>
              <a:rPr lang="en-GB" altLang="en-US" b="1"/>
              <a:t>perfect tense </a:t>
            </a:r>
            <a:r>
              <a:rPr lang="en-GB" altLang="en-US"/>
              <a:t>describe actions that are </a:t>
            </a:r>
            <a:r>
              <a:rPr lang="en-GB" altLang="en-US" b="1"/>
              <a:t>completed over a period of time</a:t>
            </a:r>
            <a:r>
              <a:rPr lang="en-GB" altLang="en-US"/>
              <a:t>. It is formed by combining the </a:t>
            </a:r>
            <a:r>
              <a:rPr lang="en-GB" altLang="en-US" b="1"/>
              <a:t>verb’s past participle (usually by adding –ed or -en) </a:t>
            </a:r>
            <a:r>
              <a:rPr lang="en-GB" altLang="en-US"/>
              <a:t>with a form of the </a:t>
            </a:r>
            <a:r>
              <a:rPr lang="en-GB" altLang="en-US" b="1"/>
              <a:t>auxiliary verb ‘to have.’</a:t>
            </a:r>
          </a:p>
        </p:txBody>
      </p:sp>
      <p:sp>
        <p:nvSpPr>
          <p:cNvPr id="20483" name="Title 22">
            <a:extLst>
              <a:ext uri="{FF2B5EF4-FFF2-40B4-BE49-F238E27FC236}">
                <a16:creationId xmlns:a16="http://schemas.microsoft.com/office/drawing/2014/main" id="{C911D520-5563-4E50-1EB3-BCC63D76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Perfect Tense: The Rules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EE6A35-B45B-AF7A-A08B-77B12B877217}"/>
              </a:ext>
            </a:extLst>
          </p:cNvPr>
          <p:cNvSpPr/>
          <p:nvPr/>
        </p:nvSpPr>
        <p:spPr>
          <a:xfrm>
            <a:off x="755650" y="2489200"/>
            <a:ext cx="7632700" cy="5667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 chef </a:t>
            </a:r>
            <a:r>
              <a:rPr lang="en-GB" b="1" dirty="0">
                <a:solidFill>
                  <a:schemeClr val="tx1"/>
                </a:solidFill>
              </a:rPr>
              <a:t>has baked </a:t>
            </a:r>
            <a:r>
              <a:rPr lang="en-GB" dirty="0">
                <a:solidFill>
                  <a:schemeClr val="tx1"/>
                </a:solidFill>
              </a:rPr>
              <a:t>lots of loaves.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BED67B-5E13-3AB2-01C3-D6B38CB3F958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927350"/>
            <a:ext cx="7632700" cy="1428750"/>
            <a:chOff x="750887" y="5005545"/>
            <a:chExt cx="7632700" cy="14276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64D9EC-0003-8D66-9E49-5C5BC5FDA83F}"/>
                </a:ext>
              </a:extLst>
            </p:cNvPr>
            <p:cNvSpPr/>
            <p:nvPr/>
          </p:nvSpPr>
          <p:spPr>
            <a:xfrm>
              <a:off x="750887" y="5311701"/>
              <a:ext cx="7632700" cy="1121511"/>
            </a:xfrm>
            <a:prstGeom prst="rect">
              <a:avLst/>
            </a:prstGeom>
            <a:solidFill>
              <a:srgbClr val="80D0CE"/>
            </a:solidFill>
            <a:ln>
              <a:solidFill>
                <a:srgbClr val="80D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anchor="ctr">
              <a:spAutoFit/>
            </a:bodyPr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In </a:t>
              </a:r>
              <a:r>
                <a:rPr lang="en-GB" b="1" dirty="0">
                  <a:solidFill>
                    <a:schemeClr val="tx1"/>
                  </a:solidFill>
                </a:rPr>
                <a:t>present perfect </a:t>
              </a:r>
              <a:r>
                <a:rPr lang="en-GB" dirty="0">
                  <a:solidFill>
                    <a:schemeClr val="tx1"/>
                  </a:solidFill>
                </a:rPr>
                <a:t>sentences, we use </a:t>
              </a:r>
              <a:r>
                <a:rPr lang="en-GB" b="1" dirty="0">
                  <a:solidFill>
                    <a:schemeClr val="tx1"/>
                  </a:solidFill>
                </a:rPr>
                <a:t>has </a:t>
              </a:r>
              <a:r>
                <a:rPr lang="en-GB" dirty="0">
                  <a:solidFill>
                    <a:schemeClr val="tx1"/>
                  </a:solidFill>
                </a:rPr>
                <a:t>or </a:t>
              </a:r>
              <a:r>
                <a:rPr lang="en-GB" b="1" dirty="0">
                  <a:solidFill>
                    <a:schemeClr val="tx1"/>
                  </a:solidFill>
                </a:rPr>
                <a:t>have </a:t>
              </a:r>
              <a:r>
                <a:rPr lang="en-GB" dirty="0">
                  <a:solidFill>
                    <a:schemeClr val="tx1"/>
                  </a:solidFill>
                </a:rPr>
                <a:t>before the </a:t>
              </a:r>
              <a:r>
                <a:rPr lang="en-GB" b="1" dirty="0">
                  <a:solidFill>
                    <a:schemeClr val="tx1"/>
                  </a:solidFill>
                </a:rPr>
                <a:t>past participle</a:t>
              </a:r>
              <a:r>
                <a:rPr lang="en-GB" dirty="0">
                  <a:solidFill>
                    <a:schemeClr val="tx1"/>
                  </a:solidFill>
                </a:rPr>
                <a:t>. In this present perfect sentence, the chef has baked loaves over a period of time.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279D08F-D735-94A9-D93D-D5E9EBE3AACC}"/>
                </a:ext>
              </a:extLst>
            </p:cNvPr>
            <p:cNvCxnSpPr/>
            <p:nvPr/>
          </p:nvCxnSpPr>
          <p:spPr>
            <a:xfrm flipV="1">
              <a:off x="4562475" y="5005545"/>
              <a:ext cx="0" cy="407679"/>
            </a:xfrm>
            <a:prstGeom prst="straightConnector1">
              <a:avLst/>
            </a:prstGeom>
            <a:ln w="76200">
              <a:solidFill>
                <a:srgbClr val="80D0C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D25CB70-792E-F093-48AC-04E89E65ED7E}"/>
              </a:ext>
            </a:extLst>
          </p:cNvPr>
          <p:cNvSpPr/>
          <p:nvPr/>
        </p:nvSpPr>
        <p:spPr>
          <a:xfrm>
            <a:off x="755650" y="4524375"/>
            <a:ext cx="7632700" cy="568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 chameleon </a:t>
            </a:r>
            <a:r>
              <a:rPr lang="en-GB" b="1" dirty="0">
                <a:solidFill>
                  <a:schemeClr val="tx1"/>
                </a:solidFill>
              </a:rPr>
              <a:t>had changed </a:t>
            </a:r>
            <a:r>
              <a:rPr lang="en-GB" dirty="0">
                <a:solidFill>
                  <a:schemeClr val="tx1"/>
                </a:solidFill>
              </a:rPr>
              <a:t>colour before hiding from its predator.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A75599-C325-9ED2-8103-0ECDC4788A0B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929188"/>
            <a:ext cx="7632700" cy="1184275"/>
            <a:chOff x="755650" y="5030946"/>
            <a:chExt cx="7632700" cy="118433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C4C1E3-9612-DA15-DE0B-C5A1E6387857}"/>
                </a:ext>
              </a:extLst>
            </p:cNvPr>
            <p:cNvSpPr/>
            <p:nvPr/>
          </p:nvSpPr>
          <p:spPr>
            <a:xfrm>
              <a:off x="755650" y="5370688"/>
              <a:ext cx="7632700" cy="844592"/>
            </a:xfrm>
            <a:prstGeom prst="rect">
              <a:avLst/>
            </a:prstGeom>
            <a:solidFill>
              <a:srgbClr val="80D0CE"/>
            </a:solidFill>
            <a:ln>
              <a:solidFill>
                <a:srgbClr val="80D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anchor="ctr">
              <a:spAutoFit/>
            </a:bodyPr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In </a:t>
              </a:r>
              <a:r>
                <a:rPr lang="en-GB" b="1" dirty="0">
                  <a:solidFill>
                    <a:schemeClr val="tx1"/>
                  </a:solidFill>
                </a:rPr>
                <a:t>past perfect</a:t>
              </a:r>
              <a:r>
                <a:rPr lang="en-GB" dirty="0">
                  <a:solidFill>
                    <a:schemeClr val="tx1"/>
                  </a:solidFill>
                </a:rPr>
                <a:t> sentences, we use </a:t>
              </a:r>
              <a:r>
                <a:rPr lang="en-GB" b="1" dirty="0">
                  <a:solidFill>
                    <a:schemeClr val="tx1"/>
                  </a:solidFill>
                </a:rPr>
                <a:t>had</a:t>
              </a:r>
              <a:r>
                <a:rPr lang="en-GB" dirty="0">
                  <a:solidFill>
                    <a:schemeClr val="tx1"/>
                  </a:solidFill>
                </a:rPr>
                <a:t> before the </a:t>
              </a:r>
              <a:r>
                <a:rPr lang="en-GB" b="1" dirty="0">
                  <a:solidFill>
                    <a:schemeClr val="tx1"/>
                  </a:solidFill>
                </a:rPr>
                <a:t>past</a:t>
              </a:r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GB" b="1" dirty="0">
                  <a:solidFill>
                    <a:schemeClr val="tx1"/>
                  </a:solidFill>
                </a:rPr>
                <a:t>participle</a:t>
              </a:r>
              <a:r>
                <a:rPr lang="en-GB" dirty="0">
                  <a:solidFill>
                    <a:schemeClr val="tx1"/>
                  </a:solidFill>
                </a:rPr>
                <a:t>. In this past perfect sentence, the chameleon’s action had finished before it hid.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64523FD-5246-AD42-159F-4B56A6815CCB}"/>
                </a:ext>
              </a:extLst>
            </p:cNvPr>
            <p:cNvCxnSpPr/>
            <p:nvPr/>
          </p:nvCxnSpPr>
          <p:spPr>
            <a:xfrm flipV="1">
              <a:off x="4562475" y="5030946"/>
              <a:ext cx="0" cy="408007"/>
            </a:xfrm>
            <a:prstGeom prst="straightConnector1">
              <a:avLst/>
            </a:prstGeom>
            <a:ln w="76200">
              <a:solidFill>
                <a:srgbClr val="80D0C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3">
            <a:extLst>
              <a:ext uri="{FF2B5EF4-FFF2-40B4-BE49-F238E27FC236}">
                <a16:creationId xmlns:a16="http://schemas.microsoft.com/office/drawing/2014/main" id="{7CF3263C-1618-33E7-2052-E0831DE6EF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1963" y="1514475"/>
            <a:ext cx="8220075" cy="4881563"/>
          </a:xfrm>
          <a:prstGeom prst="roundRect">
            <a:avLst>
              <a:gd name="adj" fmla="val 1875"/>
            </a:avLst>
          </a:prstGeom>
        </p:spPr>
        <p:txBody>
          <a:bodyPr lIns="108000" rIns="108000"/>
          <a:lstStyle/>
          <a:p>
            <a:pPr algn="ctr" eaLnBrk="1" hangingPunct="1">
              <a:spcBef>
                <a:spcPts val="600"/>
              </a:spcBef>
            </a:pPr>
            <a:r>
              <a:rPr lang="en-GB" altLang="en-US"/>
              <a:t>The trickiest part of recognising and using different tenses is when you have to deal with </a:t>
            </a:r>
            <a:r>
              <a:rPr lang="en-GB" altLang="en-US" b="1"/>
              <a:t>irregular verbs</a:t>
            </a:r>
            <a:r>
              <a:rPr lang="en-GB" altLang="en-US"/>
              <a:t>. Lots of verbs don’t change in a regular way to form their </a:t>
            </a:r>
            <a:r>
              <a:rPr lang="en-GB" altLang="en-US" b="1"/>
              <a:t>past tense</a:t>
            </a:r>
            <a:r>
              <a:rPr lang="en-GB" altLang="en-US"/>
              <a:t> versions or </a:t>
            </a:r>
            <a:r>
              <a:rPr lang="en-GB" altLang="en-US" b="1"/>
              <a:t>past participles</a:t>
            </a:r>
            <a:r>
              <a:rPr lang="en-GB" altLang="en-US"/>
              <a:t>, e.g.</a:t>
            </a:r>
          </a:p>
        </p:txBody>
      </p:sp>
      <p:sp>
        <p:nvSpPr>
          <p:cNvPr id="21507" name="Title 22">
            <a:extLst>
              <a:ext uri="{FF2B5EF4-FFF2-40B4-BE49-F238E27FC236}">
                <a16:creationId xmlns:a16="http://schemas.microsoft.com/office/drawing/2014/main" id="{5DE6F29F-9D3F-5680-9C45-9ABEBA0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Tenses: The Tricky Bits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DDD22A-0895-27FD-4EC4-A02B771EEDBA}"/>
              </a:ext>
            </a:extLst>
          </p:cNvPr>
          <p:cNvSpPr/>
          <p:nvPr/>
        </p:nvSpPr>
        <p:spPr>
          <a:xfrm>
            <a:off x="741363" y="2489200"/>
            <a:ext cx="4341812" cy="11461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 carrots </a:t>
            </a:r>
            <a:r>
              <a:rPr lang="en-GB" b="1" dirty="0">
                <a:solidFill>
                  <a:schemeClr val="tx1"/>
                </a:solidFill>
              </a:rPr>
              <a:t>grew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69F261-89B7-3A10-CE98-C9F07790E6A1}"/>
              </a:ext>
            </a:extLst>
          </p:cNvPr>
          <p:cNvGrpSpPr>
            <a:grpSpLocks/>
          </p:cNvGrpSpPr>
          <p:nvPr/>
        </p:nvGrpSpPr>
        <p:grpSpPr bwMode="auto">
          <a:xfrm>
            <a:off x="3822700" y="2497138"/>
            <a:ext cx="4586288" cy="844550"/>
            <a:chOff x="3796770" y="4566254"/>
            <a:chExt cx="4586817" cy="8448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C3A34E-562C-792C-E478-D98EEB292EB9}"/>
                </a:ext>
              </a:extLst>
            </p:cNvPr>
            <p:cNvSpPr/>
            <p:nvPr/>
          </p:nvSpPr>
          <p:spPr>
            <a:xfrm>
              <a:off x="5173292" y="4566254"/>
              <a:ext cx="3210295" cy="844810"/>
            </a:xfrm>
            <a:prstGeom prst="rect">
              <a:avLst/>
            </a:prstGeom>
            <a:solidFill>
              <a:srgbClr val="80D0CE"/>
            </a:solidFill>
            <a:ln>
              <a:solidFill>
                <a:srgbClr val="80D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anchor="ctr">
              <a:spAutoFit/>
            </a:bodyPr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Simple past tense </a:t>
              </a:r>
              <a:r>
                <a:rPr lang="en-GB" dirty="0">
                  <a:solidFill>
                    <a:schemeClr val="tx1"/>
                  </a:solidFill>
                </a:rPr>
                <a:t>using the irregular verb ‘</a:t>
              </a:r>
              <a:r>
                <a:rPr lang="en-GB" b="1" dirty="0">
                  <a:solidFill>
                    <a:schemeClr val="tx1"/>
                  </a:solidFill>
                </a:rPr>
                <a:t>to grow</a:t>
              </a:r>
              <a:r>
                <a:rPr lang="en-GB" dirty="0">
                  <a:solidFill>
                    <a:schemeClr val="tx1"/>
                  </a:solidFill>
                </a:rPr>
                <a:t>’. 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64B21B5-EFCB-9582-378A-251B172D4602}"/>
                </a:ext>
              </a:extLst>
            </p:cNvPr>
            <p:cNvCxnSpPr/>
            <p:nvPr/>
          </p:nvCxnSpPr>
          <p:spPr>
            <a:xfrm flipH="1">
              <a:off x="3796770" y="5083938"/>
              <a:ext cx="1424152" cy="0"/>
            </a:xfrm>
            <a:prstGeom prst="straightConnector1">
              <a:avLst/>
            </a:prstGeom>
            <a:ln w="76200">
              <a:solidFill>
                <a:srgbClr val="80D0C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AD60-BC17-066D-38AB-7FF929744439}"/>
              </a:ext>
            </a:extLst>
          </p:cNvPr>
          <p:cNvSpPr/>
          <p:nvPr/>
        </p:nvSpPr>
        <p:spPr>
          <a:xfrm>
            <a:off x="741363" y="3757613"/>
            <a:ext cx="4341812" cy="11461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 calf </a:t>
            </a:r>
            <a:r>
              <a:rPr lang="en-GB" b="1" dirty="0">
                <a:solidFill>
                  <a:schemeClr val="tx1"/>
                </a:solidFill>
              </a:rPr>
              <a:t>is growing </a:t>
            </a:r>
            <a:r>
              <a:rPr lang="en-GB" dirty="0">
                <a:solidFill>
                  <a:schemeClr val="tx1"/>
                </a:solidFill>
              </a:rPr>
              <a:t>taller everyday.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171550-9ABD-2904-E317-2D7950706FFD}"/>
              </a:ext>
            </a:extLst>
          </p:cNvPr>
          <p:cNvGrpSpPr>
            <a:grpSpLocks/>
          </p:cNvGrpSpPr>
          <p:nvPr/>
        </p:nvGrpSpPr>
        <p:grpSpPr bwMode="auto">
          <a:xfrm>
            <a:off x="4559300" y="3490913"/>
            <a:ext cx="3849688" cy="1398587"/>
            <a:chOff x="4542899" y="4628897"/>
            <a:chExt cx="3850214" cy="13988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0E395FC-C50F-1802-7236-9CEA093AFA3C}"/>
                </a:ext>
              </a:extLst>
            </p:cNvPr>
            <p:cNvSpPr/>
            <p:nvPr/>
          </p:nvSpPr>
          <p:spPr>
            <a:xfrm>
              <a:off x="5182749" y="4628897"/>
              <a:ext cx="3210364" cy="1398808"/>
            </a:xfrm>
            <a:prstGeom prst="rect">
              <a:avLst/>
            </a:prstGeom>
            <a:solidFill>
              <a:srgbClr val="80D0CE"/>
            </a:solidFill>
            <a:ln>
              <a:solidFill>
                <a:srgbClr val="80D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anchor="ctr">
              <a:spAutoFit/>
            </a:bodyPr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In this </a:t>
              </a:r>
              <a:r>
                <a:rPr lang="en-GB" b="1" dirty="0">
                  <a:solidFill>
                    <a:schemeClr val="tx1"/>
                  </a:solidFill>
                </a:rPr>
                <a:t>present progressive sentence</a:t>
              </a:r>
              <a:r>
                <a:rPr lang="en-GB" dirty="0">
                  <a:solidFill>
                    <a:schemeClr val="tx1"/>
                  </a:solidFill>
                </a:rPr>
                <a:t>, The present participle ‘</a:t>
              </a:r>
              <a:r>
                <a:rPr lang="en-GB" b="1" dirty="0">
                  <a:solidFill>
                    <a:schemeClr val="tx1"/>
                  </a:solidFill>
                </a:rPr>
                <a:t>growing</a:t>
              </a:r>
              <a:r>
                <a:rPr lang="en-GB" dirty="0">
                  <a:solidFill>
                    <a:schemeClr val="tx1"/>
                  </a:solidFill>
                </a:rPr>
                <a:t>’ is used after the auxiliary verb ‘</a:t>
              </a:r>
              <a:r>
                <a:rPr lang="en-GB" b="1" dirty="0">
                  <a:solidFill>
                    <a:schemeClr val="tx1"/>
                  </a:solidFill>
                </a:rPr>
                <a:t>is</a:t>
              </a:r>
              <a:r>
                <a:rPr lang="en-GB" dirty="0">
                  <a:solidFill>
                    <a:schemeClr val="tx1"/>
                  </a:solidFill>
                </a:rPr>
                <a:t>’. 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6BF4C52-C8BA-5327-B6E1-05208CF5FA81}"/>
                </a:ext>
              </a:extLst>
            </p:cNvPr>
            <p:cNvCxnSpPr/>
            <p:nvPr/>
          </p:nvCxnSpPr>
          <p:spPr>
            <a:xfrm flipH="1">
              <a:off x="4542899" y="5402131"/>
              <a:ext cx="654139" cy="0"/>
            </a:xfrm>
            <a:prstGeom prst="straightConnector1">
              <a:avLst/>
            </a:prstGeom>
            <a:ln w="76200">
              <a:solidFill>
                <a:srgbClr val="80D0C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C54821D-48F8-57B0-7A84-378109F15152}"/>
              </a:ext>
            </a:extLst>
          </p:cNvPr>
          <p:cNvSpPr/>
          <p:nvPr/>
        </p:nvSpPr>
        <p:spPr>
          <a:xfrm>
            <a:off x="755650" y="5026025"/>
            <a:ext cx="4327525" cy="11461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 </a:t>
            </a:r>
            <a:r>
              <a:rPr lang="en-GB" b="1" dirty="0">
                <a:solidFill>
                  <a:schemeClr val="tx1"/>
                </a:solidFill>
              </a:rPr>
              <a:t>crossed </a:t>
            </a:r>
            <a:r>
              <a:rPr lang="en-GB" dirty="0">
                <a:solidFill>
                  <a:schemeClr val="tx1"/>
                </a:solidFill>
              </a:rPr>
              <a:t>the road to the sweet shop.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902B54-26A8-051B-1F1E-C351023B3C8F}"/>
              </a:ext>
            </a:extLst>
          </p:cNvPr>
          <p:cNvGrpSpPr>
            <a:grpSpLocks/>
          </p:cNvGrpSpPr>
          <p:nvPr/>
        </p:nvGrpSpPr>
        <p:grpSpPr bwMode="auto">
          <a:xfrm>
            <a:off x="4919663" y="5035550"/>
            <a:ext cx="3489325" cy="846138"/>
            <a:chOff x="4893596" y="5172706"/>
            <a:chExt cx="3489991" cy="84481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0E2A86-B93E-8D50-DBCD-9984C30AC189}"/>
                </a:ext>
              </a:extLst>
            </p:cNvPr>
            <p:cNvSpPr/>
            <p:nvPr/>
          </p:nvSpPr>
          <p:spPr>
            <a:xfrm>
              <a:off x="5163523" y="5172706"/>
              <a:ext cx="3220064" cy="844810"/>
            </a:xfrm>
            <a:prstGeom prst="rect">
              <a:avLst/>
            </a:prstGeom>
            <a:solidFill>
              <a:srgbClr val="80D0CE"/>
            </a:solidFill>
            <a:ln>
              <a:solidFill>
                <a:srgbClr val="80D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anchor="ctr">
              <a:spAutoFit/>
            </a:bodyPr>
            <a:lstStyle/>
            <a:p>
              <a:pPr algn="ctr"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Simple past tense</a:t>
              </a:r>
              <a:r>
                <a:rPr lang="en-GB" dirty="0">
                  <a:solidFill>
                    <a:schemeClr val="tx1"/>
                  </a:solidFill>
                </a:rPr>
                <a:t> using the irregular verb ‘</a:t>
              </a:r>
              <a:r>
                <a:rPr lang="en-GB" b="1" dirty="0">
                  <a:solidFill>
                    <a:schemeClr val="tx1"/>
                  </a:solidFill>
                </a:rPr>
                <a:t>to cross</a:t>
              </a:r>
              <a:r>
                <a:rPr lang="en-GB" dirty="0">
                  <a:solidFill>
                    <a:schemeClr val="tx1"/>
                  </a:solidFill>
                </a:rPr>
                <a:t>’. 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797A815-8451-5FF4-BA69-DB6773F6CBFC}"/>
                </a:ext>
              </a:extLst>
            </p:cNvPr>
            <p:cNvCxnSpPr/>
            <p:nvPr/>
          </p:nvCxnSpPr>
          <p:spPr>
            <a:xfrm rot="16200000" flipV="1">
              <a:off x="5097629" y="5504406"/>
              <a:ext cx="0" cy="408065"/>
            </a:xfrm>
            <a:prstGeom prst="straightConnector1">
              <a:avLst/>
            </a:prstGeom>
            <a:ln w="76200">
              <a:solidFill>
                <a:srgbClr val="80D0C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2">
            <a:extLst>
              <a:ext uri="{FF2B5EF4-FFF2-40B4-BE49-F238E27FC236}">
                <a16:creationId xmlns:a16="http://schemas.microsoft.com/office/drawing/2014/main" id="{34E07A7B-5252-2C3B-3ADD-272E9957B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winkl" pitchFamily="2" charset="77"/>
              </a:rPr>
              <a:t>Tenses Quiz: Question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D52CC9-04F7-1B3E-9077-90A094761A65}"/>
              </a:ext>
            </a:extLst>
          </p:cNvPr>
          <p:cNvSpPr/>
          <p:nvPr/>
        </p:nvSpPr>
        <p:spPr>
          <a:xfrm>
            <a:off x="755650" y="2462213"/>
            <a:ext cx="7632700" cy="80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77"/>
              </a:rPr>
              <a:t>After Polly finished her book, she swapped it.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318AB4-16D0-273F-F5F2-C1CC3C6302E4}"/>
              </a:ext>
            </a:extLst>
          </p:cNvPr>
          <p:cNvSpPr/>
          <p:nvPr/>
        </p:nvSpPr>
        <p:spPr>
          <a:xfrm>
            <a:off x="755650" y="1468438"/>
            <a:ext cx="7632700" cy="70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77"/>
              </a:rPr>
              <a:t>Tick which sentence is written in the </a:t>
            </a:r>
            <a:r>
              <a:rPr lang="en-GB" b="1" dirty="0">
                <a:solidFill>
                  <a:schemeClr val="tx1"/>
                </a:solidFill>
                <a:latin typeface="Twinkl" pitchFamily="2" charset="77"/>
              </a:rPr>
              <a:t>past progressive tense</a:t>
            </a:r>
            <a:r>
              <a:rPr lang="en-GB" dirty="0">
                <a:solidFill>
                  <a:schemeClr val="tx1"/>
                </a:solidFill>
                <a:latin typeface="Twinkl" pitchFamily="2" charset="77"/>
              </a:rPr>
              <a:t>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E3A9A9-B947-7F11-9BD0-969A7A40DA04}"/>
              </a:ext>
            </a:extLst>
          </p:cNvPr>
          <p:cNvSpPr/>
          <p:nvPr/>
        </p:nvSpPr>
        <p:spPr>
          <a:xfrm>
            <a:off x="755650" y="3409950"/>
            <a:ext cx="7632700" cy="800100"/>
          </a:xfrm>
          <a:prstGeom prst="rect">
            <a:avLst/>
          </a:prstGeom>
          <a:solidFill>
            <a:srgbClr val="8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Digger was burying his bone in the garden.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609D82-35C8-0E2C-D577-378901072D94}"/>
              </a:ext>
            </a:extLst>
          </p:cNvPr>
          <p:cNvSpPr/>
          <p:nvPr/>
        </p:nvSpPr>
        <p:spPr>
          <a:xfrm>
            <a:off x="755650" y="4356100"/>
            <a:ext cx="7632700" cy="801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The baby zebra is learning to walk.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7C57CF-3D67-CA09-5E59-EE7A1BB02CAF}"/>
              </a:ext>
            </a:extLst>
          </p:cNvPr>
          <p:cNvSpPr/>
          <p:nvPr/>
        </p:nvSpPr>
        <p:spPr>
          <a:xfrm>
            <a:off x="755650" y="5303838"/>
            <a:ext cx="7632700" cy="800100"/>
          </a:xfrm>
          <a:prstGeom prst="rect">
            <a:avLst/>
          </a:prstGeom>
          <a:solidFill>
            <a:srgbClr val="8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Since falling, Grandad had found it difficult to walk.</a:t>
            </a:r>
          </a:p>
        </p:txBody>
      </p:sp>
      <p:sp>
        <p:nvSpPr>
          <p:cNvPr id="5" name="Checkbox 1">
            <a:extLst>
              <a:ext uri="{FF2B5EF4-FFF2-40B4-BE49-F238E27FC236}">
                <a16:creationId xmlns:a16="http://schemas.microsoft.com/office/drawing/2014/main" id="{EC060F7E-DF46-2C29-8EA9-C3EF7AC60A01}"/>
              </a:ext>
            </a:extLst>
          </p:cNvPr>
          <p:cNvSpPr/>
          <p:nvPr/>
        </p:nvSpPr>
        <p:spPr>
          <a:xfrm>
            <a:off x="7754938" y="2616200"/>
            <a:ext cx="492125" cy="492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7" name="TextBox 5">
            <a:extLst>
              <a:ext uri="{FF2B5EF4-FFF2-40B4-BE49-F238E27FC236}">
                <a16:creationId xmlns:a16="http://schemas.microsoft.com/office/drawing/2014/main" id="{00A3BDE1-A4A2-2187-8B0A-A24A0CCF2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092325"/>
            <a:ext cx="1003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Tick one.</a:t>
            </a:r>
          </a:p>
        </p:txBody>
      </p:sp>
      <p:sp>
        <p:nvSpPr>
          <p:cNvPr id="26" name="Checkbox 2">
            <a:extLst>
              <a:ext uri="{FF2B5EF4-FFF2-40B4-BE49-F238E27FC236}">
                <a16:creationId xmlns:a16="http://schemas.microsoft.com/office/drawing/2014/main" id="{D9990578-74A4-4930-1BCA-81DF7D719ECF}"/>
              </a:ext>
            </a:extLst>
          </p:cNvPr>
          <p:cNvSpPr/>
          <p:nvPr/>
        </p:nvSpPr>
        <p:spPr>
          <a:xfrm>
            <a:off x="7754938" y="3563938"/>
            <a:ext cx="492125" cy="49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Checkbox 3">
            <a:extLst>
              <a:ext uri="{FF2B5EF4-FFF2-40B4-BE49-F238E27FC236}">
                <a16:creationId xmlns:a16="http://schemas.microsoft.com/office/drawing/2014/main" id="{4DF1C3E8-9D7E-9245-A8F5-8DEC6A6BA79D}"/>
              </a:ext>
            </a:extLst>
          </p:cNvPr>
          <p:cNvSpPr/>
          <p:nvPr/>
        </p:nvSpPr>
        <p:spPr>
          <a:xfrm>
            <a:off x="7754938" y="4511675"/>
            <a:ext cx="492125" cy="4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Checkbox 4">
            <a:extLst>
              <a:ext uri="{FF2B5EF4-FFF2-40B4-BE49-F238E27FC236}">
                <a16:creationId xmlns:a16="http://schemas.microsoft.com/office/drawing/2014/main" id="{024D4479-DDDF-2BC3-CC1E-A029756AEF15}"/>
              </a:ext>
            </a:extLst>
          </p:cNvPr>
          <p:cNvSpPr/>
          <p:nvPr/>
        </p:nvSpPr>
        <p:spPr>
          <a:xfrm>
            <a:off x="7754938" y="5459413"/>
            <a:ext cx="492125" cy="49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" name="tick">
            <a:extLst>
              <a:ext uri="{FF2B5EF4-FFF2-40B4-BE49-F238E27FC236}">
                <a16:creationId xmlns:a16="http://schemas.microsoft.com/office/drawing/2014/main" id="{0DA9CA2F-879F-4C04-1F98-0BD74267E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3348038"/>
            <a:ext cx="60166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ross">
            <a:extLst>
              <a:ext uri="{FF2B5EF4-FFF2-40B4-BE49-F238E27FC236}">
                <a16:creationId xmlns:a16="http://schemas.microsoft.com/office/drawing/2014/main" id="{EDC75A10-2651-4AC6-0CB9-1833A27D2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2565400"/>
            <a:ext cx="47307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ross">
            <a:extLst>
              <a:ext uri="{FF2B5EF4-FFF2-40B4-BE49-F238E27FC236}">
                <a16:creationId xmlns:a16="http://schemas.microsoft.com/office/drawing/2014/main" id="{C3F56014-C628-96C3-476A-F8635C34E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4449763"/>
            <a:ext cx="4730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ross">
            <a:extLst>
              <a:ext uri="{FF2B5EF4-FFF2-40B4-BE49-F238E27FC236}">
                <a16:creationId xmlns:a16="http://schemas.microsoft.com/office/drawing/2014/main" id="{979F8517-F6D1-7FC3-DB6B-CD2DD3913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5414963"/>
            <a:ext cx="4730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5E191B3D-58FA-D010-9329-1627C134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winkl" pitchFamily="2" charset="77"/>
              </a:rPr>
              <a:t>Question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ED5850-19E7-5C78-8DA6-B7D499CD6EBD}"/>
              </a:ext>
            </a:extLst>
          </p:cNvPr>
          <p:cNvSpPr/>
          <p:nvPr/>
        </p:nvSpPr>
        <p:spPr>
          <a:xfrm>
            <a:off x="755650" y="2301875"/>
            <a:ext cx="7632700" cy="3776663"/>
          </a:xfrm>
          <a:prstGeom prst="rect">
            <a:avLst/>
          </a:prstGeom>
          <a:solidFill>
            <a:srgbClr val="8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77"/>
              </a:rPr>
              <a:t>Bradley loves rugby and has wanted to be a professional rugby player for years. He was hoping for match tickets and was delighted when his parents gave him some for his birthday this year.</a:t>
            </a:r>
          </a:p>
          <a:p>
            <a:pPr>
              <a:defRPr/>
            </a:pPr>
            <a:endParaRPr lang="en-GB" dirty="0">
              <a:latin typeface="Twinkl" pitchFamily="2" charset="77"/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602AF5-7D44-7594-2E1C-DEEE3CB40074}"/>
              </a:ext>
            </a:extLst>
          </p:cNvPr>
          <p:cNvSpPr/>
          <p:nvPr/>
        </p:nvSpPr>
        <p:spPr>
          <a:xfrm>
            <a:off x="755650" y="1468438"/>
            <a:ext cx="7632700" cy="70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Circle (by clicking on the word) the </a:t>
            </a:r>
            <a:r>
              <a:rPr lang="en-GB" b="1" dirty="0">
                <a:solidFill>
                  <a:schemeClr val="tx1"/>
                </a:solidFill>
              </a:rPr>
              <a:t>verb form </a:t>
            </a:r>
            <a:r>
              <a:rPr lang="en-GB" dirty="0">
                <a:solidFill>
                  <a:schemeClr val="tx1"/>
                </a:solidFill>
              </a:rPr>
              <a:t>that is in the </a:t>
            </a:r>
            <a:r>
              <a:rPr lang="en-GB" b="1" dirty="0">
                <a:solidFill>
                  <a:schemeClr val="tx1"/>
                </a:solidFill>
              </a:rPr>
              <a:t>present perfect </a:t>
            </a:r>
            <a:r>
              <a:rPr lang="en-GB" dirty="0">
                <a:solidFill>
                  <a:schemeClr val="tx1"/>
                </a:solidFill>
              </a:rPr>
              <a:t>in the passage below.</a:t>
            </a:r>
          </a:p>
        </p:txBody>
      </p:sp>
      <p:pic>
        <p:nvPicPr>
          <p:cNvPr id="23557" name="Picture 2">
            <a:extLst>
              <a:ext uri="{FF2B5EF4-FFF2-40B4-BE49-F238E27FC236}">
                <a16:creationId xmlns:a16="http://schemas.microsoft.com/office/drawing/2014/main" id="{50E9E970-544A-B8D6-6892-2BC55EF68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79"/>
          <a:stretch>
            <a:fillRect/>
          </a:stretch>
        </p:blipFill>
        <p:spPr bwMode="auto">
          <a:xfrm>
            <a:off x="3390900" y="3486150"/>
            <a:ext cx="28463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22A9149-1EFC-ED79-336B-1024994BD609}"/>
              </a:ext>
            </a:extLst>
          </p:cNvPr>
          <p:cNvSpPr/>
          <p:nvPr/>
        </p:nvSpPr>
        <p:spPr>
          <a:xfrm>
            <a:off x="3360738" y="2378075"/>
            <a:ext cx="1304925" cy="37623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wrong answer">
            <a:extLst>
              <a:ext uri="{FF2B5EF4-FFF2-40B4-BE49-F238E27FC236}">
                <a16:creationId xmlns:a16="http://schemas.microsoft.com/office/drawing/2014/main" id="{DD5DA10D-A966-FF83-4D68-EF0A89E35C6B}"/>
              </a:ext>
            </a:extLst>
          </p:cNvPr>
          <p:cNvSpPr/>
          <p:nvPr/>
        </p:nvSpPr>
        <p:spPr>
          <a:xfrm>
            <a:off x="1022350" y="2384425"/>
            <a:ext cx="7207250" cy="9699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answer">
            <a:extLst>
              <a:ext uri="{FF2B5EF4-FFF2-40B4-BE49-F238E27FC236}">
                <a16:creationId xmlns:a16="http://schemas.microsoft.com/office/drawing/2014/main" id="{9829FFE7-C91C-9681-7243-96E75B8D93F7}"/>
              </a:ext>
            </a:extLst>
          </p:cNvPr>
          <p:cNvSpPr/>
          <p:nvPr/>
        </p:nvSpPr>
        <p:spPr>
          <a:xfrm>
            <a:off x="3390900" y="2301875"/>
            <a:ext cx="1181100" cy="45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557B7C-84F2-5FB3-F7F6-47577CA4663F}"/>
              </a:ext>
            </a:extLst>
          </p:cNvPr>
          <p:cNvSpPr/>
          <p:nvPr/>
        </p:nvSpPr>
        <p:spPr>
          <a:xfrm>
            <a:off x="6046788" y="3784600"/>
            <a:ext cx="1600200" cy="1573213"/>
          </a:xfrm>
          <a:prstGeom prst="ellipse">
            <a:avLst/>
          </a:prstGeom>
          <a:solidFill>
            <a:srgbClr val="FF5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GB" dirty="0">
                <a:latin typeface="+mj-lt"/>
              </a:rPr>
              <a:t>Incorrect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2">
            <a:extLst>
              <a:ext uri="{FF2B5EF4-FFF2-40B4-BE49-F238E27FC236}">
                <a16:creationId xmlns:a16="http://schemas.microsoft.com/office/drawing/2014/main" id="{5BC8E644-3026-1545-16D4-A5740CA6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winkl" pitchFamily="2" charset="77"/>
              </a:rPr>
              <a:t>Question 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576321-A43C-EFDB-4DBC-558EDA12BAAE}"/>
              </a:ext>
            </a:extLst>
          </p:cNvPr>
          <p:cNvSpPr/>
          <p:nvPr/>
        </p:nvSpPr>
        <p:spPr>
          <a:xfrm>
            <a:off x="755650" y="1468438"/>
            <a:ext cx="7632700" cy="70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Complete each sentence by adding the correct </a:t>
            </a:r>
            <a:r>
              <a:rPr lang="en-GB" b="1" dirty="0">
                <a:solidFill>
                  <a:schemeClr val="tx1"/>
                </a:solidFill>
              </a:rPr>
              <a:t>past participle </a:t>
            </a:r>
            <a:r>
              <a:rPr lang="en-GB" dirty="0">
                <a:solidFill>
                  <a:schemeClr val="tx1"/>
                </a:solidFill>
              </a:rPr>
              <a:t>to these </a:t>
            </a:r>
            <a:r>
              <a:rPr lang="en-GB" b="1" dirty="0">
                <a:solidFill>
                  <a:schemeClr val="tx1"/>
                </a:solidFill>
              </a:rPr>
              <a:t>past perfect</a:t>
            </a:r>
            <a:r>
              <a:rPr lang="en-GB" dirty="0">
                <a:solidFill>
                  <a:schemeClr val="tx1"/>
                </a:solidFill>
              </a:rPr>
              <a:t> sentences (the first one is done for you).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43EEE8-9866-9A93-5F6F-9BB0B4FEE20D}"/>
              </a:ext>
            </a:extLst>
          </p:cNvPr>
          <p:cNvSpPr/>
          <p:nvPr/>
        </p:nvSpPr>
        <p:spPr>
          <a:xfrm>
            <a:off x="1911350" y="2524125"/>
            <a:ext cx="6477000" cy="11017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The boys had ________ their lunch.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CDBEF1-3060-8DCD-C53F-E6FF21DE5A1B}"/>
              </a:ext>
            </a:extLst>
          </p:cNvPr>
          <p:cNvSpPr/>
          <p:nvPr/>
        </p:nvSpPr>
        <p:spPr>
          <a:xfrm>
            <a:off x="1911350" y="3789363"/>
            <a:ext cx="6477000" cy="1101725"/>
          </a:xfrm>
          <a:prstGeom prst="rect">
            <a:avLst/>
          </a:prstGeom>
          <a:solidFill>
            <a:srgbClr val="80D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After a long time on the market, the house had ________ 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379C63-B04D-DC46-10C9-C11FBBD24D86}"/>
              </a:ext>
            </a:extLst>
          </p:cNvPr>
          <p:cNvSpPr/>
          <p:nvPr/>
        </p:nvSpPr>
        <p:spPr>
          <a:xfrm>
            <a:off x="1911350" y="5053013"/>
            <a:ext cx="6477000" cy="11017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After a few hours, the lollies had ________ in the freezer.</a:t>
            </a:r>
          </a:p>
        </p:txBody>
      </p:sp>
      <p:sp>
        <p:nvSpPr>
          <p:cNvPr id="24583" name="TextBox 17">
            <a:extLst>
              <a:ext uri="{FF2B5EF4-FFF2-40B4-BE49-F238E27FC236}">
                <a16:creationId xmlns:a16="http://schemas.microsoft.com/office/drawing/2014/main" id="{2E8DA969-16AB-4B1F-36EB-747DF2D4C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2155825"/>
            <a:ext cx="827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Verb</a:t>
            </a:r>
            <a:endParaRPr lang="en-GB" altLang="en-US" b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9B3540-26E7-6107-1A82-AAABFF2F16B5}"/>
              </a:ext>
            </a:extLst>
          </p:cNvPr>
          <p:cNvSpPr/>
          <p:nvPr/>
        </p:nvSpPr>
        <p:spPr>
          <a:xfrm>
            <a:off x="755650" y="2524125"/>
            <a:ext cx="1155700" cy="1101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eat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9C9CC-50B2-0287-276B-DB9BE35FCC06}"/>
              </a:ext>
            </a:extLst>
          </p:cNvPr>
          <p:cNvSpPr/>
          <p:nvPr/>
        </p:nvSpPr>
        <p:spPr>
          <a:xfrm>
            <a:off x="755650" y="3789363"/>
            <a:ext cx="1155700" cy="1101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sell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C57681-760B-7C1E-984C-7282FBD4890D}"/>
              </a:ext>
            </a:extLst>
          </p:cNvPr>
          <p:cNvSpPr/>
          <p:nvPr/>
        </p:nvSpPr>
        <p:spPr>
          <a:xfrm>
            <a:off x="755650" y="5053013"/>
            <a:ext cx="1155700" cy="1101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freeze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eaten">
            <a:extLst>
              <a:ext uri="{FF2B5EF4-FFF2-40B4-BE49-F238E27FC236}">
                <a16:creationId xmlns:a16="http://schemas.microsoft.com/office/drawing/2014/main" id="{6757E523-7011-A6F2-9A25-5D2B4C777149}"/>
              </a:ext>
            </a:extLst>
          </p:cNvPr>
          <p:cNvSpPr/>
          <p:nvPr/>
        </p:nvSpPr>
        <p:spPr>
          <a:xfrm>
            <a:off x="3325813" y="2909888"/>
            <a:ext cx="984250" cy="27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eaten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2" name="sold">
            <a:extLst>
              <a:ext uri="{FF2B5EF4-FFF2-40B4-BE49-F238E27FC236}">
                <a16:creationId xmlns:a16="http://schemas.microsoft.com/office/drawing/2014/main" id="{D1B61522-8F68-8DD8-1613-2BEB1DD2564E}"/>
              </a:ext>
            </a:extLst>
          </p:cNvPr>
          <p:cNvSpPr/>
          <p:nvPr/>
        </p:nvSpPr>
        <p:spPr>
          <a:xfrm>
            <a:off x="6459538" y="4195763"/>
            <a:ext cx="982662" cy="27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sold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6" name="frozen">
            <a:extLst>
              <a:ext uri="{FF2B5EF4-FFF2-40B4-BE49-F238E27FC236}">
                <a16:creationId xmlns:a16="http://schemas.microsoft.com/office/drawing/2014/main" id="{B26318C1-3293-7ED3-EA0C-AA31D27BC12F}"/>
              </a:ext>
            </a:extLst>
          </p:cNvPr>
          <p:cNvSpPr/>
          <p:nvPr/>
        </p:nvSpPr>
        <p:spPr>
          <a:xfrm>
            <a:off x="5132388" y="5449888"/>
            <a:ext cx="984250" cy="27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frozen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757</Words>
  <Application>Microsoft Macintosh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Sassoon Infant Rg</vt:lpstr>
      <vt:lpstr>Twinkl</vt:lpstr>
      <vt:lpstr>Calibri</vt:lpstr>
      <vt:lpstr>Sassoon Infant Md</vt:lpstr>
      <vt:lpstr>Arial</vt:lpstr>
      <vt:lpstr>Office Theme</vt:lpstr>
      <vt:lpstr>PowerPoint Presentation</vt:lpstr>
      <vt:lpstr>Simple Present Tense: The Rules</vt:lpstr>
      <vt:lpstr>Simple Past Tense: The Rules</vt:lpstr>
      <vt:lpstr>Progressive Tense: The Rules</vt:lpstr>
      <vt:lpstr>Perfect Tense: The Rules</vt:lpstr>
      <vt:lpstr>Tenses: The Tricky Bits</vt:lpstr>
      <vt:lpstr>Tenses Quiz: Question 1</vt:lpstr>
      <vt:lpstr>Question 2</vt:lpstr>
      <vt:lpstr>Question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twinkl twinkl</cp:lastModifiedBy>
  <cp:revision>143</cp:revision>
  <dcterms:created xsi:type="dcterms:W3CDTF">2014-10-01T16:09:27Z</dcterms:created>
  <dcterms:modified xsi:type="dcterms:W3CDTF">2023-03-09T12:38:42Z</dcterms:modified>
</cp:coreProperties>
</file>