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8" r:id="rId14"/>
    <p:sldId id="280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37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8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2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5960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89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7371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42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81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6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4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80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6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0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0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26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0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732F4-8AD0-4250-A797-BF710AD1FE40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67871A-7F28-4AA5-A485-028709D05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7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1DDB1-677C-499C-8DE8-201B2C606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713" y="802298"/>
            <a:ext cx="9756139" cy="2541431"/>
          </a:xfrm>
        </p:spPr>
        <p:txBody>
          <a:bodyPr/>
          <a:lstStyle/>
          <a:p>
            <a:pPr algn="ctr" rtl="1"/>
            <a:r>
              <a:rPr lang="ar-JO" dirty="0"/>
              <a:t>مصادرُ الأفعالِ  الثٌّلاثيّةِ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534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28505-1115-41EA-AE8B-437483A3D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762" y="571500"/>
            <a:ext cx="9603275" cy="1155425"/>
          </a:xfrm>
        </p:spPr>
        <p:txBody>
          <a:bodyPr>
            <a:normAutofit/>
          </a:bodyPr>
          <a:lstStyle/>
          <a:p>
            <a:pPr algn="ctr" rtl="1"/>
            <a:r>
              <a:rPr lang="ar-JO" dirty="0"/>
              <a:t>فَعُلَ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88E60-31BD-436E-91A7-14A41A602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726925"/>
            <a:ext cx="8667750" cy="433097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200" dirty="0"/>
              <a:t>1- إذا كان الفعل على وزن (فَعُل)  اللازم فمصدره على</a:t>
            </a:r>
          </a:p>
          <a:p>
            <a:pPr marL="0" indent="0" algn="r" rtl="1">
              <a:buNone/>
            </a:pPr>
            <a:endParaRPr lang="ar-JO" sz="3200" dirty="0"/>
          </a:p>
          <a:p>
            <a:pPr marL="0" indent="0" algn="r" rtl="1">
              <a:buNone/>
            </a:pPr>
            <a:r>
              <a:rPr lang="ar-JO" sz="3200" dirty="0"/>
              <a:t>وزن (فعالة) أو (فُعولة)، مثل:</a:t>
            </a:r>
          </a:p>
          <a:p>
            <a:pPr marL="0" indent="0" algn="r" rtl="1">
              <a:buNone/>
            </a:pPr>
            <a:r>
              <a:rPr lang="ar-JO" sz="3200" dirty="0"/>
              <a:t>نَبُه: نباهة     فَصُح: فصاحة      خَشُنَ: خشونة        مَلُح: ملوحة    عَذُب: عذوبة</a:t>
            </a:r>
          </a:p>
          <a:p>
            <a:pPr algn="r" rt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730077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6DD9A-B975-4E94-9FEC-37D3F695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369" y="3154017"/>
            <a:ext cx="8596668" cy="1577008"/>
          </a:xfrm>
        </p:spPr>
        <p:txBody>
          <a:bodyPr/>
          <a:lstStyle/>
          <a:p>
            <a:pPr algn="ctr"/>
            <a:r>
              <a:rPr lang="ar-JO" b="1" dirty="0">
                <a:solidFill>
                  <a:schemeClr val="tx1"/>
                </a:solidFill>
              </a:rPr>
              <a:t>مصادر الأفعال غير الثلاثية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432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C73B-225B-4002-85C4-3ACDB50AC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JO" dirty="0"/>
              <a:t>مصادر الأفعال الرباعية المجردة</a:t>
            </a: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9B2E2-738E-4BD0-91F0-FFA43FB85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الأفعال الرّباعية المجردة: هي الأفعال التي تتكون من أربع حروف أصلية </a:t>
            </a:r>
          </a:p>
          <a:p>
            <a:pPr marL="0" indent="0" algn="r" rtl="1">
              <a:buNone/>
            </a:pPr>
            <a:r>
              <a:rPr lang="ar-JO" dirty="0"/>
              <a:t>مثل :زلزل، وسوس، زمجر، طمأنَ، دحرج، كفكف، عنكب</a:t>
            </a:r>
          </a:p>
          <a:p>
            <a:pPr marL="0" indent="0" algn="r" rtl="1">
              <a:buNone/>
            </a:pPr>
            <a:r>
              <a:rPr lang="ar-JO" dirty="0"/>
              <a:t>وتكون على وزن (فعلل) ومصدرها على وزن (فعللة، فعلال) </a:t>
            </a:r>
          </a:p>
          <a:p>
            <a:pPr marL="0" indent="0" algn="r" rtl="1">
              <a:buNone/>
            </a:pPr>
            <a:r>
              <a:rPr lang="ar-JO" dirty="0"/>
              <a:t>مثل : دحرج  : دحرجة</a:t>
            </a:r>
          </a:p>
          <a:p>
            <a:pPr marL="0" indent="0" algn="r" rtl="1">
              <a:buNone/>
            </a:pPr>
            <a:r>
              <a:rPr lang="ar-JO" dirty="0"/>
              <a:t>        وسوس: وسواس أو وسوسة</a:t>
            </a:r>
          </a:p>
          <a:p>
            <a:pPr marL="0" indent="0" algn="r" rtl="1">
              <a:buNone/>
            </a:pPr>
            <a:r>
              <a:rPr lang="ar-JO" dirty="0"/>
              <a:t>       زلزل: زلزال أز زلزلة</a:t>
            </a:r>
          </a:p>
        </p:txBody>
      </p:sp>
    </p:spTree>
    <p:extLst>
      <p:ext uri="{BB962C8B-B14F-4D97-AF65-F5344CB8AC3E}">
        <p14:creationId xmlns:p14="http://schemas.microsoft.com/office/powerpoint/2010/main" val="3247374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58180-F7A1-4AAB-AA0C-E63C45C3A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الفعل الثلاثي المزيد بحرف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8F37B-9F90-4769-A9AA-0BA34FFD7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5369387"/>
          </a:xfrm>
        </p:spPr>
        <p:txBody>
          <a:bodyPr>
            <a:noAutofit/>
          </a:bodyPr>
          <a:lstStyle/>
          <a:p>
            <a:pPr algn="r" rtl="1"/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يكون له أوزان محددة وهي :</a:t>
            </a:r>
          </a:p>
          <a:p>
            <a:pPr marL="0" indent="0" algn="r" rtl="1">
              <a:buNone/>
            </a:pPr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1- أفعل  ومصدره   إفعال</a:t>
            </a:r>
          </a:p>
          <a:p>
            <a:pPr marL="0" indent="0" algn="r" rtl="1">
              <a:buNone/>
            </a:pPr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مثال: أكرم     إكرام     آتى  إيتاء    أهدى إهداء   أمدّ  إمداد </a:t>
            </a:r>
          </a:p>
          <a:p>
            <a:pPr marL="0" indent="0" algn="r" rtl="1">
              <a:buNone/>
            </a:pPr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آلم    إيلام</a:t>
            </a:r>
          </a:p>
          <a:p>
            <a:pPr marL="0" indent="0" algn="r" rtl="1">
              <a:buNone/>
            </a:pPr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</a:t>
            </a:r>
          </a:p>
          <a:p>
            <a:pPr marL="0" indent="0" algn="r" rtl="1">
              <a:buNone/>
            </a:pPr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إذا كان معتل العين (عين الكلمة حرف علة ) تحذف الألف بالمصدر ويكون على وزن( إفالة) ونضيف له تاء مربوطة</a:t>
            </a:r>
          </a:p>
          <a:p>
            <a:pPr marL="0" indent="0" algn="r" rtl="1">
              <a:buNone/>
            </a:pPr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مثال :أقام      إقامة         أجار   إجارة          أحاط   إحاطة</a:t>
            </a:r>
          </a:p>
          <a:p>
            <a:pPr marL="0" indent="0" algn="r" rtl="1">
              <a:buNone/>
            </a:pPr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أعاد      إعادة            أقال  إقالة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736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F55D1-310D-4425-B81F-471F89C24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001C1-258C-4843-8FE2-3CAF6621B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10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8D922-8DE6-4358-B54F-AEC4416CC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2- فعّل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C3487-028A-4431-838E-0B0741E2B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7745"/>
            <a:ext cx="8596668" cy="4683617"/>
          </a:xfrm>
        </p:spPr>
        <p:txBody>
          <a:bodyPr>
            <a:normAutofit/>
          </a:bodyPr>
          <a:lstStyle/>
          <a:p>
            <a:pPr algn="r" rtl="1"/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فعّل  مصدره على وزن تفعيل وتفعلة</a:t>
            </a:r>
          </a:p>
          <a:p>
            <a:pPr marL="0" indent="0" algn="r" rtl="1">
              <a:buNone/>
            </a:pPr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مثال: درّب    تدريب                  جرّب  تجريب تجربة</a:t>
            </a:r>
          </a:p>
          <a:p>
            <a:pPr marL="0" indent="0" algn="r" rtl="1">
              <a:buNone/>
            </a:pPr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درّس   تدريس                    جزّأ   تجزيء تجزئة</a:t>
            </a:r>
          </a:p>
          <a:p>
            <a:pPr algn="r" rtl="1">
              <a:buFontTx/>
              <a:buChar char="-"/>
            </a:pPr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إذا انتهى الفعل بألف مقصورة نضيف تاء مربوطة للمصدر.</a:t>
            </a:r>
          </a:p>
          <a:p>
            <a:pPr algn="r" rtl="1">
              <a:buFontTx/>
              <a:buChar char="-"/>
            </a:pPr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ربّى        تربية</a:t>
            </a:r>
          </a:p>
          <a:p>
            <a:pPr algn="r" rtl="1">
              <a:buFontTx/>
              <a:buChar char="-"/>
            </a:pPr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ضحّى     تضحية</a:t>
            </a:r>
          </a:p>
          <a:p>
            <a:pPr algn="r" rtl="1">
              <a:buFontTx/>
              <a:buChar char="-"/>
            </a:pPr>
            <a:r>
              <a:rPr lang="ar-JO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نمّى      تنمية</a:t>
            </a:r>
          </a:p>
        </p:txBody>
      </p:sp>
    </p:spTree>
    <p:extLst>
      <p:ext uri="{BB962C8B-B14F-4D97-AF65-F5344CB8AC3E}">
        <p14:creationId xmlns:p14="http://schemas.microsoft.com/office/powerpoint/2010/main" val="2219344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4E098-3D4A-4748-9864-5FD182823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3- فاعل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20FDD-D2F4-4A7A-A8F7-B459D4A2A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09600"/>
            <a:ext cx="9274002" cy="6248400"/>
          </a:xfrm>
        </p:spPr>
        <p:txBody>
          <a:bodyPr/>
          <a:lstStyle/>
          <a:p>
            <a:pPr algn="r" rtl="1"/>
            <a:endParaRPr lang="ar-JO" dirty="0"/>
          </a:p>
          <a:p>
            <a:pPr algn="r" rtl="1"/>
            <a:endParaRPr lang="ar-JO" dirty="0"/>
          </a:p>
          <a:p>
            <a:pPr algn="r" rtl="1"/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ومصدره فِعال أو مفاعلة أو الاثنان معًا، مثل:</a:t>
            </a:r>
          </a:p>
          <a:p>
            <a:pPr marL="0" indent="0" algn="r" rtl="1">
              <a:buNone/>
            </a:pPr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قاتل: قتال ومقاتلة    خاصم: خِصام ومخاصمة     دافع:دفاع و مدافعة </a:t>
            </a:r>
          </a:p>
          <a:p>
            <a:pPr marL="0" indent="0" algn="r" rtl="1">
              <a:buNone/>
            </a:pPr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ساوى: مساوة            جارى: مجارة      قاضى: مقاضاة    جالس: مجالسة</a:t>
            </a:r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874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13E60-1555-4DB1-9EE4-75DD40A3D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6801"/>
          </a:xfrm>
        </p:spPr>
        <p:txBody>
          <a:bodyPr>
            <a:normAutofit/>
          </a:bodyPr>
          <a:lstStyle/>
          <a:p>
            <a:pPr algn="ctr" rtl="1"/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أفعال مزيدة بحرفين(ت وتضعيف) أو (ت ا) أو (ان) أو (ات) أو (ا وتضعيف)</a:t>
            </a:r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735EA-5769-4DDA-B736-156BEC597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6401"/>
            <a:ext cx="8596668" cy="4364962"/>
          </a:xfrm>
        </p:spPr>
        <p:txBody>
          <a:bodyPr>
            <a:normAutofit/>
          </a:bodyPr>
          <a:lstStyle/>
          <a:p>
            <a:pPr algn="r" rtl="1"/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أوزان الأفعال المزيدة بحرفين هم: </a:t>
            </a:r>
          </a:p>
          <a:p>
            <a:pPr algn="r" rtl="1"/>
            <a:endParaRPr lang="ar-JO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rtl="1">
              <a:buNone/>
            </a:pPr>
            <a:r>
              <a:rPr lang="ar-JO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تفعَّل ، تفاعَل، انفعل، افتعل، افعلّ</a:t>
            </a:r>
          </a:p>
        </p:txBody>
      </p:sp>
    </p:spTree>
    <p:extLst>
      <p:ext uri="{BB962C8B-B14F-4D97-AF65-F5344CB8AC3E}">
        <p14:creationId xmlns:p14="http://schemas.microsoft.com/office/powerpoint/2010/main" val="874699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3CE45-A767-4D1B-A9F5-10E8C6407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تفعَّل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F9D17-A7E8-403B-B5FA-B52E10F3E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ومصدره على نفس الوزن ويكون بضم ما قبل الآخر مثل:</a:t>
            </a:r>
          </a:p>
          <a:p>
            <a:pPr marL="0" indent="0" algn="r" rtl="1">
              <a:buNone/>
            </a:pPr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تحسَّن: تحسُّن  تشكَّل: تشكُّل   تسوَّق: تسوُّق</a:t>
            </a:r>
          </a:p>
          <a:p>
            <a:pPr marL="0" indent="0" algn="r" rtl="1">
              <a:buNone/>
            </a:pPr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أمّا إذا تعذر الضّم لوجود حرف علّة بعده حذف حرف العلة، واستعيض عنه بتنوين الكسر أو ياء منونة بتنوين الفتح مثل:</a:t>
            </a:r>
          </a:p>
          <a:p>
            <a:pPr marL="0" indent="0" algn="r" rtl="1">
              <a:buNone/>
            </a:pPr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تعدَّى : تعدٍّ أو تعدّيًا     تردَّى: تردٍّ أو تردّيًا    ترقَّى: ترقٍّ أو ترقّيًا</a:t>
            </a:r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870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C15A7-6343-4E2D-8351-78AFDE1A1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تفاعل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29B75-26CB-4F91-BF27-1B2C451B6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822162"/>
          </a:xfrm>
        </p:spPr>
        <p:txBody>
          <a:bodyPr>
            <a:normAutofit/>
          </a:bodyPr>
          <a:lstStyle/>
          <a:p>
            <a:pPr algn="r" rtl="1"/>
            <a:r>
              <a:rPr lang="ar-JO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ومصدره على نفس الوزن ويكون بضم ما قبل الآخر مثل:</a:t>
            </a:r>
          </a:p>
          <a:p>
            <a:pPr marL="0" indent="0" algn="r" rtl="1">
              <a:buNone/>
            </a:pPr>
            <a:r>
              <a:rPr lang="ar-JO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تشارَك: تشارُك     تبايَن: تبايُن    تضارَب: تضارُب</a:t>
            </a:r>
          </a:p>
        </p:txBody>
      </p:sp>
    </p:spTree>
    <p:extLst>
      <p:ext uri="{BB962C8B-B14F-4D97-AF65-F5344CB8AC3E}">
        <p14:creationId xmlns:p14="http://schemas.microsoft.com/office/powerpoint/2010/main" val="122543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72B7C-96A4-4BE8-B71A-72B06769E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503584"/>
            <a:ext cx="9603275" cy="4962762"/>
          </a:xfrm>
        </p:spPr>
        <p:txBody>
          <a:bodyPr>
            <a:normAutofit/>
          </a:bodyPr>
          <a:lstStyle/>
          <a:p>
            <a:pPr algn="ctr" rtl="1"/>
            <a:r>
              <a:rPr lang="ar-JO" sz="4400" dirty="0"/>
              <a:t>المصدر : هو لفظ يدلُّ على حدثٍ غير مقترنٍ بزمنٍ.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29534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C80B5-0D5C-43C5-BF41-6C04EDC0B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انفعل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3B571-9E44-4D4F-85BC-485B94BA2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ومصدره يكون على وزن انفِعال( نكسر الحرف الثالث)</a:t>
            </a:r>
          </a:p>
          <a:p>
            <a:pPr algn="r" rtl="1"/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انكسر : انكِسار          انفتح: انفِتاح      انهزم: انهِزام</a:t>
            </a:r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935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0FA1D-3D5B-46DD-B99A-6FCD57DAF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افتعل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ED28E-28FA-447A-9D72-4DF8008A2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ومصدرها على وزن" افتعال" (مع كسر الحرف الثالث)</a:t>
            </a:r>
          </a:p>
          <a:p>
            <a:pPr marL="0" indent="0" algn="r" rtl="1">
              <a:buNone/>
            </a:pPr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اجتمعَ: اجتِماع       انتصر:انتِصار   اقتسم: اقتِسام   </a:t>
            </a:r>
          </a:p>
        </p:txBody>
      </p:sp>
    </p:spTree>
    <p:extLst>
      <p:ext uri="{BB962C8B-B14F-4D97-AF65-F5344CB8AC3E}">
        <p14:creationId xmlns:p14="http://schemas.microsoft.com/office/powerpoint/2010/main" val="12964335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F55E9-AF3F-4371-B296-0FE510D6A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افعلّ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7EDDC-AA08-420B-98F5-54B6F2172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ومصدره يكون على وزن "افعلال" (مع كسر الحرف الثالث) مثل:</a:t>
            </a:r>
          </a:p>
          <a:p>
            <a:pPr algn="r" rtl="1"/>
            <a:endParaRPr lang="ar-JO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احمر: احمرار                         انحطّ: انحطاط</a:t>
            </a:r>
          </a:p>
        </p:txBody>
      </p:sp>
    </p:spTree>
    <p:extLst>
      <p:ext uri="{BB962C8B-B14F-4D97-AF65-F5344CB8AC3E}">
        <p14:creationId xmlns:p14="http://schemas.microsoft.com/office/powerpoint/2010/main" val="3965633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78DCE-8579-48F2-9223-73706E368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ملاحظة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E143E-5AB6-4716-9509-151D100C7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إذا كان الفعل الماضي معتل الآخر، فيُكسر الحرف الثالث ويُضاف ألف قبل آخره، ويتم قلب حرف العلة إلى همزة.</a:t>
            </a:r>
          </a:p>
          <a:p>
            <a:pPr algn="r" rtl="1"/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احتوى: احتواء    ارتوى:ارتواء     انحنى: انحناء  ارتفى: ارتقاء    اشتهى:اشتهاء</a:t>
            </a:r>
          </a:p>
        </p:txBody>
      </p:sp>
    </p:spTree>
    <p:extLst>
      <p:ext uri="{BB962C8B-B14F-4D97-AF65-F5344CB8AC3E}">
        <p14:creationId xmlns:p14="http://schemas.microsoft.com/office/powerpoint/2010/main" val="1526202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E55F1-BA95-46F9-A69A-9DCD0C3A2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الفعل المزيد بثلاثة حروف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091DB-3C62-44DD-A505-AA215874E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2500" dirty="0"/>
              <a:t>استفعل ويكون مصدره على وزن استفعال</a:t>
            </a:r>
          </a:p>
          <a:p>
            <a:pPr marL="0" indent="0" algn="r" rtl="1">
              <a:buNone/>
            </a:pPr>
            <a:r>
              <a:rPr lang="ar-JO" sz="2500" dirty="0"/>
              <a:t>استخدم: استخدام                 استقام: استقامة</a:t>
            </a:r>
          </a:p>
          <a:p>
            <a:pPr marL="0" indent="0" algn="r" rtl="1">
              <a:buNone/>
            </a:pPr>
            <a:r>
              <a:rPr lang="ar-JO" sz="2500" dirty="0"/>
              <a:t>استبان: استبانة                     استوفى: استيفاء</a:t>
            </a:r>
          </a:p>
          <a:p>
            <a:pPr marL="0" indent="0" algn="r" rtl="1">
              <a:buNone/>
            </a:pPr>
            <a:r>
              <a:rPr lang="ar-JO" sz="2500" dirty="0"/>
              <a:t>استورد: استيراد                     استعان: استعانة</a:t>
            </a:r>
          </a:p>
          <a:p>
            <a:pPr marL="0" indent="0" algn="r" rtl="1">
              <a:buNone/>
            </a:pPr>
            <a:r>
              <a:rPr lang="ar-JO" sz="2500" dirty="0"/>
              <a:t>استولى: استيلاء                    استخرج: استخراج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5230723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E5556-88C3-4630-9638-DA98B26EC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الرباعي المجرد المزيد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4B8FC-960F-4A3C-99FD-274117B9D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تدحرج: تدحرُج           تبعثَر:تبعثُر       اطمأنّ: اطمِئنان   ترقرق: ترقرُق</a:t>
            </a:r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336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D7F3F-30E8-4032-998F-5808E9AD7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04801"/>
            <a:ext cx="8596668" cy="5736562"/>
          </a:xfrm>
        </p:spPr>
        <p:txBody>
          <a:bodyPr>
            <a:normAutofit/>
          </a:bodyPr>
          <a:lstStyle/>
          <a:p>
            <a:pPr algn="r" rtl="1"/>
            <a:r>
              <a:rPr lang="ar-JO" sz="2400" dirty="0"/>
              <a:t>المصادر الثّلاثيّة: هي المصادر الّتي تأتي من الفعل الماضي الثّلاثيّ زتنقسمُ إلى:</a:t>
            </a:r>
          </a:p>
          <a:p>
            <a:pPr marL="0" indent="0" algn="r" rtl="1">
              <a:buNone/>
            </a:pPr>
            <a:r>
              <a:rPr lang="ar-JO" sz="2400" dirty="0"/>
              <a:t>  - المصادر القياسيّة: هي المصادر الّتي تقاس على قاعدة معينة من حيث دلالة الفعل أو من حيثُ نوع الفعل إن كان لازمًا أو متعدّيًا.</a:t>
            </a:r>
          </a:p>
          <a:p>
            <a:pPr marL="0" indent="0" algn="r" rtl="1">
              <a:buNone/>
            </a:pPr>
            <a:endParaRPr lang="ar-JO" sz="2400" dirty="0"/>
          </a:p>
          <a:p>
            <a:pPr marL="0" indent="0" algn="r" rtl="1">
              <a:buNone/>
            </a:pPr>
            <a:r>
              <a:rPr lang="ar-JO" sz="2400" dirty="0"/>
              <a:t>  - المصادر السّماعيّة: وهي الّتي ليس لها قاعدة تقاس عليها وإنّما سمعت هكذا ونعرف أنّها سماعيّة بمحاولة تطبيق القواعد القياسية فنجد أنّها ليست لها قاعدة.</a:t>
            </a:r>
          </a:p>
          <a:p>
            <a:pPr marL="0" indent="0" algn="r" rtl="1">
              <a:buNone/>
            </a:pPr>
            <a:r>
              <a:rPr lang="ar-JO" sz="2400" dirty="0"/>
              <a:t>مثل : نجح نجاح          سار : سير         نام: نوم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9109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11EDC-7A8C-42A2-AB83-67C5E501B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3000" b="1" dirty="0"/>
              <a:t>أغلب الأفعال باللغة العربية أفعال ثلاثية مجردة واالقليل منها رباعية</a:t>
            </a:r>
          </a:p>
          <a:p>
            <a:pPr algn="ctr" rtl="1"/>
            <a:r>
              <a:rPr lang="ar-JO" sz="3000" b="1" dirty="0"/>
              <a:t>إنّ الفعل المجرد الثّلاثي على وزن(فَعَل، أو فَعِل، أو فَعُل)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835787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6A14A-8D6F-4FDB-BFCB-0EEEFC8AC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384314"/>
            <a:ext cx="9734593" cy="6473686"/>
          </a:xfrm>
        </p:spPr>
        <p:txBody>
          <a:bodyPr>
            <a:normAutofit/>
          </a:bodyPr>
          <a:lstStyle/>
          <a:p>
            <a:pPr algn="r" rtl="1"/>
            <a:r>
              <a:rPr lang="ar-JO" sz="3200" dirty="0"/>
              <a:t>الفعل الّذي على وزن (فَعَل) قد يكون لازمًا مثل جَلَسَ، دَخَلَ، وقد يكون متعديًا مثل: أَكَلَ، فَتَحَ، رَمَى..</a:t>
            </a:r>
          </a:p>
          <a:p>
            <a:pPr algn="r" rtl="1"/>
            <a:endParaRPr lang="ar-JO" sz="3200" dirty="0"/>
          </a:p>
          <a:p>
            <a:pPr algn="r" rtl="1"/>
            <a:r>
              <a:rPr lang="ar-JO" sz="3200" dirty="0"/>
              <a:t>الفعل الّذي يكون على وزن فَعِل قد يكون لازمًا.</a:t>
            </a:r>
          </a:p>
          <a:p>
            <a:pPr marL="0" indent="0" algn="r" rtl="1">
              <a:buNone/>
            </a:pPr>
            <a:r>
              <a:rPr lang="ar-JO" sz="3200" dirty="0"/>
              <a:t> مثل : فَرِح ، طَرِبَ، وقد يكون متعديًا، مثل : فَهِم، سَمِع...</a:t>
            </a:r>
          </a:p>
          <a:p>
            <a:pPr marL="0" indent="0" algn="r" rtl="1">
              <a:buNone/>
            </a:pPr>
            <a:endParaRPr lang="ar-JO" sz="3200" dirty="0"/>
          </a:p>
          <a:p>
            <a:pPr algn="r" rtl="1"/>
            <a:r>
              <a:rPr lang="ar-JO" sz="3200" dirty="0"/>
              <a:t>الفعل الّذي يكوت على وزن (فَعُل) لا يكون إلا لازمًا.</a:t>
            </a:r>
          </a:p>
          <a:p>
            <a:pPr marL="0" indent="0" algn="r" rtl="1">
              <a:buNone/>
            </a:pPr>
            <a:r>
              <a:rPr lang="ar-JO" sz="3200" dirty="0"/>
              <a:t>مثل : شَرُف، كَرُم ...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2283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F2238-0ADD-4CF4-9073-9D403723C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صياغة المصدر من الفعل الثّلاثيّ المجرد: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391A1-6033-4218-A79D-8EDF75AD7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000" dirty="0"/>
              <a:t>ليس لصياغة المصدر من الفعل الثّلاثيّ قاعدة قياسية، ويرجع في بعضها إلى المعجم. ومع ذلك فقد وضع علماء الصّرف بعض القواعد، ومنها: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229442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F7636-BF7B-4B1D-BBE5-F6D97A75E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06018"/>
            <a:ext cx="9673388" cy="6018056"/>
          </a:xfrm>
        </p:spPr>
        <p:txBody>
          <a:bodyPr>
            <a:normAutofit fontScale="85000" lnSpcReduction="20000"/>
          </a:bodyPr>
          <a:lstStyle/>
          <a:p>
            <a:pPr marL="0" indent="0" algn="ctr" rtl="1">
              <a:buNone/>
            </a:pPr>
            <a:r>
              <a:rPr lang="ar-JO" sz="3200" dirty="0"/>
              <a:t>(فَعَل)</a:t>
            </a:r>
          </a:p>
          <a:p>
            <a:pPr marL="0" indent="0" algn="r" rtl="1">
              <a:buNone/>
            </a:pPr>
            <a:r>
              <a:rPr lang="ar-JO" sz="3200" dirty="0"/>
              <a:t>1- إذا كان الفعل على وزن (فَعَل) متعديًا فمصدره على وزن (فَعْل) بتسكين العين،مثل :</a:t>
            </a:r>
          </a:p>
          <a:p>
            <a:pPr marL="0" indent="0" algn="r" rtl="1">
              <a:buNone/>
            </a:pPr>
            <a:endParaRPr lang="ar-JO" sz="3200" dirty="0"/>
          </a:p>
          <a:p>
            <a:pPr marL="0" indent="0" algn="r" rtl="1">
              <a:buNone/>
            </a:pPr>
            <a:r>
              <a:rPr lang="ar-JO" sz="3000" dirty="0"/>
              <a:t>أَكَل: أَكْل           مَدَحَ: مَدْح    ردَّ :ردٌّ      قال: قول    رمى :رمي أو رماية        طوى: طيّ </a:t>
            </a:r>
          </a:p>
          <a:p>
            <a:pPr marL="0" indent="0" algn="r" rtl="1">
              <a:buNone/>
            </a:pPr>
            <a:endParaRPr lang="ar-JO" sz="3000" dirty="0"/>
          </a:p>
          <a:p>
            <a:pPr marL="0" indent="0" algn="r" rtl="1">
              <a:buNone/>
            </a:pPr>
            <a:r>
              <a:rPr lang="ar-JO" sz="3000" dirty="0"/>
              <a:t>2- إذا كان الفعل على وزن (فَعَل)  لازمًا فمصدره على وزن (فُعول)، مثل:</a:t>
            </a:r>
          </a:p>
          <a:p>
            <a:pPr marL="0" indent="0" algn="r" rtl="1">
              <a:buNone/>
            </a:pPr>
            <a:r>
              <a:rPr lang="ar-JO" sz="3000" dirty="0"/>
              <a:t> سجد: سجود     دخل: دخول         هبط:هبوط   ظهر: ظهور     </a:t>
            </a:r>
          </a:p>
          <a:p>
            <a:pPr algn="r" rtl="1"/>
            <a:endParaRPr lang="ar-JO" sz="3000" dirty="0"/>
          </a:p>
          <a:p>
            <a:pPr marL="0" indent="0" algn="r" rtl="1">
              <a:buNone/>
            </a:pPr>
            <a:r>
              <a:rPr lang="ar-JO" sz="3000" dirty="0"/>
              <a:t>3-  إذا دلّ على مهنة أو حرفة  أو شيء يمارسه باستمرارفمصدره على وزن (فِعالة)، مثل:</a:t>
            </a:r>
          </a:p>
          <a:p>
            <a:pPr marL="0" indent="0" algn="r" rtl="1">
              <a:buNone/>
            </a:pPr>
            <a:r>
              <a:rPr lang="ar-JO" sz="3000" dirty="0"/>
              <a:t>   حاك: حياكة         خاط:خياطة        سقى: سقاية وسَقْي            درس: دراسة</a:t>
            </a:r>
          </a:p>
          <a:p>
            <a:pPr algn="r" rtl="1"/>
            <a:endParaRPr lang="ar-JO" sz="3000" dirty="0"/>
          </a:p>
          <a:p>
            <a:pPr algn="r" rtl="1"/>
            <a:endParaRPr lang="ar-JO" sz="3000" dirty="0"/>
          </a:p>
        </p:txBody>
      </p:sp>
    </p:spTree>
    <p:extLst>
      <p:ext uri="{BB962C8B-B14F-4D97-AF65-F5344CB8AC3E}">
        <p14:creationId xmlns:p14="http://schemas.microsoft.com/office/powerpoint/2010/main" val="3040535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7EF2D02-3DAB-48BF-BF54-98FD2598B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5465763"/>
          </a:xfrm>
        </p:spPr>
        <p:txBody>
          <a:bodyPr/>
          <a:lstStyle/>
          <a:p>
            <a:pPr marL="0" indent="0" algn="r" rtl="1">
              <a:buNone/>
            </a:pPr>
            <a:r>
              <a:rPr lang="ar-JO" sz="2500" dirty="0"/>
              <a:t>4- إذا دلَّ على صوت فمصدره على وزن (فعيل) أو (فُعال) مثل:</a:t>
            </a:r>
          </a:p>
          <a:p>
            <a:pPr marL="0" indent="0" algn="r" rtl="1">
              <a:buNone/>
            </a:pPr>
            <a:r>
              <a:rPr lang="ar-JO" sz="2500" dirty="0"/>
              <a:t>زأر: زئير            صهل:صهيل         نبح: نُباح       بكى :بُكاء</a:t>
            </a:r>
          </a:p>
          <a:p>
            <a:pPr marL="0" indent="0" algn="r" rtl="1">
              <a:buNone/>
            </a:pPr>
            <a:endParaRPr lang="ar-JO" sz="2500" dirty="0"/>
          </a:p>
          <a:p>
            <a:pPr marL="0" indent="0" algn="r" rtl="1">
              <a:buNone/>
            </a:pPr>
            <a:r>
              <a:rPr lang="ar-JO" sz="2500" dirty="0"/>
              <a:t>5- إذا دلَّ على حركة أو اضطراب (تقلّب) فمصدره على وزن( فعلان) مثل:</a:t>
            </a:r>
          </a:p>
          <a:p>
            <a:pPr marL="0" indent="0" algn="r" rtl="1">
              <a:buNone/>
            </a:pPr>
            <a:r>
              <a:rPr lang="ar-JO" sz="2500" dirty="0"/>
              <a:t>طارَ : طيران          خفق:خفقان        هاج:هيجان       دار:دوران</a:t>
            </a:r>
          </a:p>
          <a:p>
            <a:pPr marL="0" indent="0" algn="r" rtl="1">
              <a:buNone/>
            </a:pPr>
            <a:r>
              <a:rPr lang="ar-JO" sz="2500" dirty="0"/>
              <a:t>6-إذا دلَّ على (مرض)فمصدره على وزن( فُعال) مثل:</a:t>
            </a:r>
          </a:p>
          <a:p>
            <a:pPr marL="0" indent="0" algn="r" rtl="1">
              <a:buNone/>
            </a:pPr>
            <a:r>
              <a:rPr lang="ar-JO" sz="2500" dirty="0"/>
              <a:t>سَعَل: سُعال                      عَطسَ: عُطاس      بَهَق: بُهاق   صَدَع: صُداع</a:t>
            </a:r>
          </a:p>
          <a:p>
            <a:pPr marL="0" indent="0" algn="r" rtl="1">
              <a:buNone/>
            </a:pPr>
            <a:r>
              <a:rPr lang="ar-JO" sz="2500" dirty="0"/>
              <a:t>7-</a:t>
            </a:r>
            <a:r>
              <a:rPr lang="ar-JO" sz="2800" dirty="0"/>
              <a:t>إذا دلَّ على إباء ورفض فمصدره على وزن( فِعال) مثل:</a:t>
            </a:r>
          </a:p>
          <a:p>
            <a:pPr marL="0" indent="0" algn="r" rtl="1">
              <a:buNone/>
            </a:pPr>
            <a:r>
              <a:rPr lang="ar-JO" sz="2800" dirty="0"/>
              <a:t>أبى: إباء            نفر:نِفار             جمح: جِماح</a:t>
            </a:r>
          </a:p>
          <a:p>
            <a:pPr marL="0" indent="0" algn="r" rtl="1">
              <a:buNone/>
            </a:pPr>
            <a:endParaRPr lang="ar-JO" sz="2500" dirty="0"/>
          </a:p>
          <a:p>
            <a:pPr marL="0" indent="0" algn="r" rtl="1">
              <a:buNone/>
            </a:pPr>
            <a:endParaRPr lang="ar-JO" sz="32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5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C7B-8277-4468-AFB7-44616BCB5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7270" y="0"/>
            <a:ext cx="5777947" cy="556591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/>
              <a:t>فَعِل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F1B84-8471-4F10-9AAA-A11D579B0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12035" y="556592"/>
            <a:ext cx="12404035" cy="555266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000" b="1" dirty="0"/>
              <a:t>1- إذا كان الفعل على وزن (فَعِل) متعديًا فمصدره على وزن (فَعْل)، مثل:</a:t>
            </a:r>
          </a:p>
          <a:p>
            <a:pPr algn="r" rtl="1">
              <a:buFontTx/>
              <a:buChar char="-"/>
            </a:pPr>
            <a:r>
              <a:rPr lang="ar-JO" sz="3000" b="1" dirty="0"/>
              <a:t>فَهِم: فَهْم    جَهِلَ: جَهْلٌ     سَمِع: سَمْعٌ</a:t>
            </a:r>
          </a:p>
          <a:p>
            <a:pPr marL="0" indent="0" algn="r" rtl="1">
              <a:buNone/>
            </a:pPr>
            <a:r>
              <a:rPr lang="ar-JO" sz="3000" b="1" dirty="0"/>
              <a:t>2- إذا كان الفعل على وزن (فَعِل) لازمًا فمصدره على وزن (فَعَل)، مثل:</a:t>
            </a:r>
          </a:p>
          <a:p>
            <a:pPr algn="r" rtl="1">
              <a:buFontTx/>
              <a:buChar char="-"/>
            </a:pPr>
            <a:r>
              <a:rPr lang="ar-JO" sz="3000" b="1" dirty="0"/>
              <a:t>فَرِحَ: فَرَحٌ        طَرِبَ: طَرَبٌ          تَعِبَ: تَعَبٌ </a:t>
            </a:r>
          </a:p>
          <a:p>
            <a:pPr marL="0" indent="0" algn="r" rtl="1">
              <a:buNone/>
            </a:pPr>
            <a:r>
              <a:rPr lang="ar-JO" sz="3000" b="1" dirty="0"/>
              <a:t>3- إذا كان الفعل على وزن (فَعِل) ودلَّ على لون فمصدره على وزن (فَعال)، مثل:</a:t>
            </a:r>
          </a:p>
          <a:p>
            <a:pPr algn="r" rtl="1">
              <a:buFontTx/>
              <a:buChar char="-"/>
            </a:pPr>
            <a:r>
              <a:rPr lang="ar-JO" sz="3000" b="1" dirty="0"/>
              <a:t>حمِر: حَمار           زَرِق: زَراق       صَفِرَ: صَفار</a:t>
            </a:r>
          </a:p>
          <a:p>
            <a:pPr marL="0" indent="0" algn="r" rtl="1">
              <a:buNone/>
            </a:pPr>
            <a:endParaRPr lang="ar-JO" sz="2500" dirty="0"/>
          </a:p>
          <a:p>
            <a:pPr algn="r" rtl="1">
              <a:buFontTx/>
              <a:buChar char="-"/>
            </a:pPr>
            <a:endParaRPr lang="ar-JO" sz="2800" dirty="0"/>
          </a:p>
          <a:p>
            <a:pPr algn="r" rt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58543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12901</TotalTime>
  <Words>1113</Words>
  <Application>Microsoft Office PowerPoint</Application>
  <PresentationFormat>Widescreen</PresentationFormat>
  <Paragraphs>115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Tahoma</vt:lpstr>
      <vt:lpstr>Trebuchet MS</vt:lpstr>
      <vt:lpstr>Wingdings 3</vt:lpstr>
      <vt:lpstr>Facet</vt:lpstr>
      <vt:lpstr>مصادرُ الأفعالِ  الثٌّلاثيّةِ</vt:lpstr>
      <vt:lpstr>PowerPoint Presentation</vt:lpstr>
      <vt:lpstr>PowerPoint Presentation</vt:lpstr>
      <vt:lpstr>PowerPoint Presentation</vt:lpstr>
      <vt:lpstr>PowerPoint Presentation</vt:lpstr>
      <vt:lpstr>صياغة المصدر من الفعل الثّلاثيّ المجرد:</vt:lpstr>
      <vt:lpstr>PowerPoint Presentation</vt:lpstr>
      <vt:lpstr>PowerPoint Presentation</vt:lpstr>
      <vt:lpstr>فَعِل</vt:lpstr>
      <vt:lpstr>فَعُلَ</vt:lpstr>
      <vt:lpstr>مصادر الأفعال غير الثلاثية</vt:lpstr>
      <vt:lpstr>مصادر الأفعال الرباعية المجردة                                                                              </vt:lpstr>
      <vt:lpstr>الفعل الثلاثي المزيد بحرف</vt:lpstr>
      <vt:lpstr>PowerPoint Presentation</vt:lpstr>
      <vt:lpstr>2- فعّل</vt:lpstr>
      <vt:lpstr>3- فاعل</vt:lpstr>
      <vt:lpstr>أفعال مزيدة بحرفين(ت وتضعيف) أو (ت ا) أو (ان) أو (ات) أو (ا وتضعيف)</vt:lpstr>
      <vt:lpstr>تفعَّل</vt:lpstr>
      <vt:lpstr>تفاعل</vt:lpstr>
      <vt:lpstr>انفعل</vt:lpstr>
      <vt:lpstr>افتعل</vt:lpstr>
      <vt:lpstr>افعلّ</vt:lpstr>
      <vt:lpstr>ملاحظة</vt:lpstr>
      <vt:lpstr>الفعل المزيد بثلاثة حروف </vt:lpstr>
      <vt:lpstr>الرباعي المجرد المزيد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المصدر الصّريح</dc:title>
  <dc:creator>Admin</dc:creator>
  <cp:lastModifiedBy>Sadam Saleh Hijazeen</cp:lastModifiedBy>
  <cp:revision>26</cp:revision>
  <dcterms:created xsi:type="dcterms:W3CDTF">2022-09-25T11:27:04Z</dcterms:created>
  <dcterms:modified xsi:type="dcterms:W3CDTF">2023-11-27T16:06:58Z</dcterms:modified>
</cp:coreProperties>
</file>