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0" r:id="rId2"/>
    <p:sldId id="275" r:id="rId3"/>
    <p:sldId id="277" r:id="rId4"/>
    <p:sldId id="278" r:id="rId5"/>
    <p:sldId id="266" r:id="rId6"/>
    <p:sldId id="273" r:id="rId7"/>
    <p:sldId id="257" r:id="rId8"/>
    <p:sldId id="267" r:id="rId9"/>
    <p:sldId id="261" r:id="rId10"/>
    <p:sldId id="262" r:id="rId11"/>
    <p:sldId id="264" r:id="rId12"/>
    <p:sldId id="265" r:id="rId13"/>
    <p:sldId id="259" r:id="rId14"/>
    <p:sldId id="268"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F084B5F-FA23-4AAF-BAD8-5C9B112C7C3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57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889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7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17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222556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15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21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36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80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83083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0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4C8B5-BF81-41CB-8E9E-71734A857124}"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150069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4C8B5-BF81-41CB-8E9E-71734A857124}"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84B5F-FA23-4AAF-BAD8-5C9B112C7C3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64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4C8B5-BF81-41CB-8E9E-71734A857124}"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51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C8B5-BF81-41CB-8E9E-71734A857124}"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77833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1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1348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44C8B5-BF81-41CB-8E9E-71734A857124}" type="datetimeFigureOut">
              <a:rPr lang="en-US" smtClean="0"/>
              <a:t>11/27/2023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084B5F-FA23-4AAF-BAD8-5C9B112C7C38}" type="slidenum">
              <a:rPr lang="en-US" smtClean="0"/>
              <a:t>‹#›</a:t>
            </a:fld>
            <a:endParaRPr lang="en-US"/>
          </a:p>
        </p:txBody>
      </p:sp>
    </p:spTree>
    <p:extLst>
      <p:ext uri="{BB962C8B-B14F-4D97-AF65-F5344CB8AC3E}">
        <p14:creationId xmlns:p14="http://schemas.microsoft.com/office/powerpoint/2010/main" val="1271488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fif"/><Relationship Id="rId14"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descr="القدّيس الرسول المجيد الكليّ المديح اندراوس المدعوّ أولاً: - Greek Orthodox  Patriarchate of Antioch and All th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29" y="477079"/>
            <a:ext cx="1864288" cy="2996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275465" y="477078"/>
            <a:ext cx="1987277" cy="2988481"/>
          </a:xfrm>
          <a:prstGeom prst="rect">
            <a:avLst/>
          </a:prstGeom>
        </p:spPr>
      </p:pic>
      <p:pic>
        <p:nvPicPr>
          <p:cNvPr id="4" name="Picture 3"/>
          <p:cNvPicPr>
            <a:picLocks noChangeAspect="1"/>
          </p:cNvPicPr>
          <p:nvPr/>
        </p:nvPicPr>
        <p:blipFill>
          <a:blip r:embed="rId5"/>
          <a:stretch>
            <a:fillRect/>
          </a:stretch>
        </p:blipFill>
        <p:spPr>
          <a:xfrm>
            <a:off x="4239726" y="477079"/>
            <a:ext cx="1987278" cy="2996598"/>
          </a:xfrm>
          <a:prstGeom prst="rect">
            <a:avLst/>
          </a:prstGeom>
        </p:spPr>
      </p:pic>
      <p:pic>
        <p:nvPicPr>
          <p:cNvPr id="6" name="Content Placeholder 5" descr="ي.jpg"/>
          <p:cNvPicPr>
            <a:picLocks noChangeAspect="1"/>
          </p:cNvPicPr>
          <p:nvPr/>
        </p:nvPicPr>
        <p:blipFill>
          <a:blip r:embed="rId6" cstate="print"/>
          <a:stretch>
            <a:fillRect/>
          </a:stretch>
        </p:blipFill>
        <p:spPr>
          <a:xfrm>
            <a:off x="481933" y="3692857"/>
            <a:ext cx="1929963" cy="2770528"/>
          </a:xfrm>
          <a:prstGeom prst="rect">
            <a:avLst/>
          </a:prstGeom>
        </p:spPr>
      </p:pic>
      <p:pic>
        <p:nvPicPr>
          <p:cNvPr id="13" name="صورة 3"/>
          <p:cNvPicPr>
            <a:picLocks noChangeAspect="1"/>
          </p:cNvPicPr>
          <p:nvPr/>
        </p:nvPicPr>
        <p:blipFill>
          <a:blip r:embed="rId7"/>
          <a:stretch>
            <a:fillRect/>
          </a:stretch>
        </p:blipFill>
        <p:spPr>
          <a:xfrm>
            <a:off x="10069218" y="483034"/>
            <a:ext cx="1900066" cy="2976567"/>
          </a:xfrm>
          <a:prstGeom prst="rect">
            <a:avLst/>
          </a:prstGeom>
        </p:spPr>
      </p:pic>
      <p:pic>
        <p:nvPicPr>
          <p:cNvPr id="15" name="Picture 14">
            <a:extLst>
              <a:ext uri="{FF2B5EF4-FFF2-40B4-BE49-F238E27FC236}">
                <a16:creationId xmlns:a16="http://schemas.microsoft.com/office/drawing/2014/main" id="{2C57564E-AC88-4639-BBF9-BFBA18CF7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4504" y="477077"/>
            <a:ext cx="1964714" cy="2996597"/>
          </a:xfrm>
          <a:prstGeom prst="rect">
            <a:avLst/>
          </a:prstGeom>
        </p:spPr>
      </p:pic>
      <p:pic>
        <p:nvPicPr>
          <p:cNvPr id="17" name="Picture 16">
            <a:extLst>
              <a:ext uri="{FF2B5EF4-FFF2-40B4-BE49-F238E27FC236}">
                <a16:creationId xmlns:a16="http://schemas.microsoft.com/office/drawing/2014/main" id="{C34DC4C6-6185-432D-91F2-2071858BE9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4439" y="477077"/>
            <a:ext cx="1923082" cy="2996597"/>
          </a:xfrm>
          <a:prstGeom prst="rect">
            <a:avLst/>
          </a:prstGeom>
        </p:spPr>
      </p:pic>
      <p:pic>
        <p:nvPicPr>
          <p:cNvPr id="19" name="Picture 18">
            <a:extLst>
              <a:ext uri="{FF2B5EF4-FFF2-40B4-BE49-F238E27FC236}">
                <a16:creationId xmlns:a16="http://schemas.microsoft.com/office/drawing/2014/main" id="{57AF79AC-E342-4F74-8B9C-DB11E996DC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896" y="3692856"/>
            <a:ext cx="1929963" cy="2780639"/>
          </a:xfrm>
          <a:prstGeom prst="rect">
            <a:avLst/>
          </a:prstGeom>
        </p:spPr>
      </p:pic>
      <p:pic>
        <p:nvPicPr>
          <p:cNvPr id="21" name="Picture 20">
            <a:extLst>
              <a:ext uri="{FF2B5EF4-FFF2-40B4-BE49-F238E27FC236}">
                <a16:creationId xmlns:a16="http://schemas.microsoft.com/office/drawing/2014/main" id="{72D34126-C9CC-4208-A99E-00C70C3F18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9322" y="3684858"/>
            <a:ext cx="1877682" cy="2788637"/>
          </a:xfrm>
          <a:prstGeom prst="rect">
            <a:avLst/>
          </a:prstGeom>
        </p:spPr>
      </p:pic>
      <p:pic>
        <p:nvPicPr>
          <p:cNvPr id="23" name="Picture 22">
            <a:extLst>
              <a:ext uri="{FF2B5EF4-FFF2-40B4-BE49-F238E27FC236}">
                <a16:creationId xmlns:a16="http://schemas.microsoft.com/office/drawing/2014/main" id="{3105A551-31B7-43BC-9A1B-C95E0A5A07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4467" y="3684858"/>
            <a:ext cx="1987277" cy="2778526"/>
          </a:xfrm>
          <a:prstGeom prst="rect">
            <a:avLst/>
          </a:prstGeom>
        </p:spPr>
      </p:pic>
      <p:pic>
        <p:nvPicPr>
          <p:cNvPr id="25" name="Picture 24">
            <a:extLst>
              <a:ext uri="{FF2B5EF4-FFF2-40B4-BE49-F238E27FC236}">
                <a16:creationId xmlns:a16="http://schemas.microsoft.com/office/drawing/2014/main" id="{28F09056-11C0-4343-8FE7-9C99EBF779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293" y="3679981"/>
            <a:ext cx="1987277" cy="2783403"/>
          </a:xfrm>
          <a:prstGeom prst="rect">
            <a:avLst/>
          </a:prstGeom>
        </p:spPr>
      </p:pic>
      <p:pic>
        <p:nvPicPr>
          <p:cNvPr id="27" name="Picture 26">
            <a:extLst>
              <a:ext uri="{FF2B5EF4-FFF2-40B4-BE49-F238E27FC236}">
                <a16:creationId xmlns:a16="http://schemas.microsoft.com/office/drawing/2014/main" id="{07B6330C-EEF4-4096-893A-4AF42D7813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91570" y="3679981"/>
            <a:ext cx="1900066" cy="2775582"/>
          </a:xfrm>
          <a:prstGeom prst="rect">
            <a:avLst/>
          </a:prstGeom>
        </p:spPr>
      </p:pic>
    </p:spTree>
    <p:extLst>
      <p:ext uri="{BB962C8B-B14F-4D97-AF65-F5344CB8AC3E}">
        <p14:creationId xmlns:p14="http://schemas.microsoft.com/office/powerpoint/2010/main" val="247662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45391" y="2504048"/>
            <a:ext cx="6451206" cy="3727940"/>
          </a:xfrm>
        </p:spPr>
        <p:txBody>
          <a:bodyPr>
            <a:normAutofit lnSpcReduction="10000"/>
          </a:bodyPr>
          <a:lstStyle/>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r>
              <a:rPr lang="ar-JO" sz="3200" dirty="0">
                <a:latin typeface="Tahoma" pitchFamily="34" charset="0"/>
                <a:ea typeface="Tahoma" pitchFamily="34" charset="0"/>
              </a:rPr>
              <a:t>يتبع</a:t>
            </a:r>
            <a:endParaRPr lang="en-US" sz="3200" dirty="0">
              <a:latin typeface="Tahoma" pitchFamily="34" charset="0"/>
              <a:ea typeface="Tahoma" pitchFamily="34" charset="0"/>
            </a:endParaRPr>
          </a:p>
        </p:txBody>
      </p:sp>
      <p:sp>
        <p:nvSpPr>
          <p:cNvPr id="5" name="Title 3"/>
          <p:cNvSpPr>
            <a:spLocks noGrp="1"/>
          </p:cNvSpPr>
          <p:nvPr>
            <p:ph type="title"/>
          </p:nvPr>
        </p:nvSpPr>
        <p:spPr>
          <a:xfrm>
            <a:off x="3953022" y="1592494"/>
            <a:ext cx="6943575" cy="832654"/>
          </a:xfrm>
        </p:spPr>
        <p:txBody>
          <a:bodyPr>
            <a:normAutofit/>
          </a:bodyPr>
          <a:lstStyle/>
          <a:p>
            <a:pPr marL="342900" indent="-342900" algn="just" rtl="1">
              <a:spcBef>
                <a:spcPct val="20000"/>
              </a:spcBef>
              <a:buClr>
                <a:schemeClr val="accent1"/>
              </a:buClr>
              <a:buSzPct val="70000"/>
            </a:pPr>
            <a:r>
              <a:rPr lang="ar-JO" sz="4000" b="1" dirty="0">
                <a:solidFill>
                  <a:srgbClr val="FF0000"/>
                </a:solidFill>
                <a:latin typeface="Tahoma" pitchFamily="34" charset="0"/>
                <a:ea typeface="Tahoma" pitchFamily="34" charset="0"/>
                <a:cs typeface="+mn-cs"/>
              </a:rPr>
              <a:t>الرَّسولُ سمعانُ الغيورُ (سمعانُ القانَوِيُّ)</a:t>
            </a:r>
            <a:endParaRPr lang="en-US" sz="4000" b="1" dirty="0">
              <a:solidFill>
                <a:srgbClr val="FF0000"/>
              </a:solidFill>
              <a:latin typeface="Tahoma" pitchFamily="34" charset="0"/>
              <a:ea typeface="Tahoma" pitchFamily="34" charset="0"/>
              <a:cs typeface="+mn-cs"/>
            </a:endParaRPr>
          </a:p>
        </p:txBody>
      </p:sp>
      <p:pic>
        <p:nvPicPr>
          <p:cNvPr id="3" name="Picture 2">
            <a:extLst>
              <a:ext uri="{FF2B5EF4-FFF2-40B4-BE49-F238E27FC236}">
                <a16:creationId xmlns:a16="http://schemas.microsoft.com/office/drawing/2014/main" id="{F70C3873-CE7A-42F6-81AB-2B5137DED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59" y="1509514"/>
            <a:ext cx="3206263" cy="4595644"/>
          </a:xfrm>
          <a:prstGeom prst="rect">
            <a:avLst/>
          </a:prstGeom>
        </p:spPr>
      </p:pic>
      <p:sp>
        <p:nvSpPr>
          <p:cNvPr id="6" name="Arrow: Right 5">
            <a:extLst>
              <a:ext uri="{FF2B5EF4-FFF2-40B4-BE49-F238E27FC236}">
                <a16:creationId xmlns:a16="http://schemas.microsoft.com/office/drawing/2014/main" id="{08B1DA09-F4BE-4956-BBCF-65AEBFA5E025}"/>
              </a:ext>
            </a:extLst>
          </p:cNvPr>
          <p:cNvSpPr/>
          <p:nvPr/>
        </p:nvSpPr>
        <p:spPr>
          <a:xfrm rot="10800000">
            <a:off x="8088922" y="5620526"/>
            <a:ext cx="1322363" cy="484632"/>
          </a:xfrm>
          <a:prstGeom prst="rightArrow">
            <a:avLst>
              <a:gd name="adj1" fmla="val 674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DB0DF9-FFA2-4F29-825C-04BD064A2F0E}"/>
              </a:ext>
            </a:extLst>
          </p:cNvPr>
          <p:cNvSpPr/>
          <p:nvPr/>
        </p:nvSpPr>
        <p:spPr>
          <a:xfrm>
            <a:off x="4234376" y="2607974"/>
            <a:ext cx="6662221" cy="2608535"/>
          </a:xfrm>
          <a:prstGeom prst="rect">
            <a:avLst/>
          </a:prstGeom>
        </p:spPr>
        <p:txBody>
          <a:bodyPr wrap="square">
            <a:spAutoFit/>
          </a:bodyPr>
          <a:lstStyle/>
          <a:p>
            <a:pPr algn="r" rtl="1">
              <a:lnSpc>
                <a:spcPct val="150000"/>
              </a:lnSpc>
              <a:spcAft>
                <a:spcPts val="800"/>
              </a:spcAft>
            </a:pPr>
            <a:r>
              <a:rPr lang="ar-JO" sz="2800" b="1" dirty="0">
                <a:latin typeface="Calibri" panose="020F0502020204030204" pitchFamily="34" charset="0"/>
                <a:ea typeface="Calibri" panose="020F0502020204030204" pitchFamily="34" charset="0"/>
              </a:rPr>
              <a:t>كان ينتمي إلى الغيورين ( أحدى طبقاتِ المجتمعِ اليهوديّ التي امتازت بغيرتها الشديدة وحماسها بانتظار قدوم المسيَّا ليخلصهم) لهذا السبب لُقبَ بالغيور للتفريق بينهُ وبينَ سمعان بطرس.</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720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56" y="1669774"/>
            <a:ext cx="6434897" cy="755374"/>
          </a:xfrm>
        </p:spPr>
        <p:txBody>
          <a:bodyPr>
            <a:normAutofit fontScale="90000"/>
          </a:bodyPr>
          <a:lstStyle/>
          <a:p>
            <a:pPr rtl="1"/>
            <a:r>
              <a:rPr lang="ar-JO" b="1" dirty="0">
                <a:solidFill>
                  <a:srgbClr val="FF0000"/>
                </a:solidFill>
                <a:latin typeface="Tahoma" pitchFamily="34" charset="0"/>
                <a:ea typeface="Tahoma" pitchFamily="34" charset="0"/>
                <a:cs typeface="+mn-cs"/>
              </a:rPr>
              <a:t>الرَّسولُ يعقوبُ بِنْ حلفى</a:t>
            </a:r>
            <a:endParaRPr lang="en-US" b="1" dirty="0">
              <a:solidFill>
                <a:srgbClr val="FF0000"/>
              </a:solidFill>
              <a:latin typeface="Tahoma" pitchFamily="34" charset="0"/>
              <a:ea typeface="Tahoma" pitchFamily="34" charset="0"/>
              <a:cs typeface="+mn-cs"/>
            </a:endParaRPr>
          </a:p>
        </p:txBody>
      </p:sp>
      <p:sp>
        <p:nvSpPr>
          <p:cNvPr id="5" name="Content Placeholder 4"/>
          <p:cNvSpPr>
            <a:spLocks noGrp="1"/>
          </p:cNvSpPr>
          <p:nvPr>
            <p:ph sz="half" idx="2"/>
          </p:nvPr>
        </p:nvSpPr>
        <p:spPr>
          <a:xfrm>
            <a:off x="4465322" y="2602524"/>
            <a:ext cx="6605952" cy="3404382"/>
          </a:xfrm>
        </p:spPr>
        <p:txBody>
          <a:bodyPr>
            <a:normAutofit/>
          </a:bodyPr>
          <a:lstStyle/>
          <a:p>
            <a:pPr algn="r" rtl="1"/>
            <a:r>
              <a:rPr lang="ar-JO" b="1" dirty="0"/>
              <a:t>وُلِدَ في الجليل، مِنْ عائلةٍ مُتديّنةٍ. ونظراً لِقصر قامتِهِ فقد لُقِّبَ بالصَّغيرِ ولتميزه عن يعقوب بن زبدى كانَ يُنادى عليه بِيعقوبَ ابن حلفى.</a:t>
            </a:r>
            <a:endParaRPr lang="en-US" dirty="0"/>
          </a:p>
          <a:p>
            <a:pPr algn="r" rtl="1"/>
            <a:r>
              <a:rPr lang="ar-JO" b="1" dirty="0"/>
              <a:t>جالَ في مناطقَ كثيرةٍ مبشراً بكلمةِ الرَّبَ ويحطم الأصنام ويطرد الأرواح الشريرة إلى أن استقر في مصر عُذِبَ واستُشهِدَ فيها مصلوباً.</a:t>
            </a:r>
            <a:endParaRPr lang="en-US" dirty="0"/>
          </a:p>
          <a:p>
            <a:pPr algn="r" rtl="1"/>
            <a:r>
              <a:rPr lang="ar-JO" b="1" dirty="0"/>
              <a:t>تقيم الكنيسة تذكاره في التاسع من شهر تشرين الأول من كل عام.</a:t>
            </a:r>
            <a:endParaRPr lang="en-US" dirty="0"/>
          </a:p>
          <a:p>
            <a:pPr algn="r" rtl="1"/>
            <a:endParaRPr lang="en-US" dirty="0"/>
          </a:p>
        </p:txBody>
      </p:sp>
      <p:pic>
        <p:nvPicPr>
          <p:cNvPr id="7" name="Picture 6">
            <a:extLst>
              <a:ext uri="{FF2B5EF4-FFF2-40B4-BE49-F238E27FC236}">
                <a16:creationId xmlns:a16="http://schemas.microsoft.com/office/drawing/2014/main" id="{76C8FAEB-67EB-4087-B018-1FAD248E80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641"/>
          <a:stretch/>
        </p:blipFill>
        <p:spPr>
          <a:xfrm>
            <a:off x="968016" y="1840356"/>
            <a:ext cx="3167886" cy="3996368"/>
          </a:xfrm>
          <a:prstGeom prst="rect">
            <a:avLst/>
          </a:prstGeom>
          <a:ln w="889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9191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183" y="1683026"/>
            <a:ext cx="6593567" cy="761236"/>
          </a:xfrm>
        </p:spPr>
        <p:txBody>
          <a:bodyPr>
            <a:normAutofit fontScale="90000"/>
          </a:bodyPr>
          <a:lstStyle/>
          <a:p>
            <a:pPr rtl="1"/>
            <a:r>
              <a:rPr lang="ar-JO" b="1" dirty="0">
                <a:solidFill>
                  <a:srgbClr val="FF0000"/>
                </a:solidFill>
                <a:latin typeface="Tahoma" pitchFamily="34" charset="0"/>
                <a:ea typeface="Tahoma" pitchFamily="34" charset="0"/>
                <a:cs typeface="+mn-cs"/>
              </a:rPr>
              <a:t>الرَّسولُ متَّى الإِنجيليُّ</a:t>
            </a:r>
            <a:endParaRPr lang="en-US" b="1" dirty="0">
              <a:solidFill>
                <a:srgbClr val="FF0000"/>
              </a:solidFill>
              <a:latin typeface="Tahoma" pitchFamily="34" charset="0"/>
              <a:ea typeface="Tahoma" pitchFamily="34" charset="0"/>
              <a:cs typeface="+mn-cs"/>
            </a:endParaRPr>
          </a:p>
        </p:txBody>
      </p:sp>
      <p:sp>
        <p:nvSpPr>
          <p:cNvPr id="4" name="Content Placeholder 3"/>
          <p:cNvSpPr>
            <a:spLocks noGrp="1"/>
          </p:cNvSpPr>
          <p:nvPr>
            <p:ph sz="half" idx="2"/>
          </p:nvPr>
        </p:nvSpPr>
        <p:spPr>
          <a:xfrm>
            <a:off x="4311747" y="2574388"/>
            <a:ext cx="6745459" cy="3442156"/>
          </a:xfrm>
        </p:spPr>
        <p:txBody>
          <a:bodyPr>
            <a:normAutofit/>
          </a:bodyPr>
          <a:lstStyle/>
          <a:p>
            <a:pPr marL="0" indent="0" algn="r" rtl="1">
              <a:lnSpc>
                <a:spcPct val="150000"/>
              </a:lnSpc>
              <a:buNone/>
            </a:pPr>
            <a:r>
              <a:rPr lang="ar-JO" sz="3200" b="1" dirty="0"/>
              <a:t>يُدعى لاوي بِنْ حَلفا، وُلدَ في مدينةِ النّاصرةِ وعملَ جابياً. بشَّرَ اليهود وكتبَ البِشارةَ المعروفَةَ بِاسمِهِ وماتَ مُسِنّاً. </a:t>
            </a:r>
            <a:endParaRPr lang="en-US" sz="3200" dirty="0"/>
          </a:p>
        </p:txBody>
      </p:sp>
      <p:pic>
        <p:nvPicPr>
          <p:cNvPr id="11" name="Content Placeholder 10">
            <a:extLst>
              <a:ext uri="{FF2B5EF4-FFF2-40B4-BE49-F238E27FC236}">
                <a16:creationId xmlns:a16="http://schemas.microsoft.com/office/drawing/2014/main" id="{390AC6D5-D325-4788-8D19-D249FAB3B0A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994"/>
          <a:stretch/>
        </p:blipFill>
        <p:spPr>
          <a:xfrm>
            <a:off x="708841" y="1509367"/>
            <a:ext cx="3300450" cy="4507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35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916" y="1616765"/>
            <a:ext cx="3214745" cy="4414703"/>
          </a:xfrm>
          <a:prstGeom prst="rect">
            <a:avLst/>
          </a:prstGeom>
        </p:spPr>
      </p:pic>
      <p:sp>
        <p:nvSpPr>
          <p:cNvPr id="2" name="Title 1"/>
          <p:cNvSpPr>
            <a:spLocks noGrp="1"/>
          </p:cNvSpPr>
          <p:nvPr>
            <p:ph type="title"/>
          </p:nvPr>
        </p:nvSpPr>
        <p:spPr>
          <a:xfrm>
            <a:off x="4028661" y="1616764"/>
            <a:ext cx="6771861" cy="821635"/>
          </a:xfrm>
        </p:spPr>
        <p:txBody>
          <a:bodyPr>
            <a:noAutofit/>
          </a:bodyPr>
          <a:lstStyle/>
          <a:p>
            <a:pPr rtl="1"/>
            <a:r>
              <a:rPr lang="ar-JO" b="1" dirty="0">
                <a:solidFill>
                  <a:srgbClr val="FF0000"/>
                </a:solidFill>
              </a:rPr>
              <a:t>الرسول يهوذا </a:t>
            </a:r>
            <a:endParaRPr lang="en-US" b="1" dirty="0">
              <a:solidFill>
                <a:srgbClr val="FF0000"/>
              </a:solidFill>
            </a:endParaRPr>
          </a:p>
        </p:txBody>
      </p:sp>
      <p:sp>
        <p:nvSpPr>
          <p:cNvPr id="3" name="Content Placeholder 2"/>
          <p:cNvSpPr>
            <a:spLocks noGrp="1"/>
          </p:cNvSpPr>
          <p:nvPr>
            <p:ph idx="1"/>
          </p:nvPr>
        </p:nvSpPr>
        <p:spPr>
          <a:xfrm>
            <a:off x="4515729" y="2599134"/>
            <a:ext cx="6629400" cy="3233934"/>
          </a:xfrm>
        </p:spPr>
        <p:txBody>
          <a:bodyPr/>
          <a:lstStyle/>
          <a:p>
            <a:pPr algn="r" rtl="1">
              <a:lnSpc>
                <a:spcPct val="150000"/>
              </a:lnSpc>
            </a:pPr>
            <a:r>
              <a:rPr lang="ar-JO" b="1" dirty="0"/>
              <a:t>لُقِبَ بـ (تداوس ، لباوس) التي تعني في العربية </a:t>
            </a:r>
            <a:r>
              <a:rPr lang="ar-JO" b="1" dirty="0">
                <a:solidFill>
                  <a:srgbClr val="FF0000"/>
                </a:solidFill>
              </a:rPr>
              <a:t>الشجاع</a:t>
            </a:r>
            <a:r>
              <a:rPr lang="ar-JO" b="1" dirty="0"/>
              <a:t>، ولقد كان احد التلاميذ الذين عاشوا حياة الرب يسوع المسيح العجائبية.</a:t>
            </a:r>
          </a:p>
          <a:p>
            <a:pPr algn="r" rtl="1">
              <a:lnSpc>
                <a:spcPct val="150000"/>
              </a:lnSpc>
            </a:pPr>
            <a:r>
              <a:rPr lang="ar-JO" b="1" dirty="0"/>
              <a:t>بدأ كرازته بكلمة الرب في بلاد ما بين النهرين، وبشر في سوريا  والعربية داعياً الكثيرين ومعمِّدهم باسم الرب يسوع المسيح .</a:t>
            </a:r>
            <a:endParaRPr lang="en-US" b="1" dirty="0"/>
          </a:p>
        </p:txBody>
      </p:sp>
    </p:spTree>
    <p:extLst>
      <p:ext uri="{BB962C8B-B14F-4D97-AF65-F5344CB8AC3E}">
        <p14:creationId xmlns:p14="http://schemas.microsoft.com/office/powerpoint/2010/main" val="18434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93705" y="1630017"/>
            <a:ext cx="6520069" cy="768626"/>
          </a:xfrm>
        </p:spPr>
        <p:txBody>
          <a:bodyPr/>
          <a:lstStyle/>
          <a:p>
            <a:pPr rtl="1"/>
            <a:r>
              <a:rPr lang="ar-JO" b="1" dirty="0">
                <a:solidFill>
                  <a:srgbClr val="FF0000"/>
                </a:solidFill>
                <a:cs typeface="+mn-cs"/>
              </a:rPr>
              <a:t>الرسول توما (أي التوأم)</a:t>
            </a:r>
            <a:endParaRPr lang="en-US" b="1" dirty="0">
              <a:solidFill>
                <a:srgbClr val="FF0000"/>
              </a:solidFill>
              <a:cs typeface="+mn-cs"/>
            </a:endParaRPr>
          </a:p>
        </p:txBody>
      </p:sp>
      <p:sp>
        <p:nvSpPr>
          <p:cNvPr id="3" name="عنصر نائب للمحتوى 2"/>
          <p:cNvSpPr>
            <a:spLocks noGrp="1"/>
          </p:cNvSpPr>
          <p:nvPr>
            <p:ph idx="1"/>
          </p:nvPr>
        </p:nvSpPr>
        <p:spPr>
          <a:xfrm>
            <a:off x="5064368" y="2685245"/>
            <a:ext cx="6274191" cy="3462337"/>
          </a:xfrm>
        </p:spPr>
        <p:txBody>
          <a:bodyPr>
            <a:normAutofit/>
          </a:bodyPr>
          <a:lstStyle/>
          <a:p>
            <a:pPr marL="0" lvl="0" indent="0" algn="r" rtl="1">
              <a:lnSpc>
                <a:spcPct val="200000"/>
              </a:lnSpc>
              <a:buNone/>
            </a:pPr>
            <a:r>
              <a:rPr lang="ar-JO" b="1" dirty="0"/>
              <a:t>الرسول توما ولد في انطاكيا لأسرة فقيرة ولكنها غنية بالفضائل وكلمة توما تعني التوأم. كان توما الرسول تلميذاً شجاعاً ومطيع حيث أمر الملك هرودس بتعذيبه حتى الموت. </a:t>
            </a:r>
            <a:endParaRPr lang="en-US" b="1" dirty="0"/>
          </a:p>
          <a:p>
            <a:pPr marL="0" lvl="0" indent="0" algn="r" rtl="1">
              <a:lnSpc>
                <a:spcPct val="200000"/>
              </a:lnSpc>
              <a:buNone/>
            </a:pPr>
            <a:r>
              <a:rPr lang="ar-JO" b="1" dirty="0"/>
              <a:t>وقد لُقِّبَ بـِ ( الشكاك ) لانه كان كثير الشك بما يسمع .</a:t>
            </a:r>
            <a:endParaRPr lang="en-US" dirty="0"/>
          </a:p>
        </p:txBody>
      </p:sp>
      <p:pic>
        <p:nvPicPr>
          <p:cNvPr id="6" name="Picture 5">
            <a:extLst>
              <a:ext uri="{FF2B5EF4-FFF2-40B4-BE49-F238E27FC236}">
                <a16:creationId xmlns:a16="http://schemas.microsoft.com/office/drawing/2014/main" id="{D0CF4F91-BFDE-4CBD-8350-264D493B84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12"/>
          <a:stretch/>
        </p:blipFill>
        <p:spPr>
          <a:xfrm>
            <a:off x="951916" y="1513634"/>
            <a:ext cx="3226190" cy="4429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5461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1" y="1589649"/>
            <a:ext cx="6680980" cy="829994"/>
          </a:xfrm>
        </p:spPr>
        <p:txBody>
          <a:bodyPr>
            <a:noAutofit/>
          </a:bodyPr>
          <a:lstStyle/>
          <a:p>
            <a:pPr rtl="1"/>
            <a:r>
              <a:rPr lang="ar-JO" sz="4000" b="1" dirty="0">
                <a:solidFill>
                  <a:srgbClr val="FF0000"/>
                </a:solidFill>
                <a:cs typeface="+mn-cs"/>
              </a:rPr>
              <a:t>الــرســول يــهــوذا الاســخــريــوطـــي </a:t>
            </a:r>
            <a:endParaRPr lang="en-US" sz="4000" b="1" dirty="0">
              <a:solidFill>
                <a:srgbClr val="FF0000"/>
              </a:solidFill>
              <a:cs typeface="+mn-cs"/>
            </a:endParaRPr>
          </a:p>
        </p:txBody>
      </p:sp>
      <p:sp>
        <p:nvSpPr>
          <p:cNvPr id="5" name="Content Placeholder 4"/>
          <p:cNvSpPr>
            <a:spLocks noGrp="1"/>
          </p:cNvSpPr>
          <p:nvPr>
            <p:ph idx="1"/>
          </p:nvPr>
        </p:nvSpPr>
        <p:spPr>
          <a:xfrm>
            <a:off x="4079631" y="2419643"/>
            <a:ext cx="6680980" cy="3756074"/>
          </a:xfrm>
        </p:spPr>
        <p:txBody>
          <a:bodyPr>
            <a:noAutofit/>
          </a:bodyPr>
          <a:lstStyle/>
          <a:p>
            <a:pPr marL="0" indent="0" algn="r" rtl="1">
              <a:buNone/>
            </a:pPr>
            <a:r>
              <a:rPr lang="ar-JO" b="1" dirty="0">
                <a:solidFill>
                  <a:schemeClr val="tx1"/>
                </a:solidFill>
              </a:rPr>
              <a:t>كل تلاميذ السيد المسيح كانوا من الجليل ولكن التلميذ الوحيد الذي كان من اليهودية هو يهوذا المُلَّقبّ بالإسخريوطي تميُّزًا له عن التلميذ يهوذا الملقب تداوس. </a:t>
            </a:r>
            <a:br>
              <a:rPr lang="ar-JO" b="1" dirty="0">
                <a:solidFill>
                  <a:schemeClr val="tx1"/>
                </a:solidFill>
              </a:rPr>
            </a:br>
            <a:r>
              <a:rPr lang="ar-JO" b="1" dirty="0">
                <a:solidFill>
                  <a:schemeClr val="tx1"/>
                </a:solidFill>
              </a:rPr>
              <a:t>تَميَّز يهوذا بأنه قد خان الثقة التي اعطاها للرب، فقد تآمر مع أعداء السيد المسيح الذين كانوا يسعون للإمساك به منفردا، وقام بتسليم </a:t>
            </a:r>
            <a:r>
              <a:rPr lang="ar-JO" b="1">
                <a:solidFill>
                  <a:schemeClr val="tx1"/>
                </a:solidFill>
              </a:rPr>
              <a:t>السيد بقبلةٍ مقابل </a:t>
            </a:r>
            <a:r>
              <a:rPr lang="ar-JO" b="1" dirty="0">
                <a:solidFill>
                  <a:schemeClr val="tx1"/>
                </a:solidFill>
              </a:rPr>
              <a:t>ثلاثين من الفضة. وعندما عَرَفَ عِظَم ذنبه وخيانته قام بقتل نفسه شنقاً، وقبل حلول الروح القدس على الرُسل قام الرُسل بإنتخاب رسول بدلاً من يهوذا حيث أقاموا قرعة بين متياس ويوسف الذي يدعى بارسابا. صاموا وصلوا وطلبوا من الرب أن يختار بينهم فقامت القرعه على الرسول متياس.</a:t>
            </a:r>
            <a:endParaRPr lang="en-US"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45" y="1701444"/>
            <a:ext cx="3153509" cy="4176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35" y="1749287"/>
            <a:ext cx="6400102" cy="656288"/>
          </a:xfrm>
        </p:spPr>
        <p:txBody>
          <a:bodyPr>
            <a:noAutofit/>
          </a:bodyPr>
          <a:lstStyle/>
          <a:p>
            <a:pPr rtl="1"/>
            <a:br>
              <a:rPr lang="ar-JO" b="1" dirty="0">
                <a:solidFill>
                  <a:srgbClr val="FF0000"/>
                </a:solidFill>
                <a:cs typeface="+mn-cs"/>
              </a:rPr>
            </a:br>
            <a:r>
              <a:rPr lang="ar-JO" b="1" dirty="0">
                <a:solidFill>
                  <a:srgbClr val="FF0000"/>
                </a:solidFill>
                <a:cs typeface="+mn-cs"/>
              </a:rPr>
              <a:t>الرسول بطرس</a:t>
            </a:r>
            <a:br>
              <a:rPr lang="en-US" b="1" dirty="0">
                <a:solidFill>
                  <a:srgbClr val="FF0000"/>
                </a:solidFill>
                <a:cs typeface="+mn-cs"/>
              </a:rPr>
            </a:br>
            <a:endParaRPr lang="en-US" b="1" dirty="0">
              <a:solidFill>
                <a:srgbClr val="FF0000"/>
              </a:solidFill>
              <a:cs typeface="+mn-cs"/>
            </a:endParaRPr>
          </a:p>
        </p:txBody>
      </p:sp>
      <p:sp>
        <p:nvSpPr>
          <p:cNvPr id="3" name="Content Placeholder 2"/>
          <p:cNvSpPr>
            <a:spLocks noGrp="1"/>
          </p:cNvSpPr>
          <p:nvPr>
            <p:ph idx="1"/>
          </p:nvPr>
        </p:nvSpPr>
        <p:spPr>
          <a:xfrm>
            <a:off x="4614901" y="2556931"/>
            <a:ext cx="6400102" cy="3464041"/>
          </a:xfrm>
        </p:spPr>
        <p:txBody>
          <a:bodyPr>
            <a:noAutofit/>
          </a:bodyPr>
          <a:lstStyle/>
          <a:p>
            <a:pPr marL="0" indent="0" algn="r" rtl="1">
              <a:buNone/>
            </a:pPr>
            <a:r>
              <a:rPr lang="ar-JO" sz="2800" b="1" dirty="0"/>
              <a:t>ولد بطرس الرسول في بيت صيدا على الشاطئ الشمالي من بحيرة طبريا، كان يعمل صياداً وإسمه الأصلي (سمعان بن يونا) اطلق عليه الرب اسم بطرس أي الصخرة لانَّ ايمانه</a:t>
            </a:r>
            <a:r>
              <a:rPr lang="en-US" sz="2800" b="1" dirty="0"/>
              <a:t> </a:t>
            </a:r>
            <a:r>
              <a:rPr lang="ar-JO" sz="2800" b="1" dirty="0"/>
              <a:t>كان عميقاً .</a:t>
            </a:r>
          </a:p>
          <a:p>
            <a:pPr marL="0" indent="0" algn="r" rtl="1">
              <a:buNone/>
            </a:pPr>
            <a:r>
              <a:rPr lang="ar-JO" sz="2800" b="1" dirty="0"/>
              <a:t>عندما حكموا عليه بالصلب، طلب أن يُصلب معكوساً رأسه أسفل ورجليه إلى فوق كي لا يتشبه بحبيبه الرب يسوع كما قال.</a:t>
            </a:r>
            <a:endParaRPr lang="en-US" sz="2800" b="1" dirty="0"/>
          </a:p>
        </p:txBody>
      </p:sp>
      <p:pic>
        <p:nvPicPr>
          <p:cNvPr id="5" name="Picture 4">
            <a:extLst>
              <a:ext uri="{FF2B5EF4-FFF2-40B4-BE49-F238E27FC236}">
                <a16:creationId xmlns:a16="http://schemas.microsoft.com/office/drawing/2014/main" id="{A7518476-A471-410B-8605-5219223378F0}"/>
              </a:ext>
            </a:extLst>
          </p:cNvPr>
          <p:cNvPicPr>
            <a:picLocks noChangeAspect="1"/>
          </p:cNvPicPr>
          <p:nvPr/>
        </p:nvPicPr>
        <p:blipFill rotWithShape="1">
          <a:blip r:embed="rId2">
            <a:extLst>
              <a:ext uri="{28A0092B-C50C-407E-A947-70E740481C1C}">
                <a14:useLocalDpi xmlns:a14="http://schemas.microsoft.com/office/drawing/2010/main" val="0"/>
              </a:ext>
            </a:extLst>
          </a:blip>
          <a:srcRect b="9374"/>
          <a:stretch/>
        </p:blipFill>
        <p:spPr>
          <a:xfrm>
            <a:off x="758204" y="1129428"/>
            <a:ext cx="3596940" cy="48915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84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085" y="1394766"/>
            <a:ext cx="6372665" cy="787740"/>
          </a:xfrm>
        </p:spPr>
        <p:txBody>
          <a:bodyPr>
            <a:normAutofit/>
          </a:bodyPr>
          <a:lstStyle/>
          <a:p>
            <a:pPr rtl="1"/>
            <a:r>
              <a:rPr lang="ar-JO" b="1" dirty="0">
                <a:solidFill>
                  <a:srgbClr val="FF0000"/>
                </a:solidFill>
                <a:latin typeface="Algerian" panose="04020705040A02060702" pitchFamily="82" charset="0"/>
                <a:cs typeface="+mn-cs"/>
              </a:rPr>
              <a:t>الـرســـول انـــدراوس </a:t>
            </a:r>
            <a:endParaRPr lang="en-US" b="1" dirty="0">
              <a:solidFill>
                <a:srgbClr val="FF0000"/>
              </a:solidFill>
              <a:latin typeface="Algerian" panose="04020705040A02060702" pitchFamily="82" charset="0"/>
              <a:ea typeface="Tahoma" pitchFamily="34" charset="0"/>
              <a:cs typeface="+mn-cs"/>
            </a:endParaRPr>
          </a:p>
        </p:txBody>
      </p:sp>
      <p:pic>
        <p:nvPicPr>
          <p:cNvPr id="7" name="Content Placeholder 6">
            <a:extLst>
              <a:ext uri="{FF2B5EF4-FFF2-40B4-BE49-F238E27FC236}">
                <a16:creationId xmlns:a16="http://schemas.microsoft.com/office/drawing/2014/main" id="{18A6C886-4ED2-495C-A5CE-F5F6625A35F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9684"/>
          <a:stretch/>
        </p:blipFill>
        <p:spPr>
          <a:xfrm>
            <a:off x="847504" y="1528356"/>
            <a:ext cx="3218059" cy="4361361"/>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AEDA84E3-6710-438C-B38F-5D554CFE1DAF}"/>
              </a:ext>
            </a:extLst>
          </p:cNvPr>
          <p:cNvSpPr/>
          <p:nvPr/>
        </p:nvSpPr>
        <p:spPr>
          <a:xfrm>
            <a:off x="4214191" y="2381351"/>
            <a:ext cx="6824870" cy="3259418"/>
          </a:xfrm>
          <a:prstGeom prst="rect">
            <a:avLst/>
          </a:prstGeom>
        </p:spPr>
        <p:txBody>
          <a:bodyPr wrap="square">
            <a:spAutoFit/>
          </a:bodyPr>
          <a:lstStyle/>
          <a:p>
            <a:pPr algn="r" rtl="1">
              <a:lnSpc>
                <a:spcPct val="150000"/>
              </a:lnSpc>
            </a:pPr>
            <a:r>
              <a:rPr lang="ar-JO" sz="2800" b="1" dirty="0"/>
              <a:t>هو شقيق القديس الرسول بطرس كان يعمل في صيد السمك. واندراوس هو اسم يوناني معناه (الشجاع القوي). كان تلميذاً ليوحنا المعمدان الذي أرشده إلى الرب يسوع المسيح (وكان أندراوس أخ سمعان بطرس واحد من الاثنين الذين سمعا يوحنا وتبعا يسوع)              يتبع </a:t>
            </a:r>
            <a:endParaRPr lang="en-US" sz="2800" dirty="0"/>
          </a:p>
        </p:txBody>
      </p:sp>
      <p:sp>
        <p:nvSpPr>
          <p:cNvPr id="10" name="Arrow: Right 9">
            <a:extLst>
              <a:ext uri="{FF2B5EF4-FFF2-40B4-BE49-F238E27FC236}">
                <a16:creationId xmlns:a16="http://schemas.microsoft.com/office/drawing/2014/main" id="{6E431999-5A94-4B70-AA84-CE1EC4742C2A}"/>
              </a:ext>
            </a:extLst>
          </p:cNvPr>
          <p:cNvSpPr/>
          <p:nvPr/>
        </p:nvSpPr>
        <p:spPr>
          <a:xfrm rot="10800000">
            <a:off x="4551406" y="56474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53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085" y="1630016"/>
            <a:ext cx="6372665" cy="814245"/>
          </a:xfrm>
        </p:spPr>
        <p:txBody>
          <a:bodyPr>
            <a:normAutofit/>
          </a:bodyPr>
          <a:lstStyle/>
          <a:p>
            <a:pPr rtl="1"/>
            <a:r>
              <a:rPr lang="ar-JO" b="1" dirty="0">
                <a:solidFill>
                  <a:srgbClr val="FF0000"/>
                </a:solidFill>
                <a:latin typeface="Algerian" panose="04020705040A02060702" pitchFamily="82" charset="0"/>
                <a:cs typeface="+mn-cs"/>
              </a:rPr>
              <a:t>الـرســـول انـــدراوس </a:t>
            </a:r>
            <a:endParaRPr lang="en-US" b="1" dirty="0">
              <a:solidFill>
                <a:srgbClr val="FF0000"/>
              </a:solidFill>
              <a:latin typeface="Algerian" panose="04020705040A02060702" pitchFamily="82" charset="0"/>
              <a:ea typeface="Tahoma" pitchFamily="34" charset="0"/>
              <a:cs typeface="+mn-cs"/>
            </a:endParaRPr>
          </a:p>
        </p:txBody>
      </p:sp>
      <p:pic>
        <p:nvPicPr>
          <p:cNvPr id="7" name="Content Placeholder 6">
            <a:extLst>
              <a:ext uri="{FF2B5EF4-FFF2-40B4-BE49-F238E27FC236}">
                <a16:creationId xmlns:a16="http://schemas.microsoft.com/office/drawing/2014/main" id="{18A6C886-4ED2-495C-A5CE-F5F6625A35F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9684"/>
          <a:stretch/>
        </p:blipFill>
        <p:spPr>
          <a:xfrm>
            <a:off x="847504" y="1528356"/>
            <a:ext cx="3218059" cy="4361361"/>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AEDA84E3-6710-438C-B38F-5D554CFE1DAF}"/>
              </a:ext>
            </a:extLst>
          </p:cNvPr>
          <p:cNvSpPr/>
          <p:nvPr/>
        </p:nvSpPr>
        <p:spPr>
          <a:xfrm>
            <a:off x="4240697" y="2630299"/>
            <a:ext cx="6746172" cy="3259418"/>
          </a:xfrm>
          <a:prstGeom prst="rect">
            <a:avLst/>
          </a:prstGeom>
        </p:spPr>
        <p:txBody>
          <a:bodyPr wrap="square">
            <a:spAutoFit/>
          </a:bodyPr>
          <a:lstStyle/>
          <a:p>
            <a:pPr algn="r" rtl="1">
              <a:lnSpc>
                <a:spcPct val="150000"/>
              </a:lnSpc>
            </a:pPr>
            <a:r>
              <a:rPr lang="ar-JO" sz="2800" b="1" dirty="0"/>
              <a:t> وهو أول المدعوين مِن الرب يسوع المسيح والأكبر سِناً بينهم. وبدأ القديس رحلته التبشيرية في كل من آسيا الصغرى وإلى جنوب اليونان حتى وصل القسطنطنية أسَّسَ كنيسة ودخل الكثير إلى المسيحية فأغضب هذا الأمر المسؤولين وحكموا عليه بلصلب بحرف </a:t>
            </a:r>
            <a:r>
              <a:rPr lang="en-US" sz="2800" b="1" dirty="0">
                <a:solidFill>
                  <a:srgbClr val="C00000"/>
                </a:solidFill>
              </a:rPr>
              <a:t>X</a:t>
            </a:r>
            <a:r>
              <a:rPr lang="en-US" sz="2800" b="1" dirty="0"/>
              <a:t> </a:t>
            </a:r>
            <a:r>
              <a:rPr lang="ar-JO" sz="2800" b="1" dirty="0"/>
              <a:t> .</a:t>
            </a:r>
            <a:endParaRPr lang="en-US" sz="2800" b="1" dirty="0">
              <a:solidFill>
                <a:srgbClr val="920000"/>
              </a:solidFill>
            </a:endParaRPr>
          </a:p>
        </p:txBody>
      </p:sp>
    </p:spTree>
    <p:extLst>
      <p:ext uri="{BB962C8B-B14F-4D97-AF65-F5344CB8AC3E}">
        <p14:creationId xmlns:p14="http://schemas.microsoft.com/office/powerpoint/2010/main" val="36079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4949" y="1589648"/>
            <a:ext cx="6762077" cy="808995"/>
          </a:xfrm>
        </p:spPr>
        <p:txBody>
          <a:bodyPr/>
          <a:lstStyle/>
          <a:p>
            <a:pPr rtl="1"/>
            <a:r>
              <a:rPr lang="ar-JO" b="1" dirty="0">
                <a:solidFill>
                  <a:srgbClr val="FF0000"/>
                </a:solidFill>
              </a:rPr>
              <a:t>الرسول يعقوب بن زبدى </a:t>
            </a:r>
            <a:endParaRPr lang="en-US" b="1" dirty="0">
              <a:solidFill>
                <a:srgbClr val="FF0000"/>
              </a:solidFill>
            </a:endParaRPr>
          </a:p>
        </p:txBody>
      </p:sp>
      <p:sp>
        <p:nvSpPr>
          <p:cNvPr id="3" name="عنصر نائب للمحتوى 2"/>
          <p:cNvSpPr>
            <a:spLocks noGrp="1"/>
          </p:cNvSpPr>
          <p:nvPr>
            <p:ph idx="1"/>
          </p:nvPr>
        </p:nvSpPr>
        <p:spPr>
          <a:xfrm>
            <a:off x="4173009" y="2570183"/>
            <a:ext cx="6762077" cy="3511138"/>
          </a:xfrm>
        </p:spPr>
        <p:txBody>
          <a:bodyPr>
            <a:normAutofit/>
          </a:bodyPr>
          <a:lstStyle/>
          <a:p>
            <a:pPr marL="0" lvl="0" indent="0" algn="r" rtl="1">
              <a:lnSpc>
                <a:spcPct val="150000"/>
              </a:lnSpc>
              <a:buNone/>
            </a:pPr>
            <a:r>
              <a:rPr lang="ar-JO" sz="2800" b="1" dirty="0">
                <a:cs typeface="+mj-cs"/>
              </a:rPr>
              <a:t>هو الشقيق الأكبر للقديس يوحنا الإنجيلي، وهو من مواليد مدينة بيت صيدا حيث كان يعمل والده صياداً، وكان هو وأخوه يساعدان والدهما في صيد الأسماك تميَّز يعقوب واخوه " بحدة الطبع والمزاج " لذلك أطلق عليهما يسوع المسيح </a:t>
            </a:r>
            <a:r>
              <a:rPr lang="ar-JO" sz="2800" b="1" dirty="0">
                <a:solidFill>
                  <a:srgbClr val="C00000"/>
                </a:solidFill>
                <a:cs typeface="+mj-cs"/>
              </a:rPr>
              <a:t>(إبني الرعد) </a:t>
            </a:r>
            <a:r>
              <a:rPr lang="ar-JO" sz="2800" b="1" dirty="0">
                <a:cs typeface="+mj-cs"/>
              </a:rPr>
              <a:t>واذ أُمِرَ بقطع راسه. </a:t>
            </a:r>
            <a:endParaRPr lang="en-US" sz="2800" dirty="0">
              <a:cs typeface="+mj-cs"/>
            </a:endParaRPr>
          </a:p>
        </p:txBody>
      </p:sp>
      <p:pic>
        <p:nvPicPr>
          <p:cNvPr id="5" name="Picture 4">
            <a:extLst>
              <a:ext uri="{FF2B5EF4-FFF2-40B4-BE49-F238E27FC236}">
                <a16:creationId xmlns:a16="http://schemas.microsoft.com/office/drawing/2014/main" id="{C92CF819-9A15-487E-BC24-751F38C26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21" y="1589648"/>
            <a:ext cx="3077817" cy="43773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221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563" y="1600202"/>
            <a:ext cx="6752492" cy="763170"/>
          </a:xfrm>
        </p:spPr>
        <p:txBody>
          <a:bodyPr>
            <a:normAutofit/>
          </a:bodyPr>
          <a:lstStyle/>
          <a:p>
            <a:pPr rtl="1"/>
            <a:r>
              <a:rPr lang="ar-JO" b="1" dirty="0">
                <a:solidFill>
                  <a:srgbClr val="FF0000"/>
                </a:solidFill>
              </a:rPr>
              <a:t>الرسول يوحنا بن زبدى </a:t>
            </a:r>
            <a:endParaRPr lang="en-US" b="1" dirty="0">
              <a:solidFill>
                <a:srgbClr val="FF0000"/>
              </a:solidFill>
            </a:endParaRPr>
          </a:p>
        </p:txBody>
      </p:sp>
      <p:sp>
        <p:nvSpPr>
          <p:cNvPr id="3" name="Content Placeholder 2"/>
          <p:cNvSpPr>
            <a:spLocks noGrp="1"/>
          </p:cNvSpPr>
          <p:nvPr>
            <p:ph idx="1"/>
          </p:nvPr>
        </p:nvSpPr>
        <p:spPr>
          <a:xfrm>
            <a:off x="4192172" y="2489982"/>
            <a:ext cx="6625883" cy="3727938"/>
          </a:xfrm>
        </p:spPr>
        <p:txBody>
          <a:bodyPr>
            <a:noAutofit/>
          </a:bodyPr>
          <a:lstStyle/>
          <a:p>
            <a:pPr marL="0" lvl="0" indent="0" algn="r" rtl="1">
              <a:buNone/>
            </a:pPr>
            <a:r>
              <a:rPr lang="ar-JO" b="1" dirty="0"/>
              <a:t>شقيق الرسول يعقوب وقد لُقِبَ بالتلميذ الحبيب، دعاه الرب يسوع مع شقيقه يعقوب فأصبح أحد الرسل الذين اختارهم الرب يسوع ليكونوا رفقاءه المقربين وهم ( بطرس ويعقوب ويوحنا ) ظل ملازماً الرب يسوع المسيح حتى الموت على الصليب وقد أوصاه الرب أن يعتني بأمه مريم العذراء الفائقة القداسة.</a:t>
            </a:r>
            <a:br>
              <a:rPr lang="ar-JO" b="1" dirty="0"/>
            </a:br>
            <a:r>
              <a:rPr lang="ar-JO" b="1" dirty="0"/>
              <a:t>الرسول يوحنا تميَّز بكتاباته في العهد الجديد لكل من الأقسام الثلاثة الاناجيل والرسائل ورؤيا يوحنا؛ حيثُ كتب رؤيا يوحنا اللاهوتي، وثلاث رسائل، وسفر رؤيا يوحنا اللاهوتي) بشر في آسيا الصغرى وأفسس فتم نفيه الى جزيرة بُطمُس حيث رقد هناك . </a:t>
            </a:r>
            <a:endParaRPr lang="en-US" dirty="0"/>
          </a:p>
        </p:txBody>
      </p:sp>
      <p:pic>
        <p:nvPicPr>
          <p:cNvPr id="6" name="Content Placeholder 7">
            <a:extLst>
              <a:ext uri="{FF2B5EF4-FFF2-40B4-BE49-F238E27FC236}">
                <a16:creationId xmlns:a16="http://schemas.microsoft.com/office/drawing/2014/main" id="{F4F32D29-7457-4978-B1C2-C42CC40F7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6" t="435" r="1535" b="8419"/>
          <a:stretch/>
        </p:blipFill>
        <p:spPr>
          <a:xfrm>
            <a:off x="745588" y="1600201"/>
            <a:ext cx="3156301" cy="44163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22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785" y="1696278"/>
            <a:ext cx="6790006" cy="723365"/>
          </a:xfrm>
        </p:spPr>
        <p:txBody>
          <a:bodyPr>
            <a:normAutofit fontScale="90000"/>
          </a:bodyPr>
          <a:lstStyle/>
          <a:p>
            <a:pPr rtl="1"/>
            <a:r>
              <a:rPr lang="ar-JO" b="1" dirty="0">
                <a:solidFill>
                  <a:srgbClr val="FF0000"/>
                </a:solidFill>
              </a:rPr>
              <a:t>الرسول فيلبس </a:t>
            </a:r>
            <a:endParaRPr lang="en-US" b="1" dirty="0">
              <a:solidFill>
                <a:srgbClr val="FF0000"/>
              </a:solidFill>
            </a:endParaRPr>
          </a:p>
        </p:txBody>
      </p:sp>
      <p:sp>
        <p:nvSpPr>
          <p:cNvPr id="3" name="Content Placeholder 2"/>
          <p:cNvSpPr>
            <a:spLocks noGrp="1"/>
          </p:cNvSpPr>
          <p:nvPr>
            <p:ph idx="1"/>
          </p:nvPr>
        </p:nvSpPr>
        <p:spPr>
          <a:xfrm>
            <a:off x="4399722" y="2419643"/>
            <a:ext cx="6790006" cy="3636600"/>
          </a:xfrm>
        </p:spPr>
        <p:txBody>
          <a:bodyPr>
            <a:noAutofit/>
          </a:bodyPr>
          <a:lstStyle/>
          <a:p>
            <a:pPr marL="0" indent="0" algn="r" rtl="1">
              <a:lnSpc>
                <a:spcPct val="200000"/>
              </a:lnSpc>
              <a:buNone/>
            </a:pPr>
            <a:r>
              <a:rPr lang="ar-JO" sz="2800" b="1" dirty="0"/>
              <a:t>يعني اسم الرسول فيلبس بالعربية (فارس) وهو من مواليد بلدة بيت صيدا، كان يعمل صياداً للأسماك، بدأ حياته يهودياً متديناً، فقدمه صديقه أندراوس للسيّد المسيح فأصبح من أوائل التلاميذ الذين تبعوا الرب يسوع المسيح .</a:t>
            </a:r>
            <a:endParaRPr lang="en-US" sz="2800" b="1" dirty="0"/>
          </a:p>
        </p:txBody>
      </p:sp>
      <p:pic>
        <p:nvPicPr>
          <p:cNvPr id="6" name="Picture 5">
            <a:extLst>
              <a:ext uri="{FF2B5EF4-FFF2-40B4-BE49-F238E27FC236}">
                <a16:creationId xmlns:a16="http://schemas.microsoft.com/office/drawing/2014/main" id="{0BF34D55-E3EE-4C1A-90A7-194CE8F39F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167"/>
          <a:stretch/>
        </p:blipFill>
        <p:spPr>
          <a:xfrm>
            <a:off x="786339" y="1328400"/>
            <a:ext cx="3293292" cy="44888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30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33461" y="1573576"/>
            <a:ext cx="6480312" cy="831999"/>
          </a:xfrm>
        </p:spPr>
        <p:txBody>
          <a:bodyPr/>
          <a:lstStyle/>
          <a:p>
            <a:pPr algn="ctr" rtl="1"/>
            <a:r>
              <a:rPr lang="ar-JO" b="1" dirty="0">
                <a:solidFill>
                  <a:srgbClr val="FF0000"/>
                </a:solidFill>
                <a:cs typeface="+mn-cs"/>
              </a:rPr>
              <a:t>الرسول برثلماوس (نثنائيل) </a:t>
            </a:r>
            <a:endParaRPr lang="en-US" b="1" dirty="0">
              <a:solidFill>
                <a:srgbClr val="FF0000"/>
              </a:solidFill>
              <a:cs typeface="+mn-cs"/>
            </a:endParaRPr>
          </a:p>
        </p:txBody>
      </p:sp>
      <p:sp>
        <p:nvSpPr>
          <p:cNvPr id="3" name="عنصر نائب للمحتوى 2"/>
          <p:cNvSpPr>
            <a:spLocks noGrp="1"/>
          </p:cNvSpPr>
          <p:nvPr>
            <p:ph idx="1"/>
          </p:nvPr>
        </p:nvSpPr>
        <p:spPr>
          <a:xfrm>
            <a:off x="4452730" y="2540000"/>
            <a:ext cx="6599583" cy="3551311"/>
          </a:xfrm>
        </p:spPr>
        <p:txBody>
          <a:bodyPr>
            <a:normAutofit/>
          </a:bodyPr>
          <a:lstStyle/>
          <a:p>
            <a:pPr marL="0" indent="0" algn="r" rtl="1">
              <a:lnSpc>
                <a:spcPct val="150000"/>
              </a:lnSpc>
              <a:buNone/>
            </a:pPr>
            <a:r>
              <a:rPr lang="ar-JO" sz="2800" b="1" dirty="0"/>
              <a:t>هو من قانا الجليل، وسكن بيت صيدا وهو من عائلة متديِّنة </a:t>
            </a:r>
            <a:r>
              <a:rPr lang="ar-JO" sz="2800" b="1"/>
              <a:t>ويدعى ( نثنائيل ) </a:t>
            </a:r>
            <a:r>
              <a:rPr lang="ar-JO" sz="2800" b="1" dirty="0"/>
              <a:t>كان صديقاً للرسول </a:t>
            </a:r>
            <a:r>
              <a:rPr lang="ar-JO" sz="2800" b="1"/>
              <a:t>فيلبس حيثُ </a:t>
            </a:r>
            <a:r>
              <a:rPr lang="ar-JO" sz="2800" b="1" dirty="0"/>
              <a:t>وقد تميَّزت شخصيته بالبساطة والطيبة والتواضع والمحبة، وقد صُلِبَ واستشهد بقطع راسه وهو على الصليب. </a:t>
            </a:r>
            <a:endParaRPr lang="en-US" sz="2800" b="1" dirty="0"/>
          </a:p>
          <a:p>
            <a:pPr marL="0" indent="0" algn="r" rtl="1">
              <a:lnSpc>
                <a:spcPct val="150000"/>
              </a:lnSpc>
              <a:buNone/>
            </a:pPr>
            <a:endParaRPr lang="en-US" sz="2800" b="1" dirty="0"/>
          </a:p>
        </p:txBody>
      </p:sp>
      <p:pic>
        <p:nvPicPr>
          <p:cNvPr id="6" name="Picture 5">
            <a:extLst>
              <a:ext uri="{FF2B5EF4-FFF2-40B4-BE49-F238E27FC236}">
                <a16:creationId xmlns:a16="http://schemas.microsoft.com/office/drawing/2014/main" id="{528741C9-662D-467F-848A-44484AFD4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79"/>
          <a:stretch/>
        </p:blipFill>
        <p:spPr>
          <a:xfrm>
            <a:off x="883513" y="1573576"/>
            <a:ext cx="3294592" cy="43911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791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183" y="1688442"/>
            <a:ext cx="6757218" cy="685800"/>
          </a:xfrm>
        </p:spPr>
        <p:txBody>
          <a:bodyPr>
            <a:noAutofit/>
          </a:bodyPr>
          <a:lstStyle/>
          <a:p>
            <a:pPr marL="342900" indent="-342900" rtl="1">
              <a:spcBef>
                <a:spcPct val="20000"/>
              </a:spcBef>
              <a:buClr>
                <a:schemeClr val="accent1"/>
              </a:buClr>
              <a:buSzPct val="70000"/>
            </a:pPr>
            <a:r>
              <a:rPr lang="ar-JO" sz="4000" b="1" dirty="0">
                <a:solidFill>
                  <a:srgbClr val="FF0000"/>
                </a:solidFill>
                <a:latin typeface="Tahoma" pitchFamily="34" charset="0"/>
                <a:ea typeface="Tahoma" pitchFamily="34" charset="0"/>
                <a:cs typeface="+mn-cs"/>
              </a:rPr>
              <a:t>الرَّسولُ سمعانُ الغيورُ (سمعانُ القانَوِيُّ)</a:t>
            </a:r>
            <a:endParaRPr lang="en-US" sz="4000" b="1" dirty="0">
              <a:solidFill>
                <a:srgbClr val="FF0000"/>
              </a:solidFill>
              <a:latin typeface="Tahoma" pitchFamily="34" charset="0"/>
              <a:ea typeface="Tahoma" pitchFamily="34" charset="0"/>
              <a:cs typeface="+mn-cs"/>
            </a:endParaRPr>
          </a:p>
        </p:txBody>
      </p:sp>
      <p:sp>
        <p:nvSpPr>
          <p:cNvPr id="6" name="Content Placeholder 5"/>
          <p:cNvSpPr>
            <a:spLocks noGrp="1"/>
          </p:cNvSpPr>
          <p:nvPr>
            <p:ph sz="half" idx="2"/>
          </p:nvPr>
        </p:nvSpPr>
        <p:spPr>
          <a:xfrm>
            <a:off x="4487595" y="2658793"/>
            <a:ext cx="6316394" cy="3520089"/>
          </a:xfrm>
        </p:spPr>
        <p:txBody>
          <a:bodyPr>
            <a:normAutofit fontScale="77500" lnSpcReduction="20000"/>
          </a:bodyPr>
          <a:lstStyle/>
          <a:p>
            <a:pPr algn="r" rtl="1">
              <a:lnSpc>
                <a:spcPct val="150000"/>
              </a:lnSpc>
            </a:pPr>
            <a:r>
              <a:rPr lang="ar-JO" sz="3000" b="1" dirty="0"/>
              <a:t>دُعي بالقانَوِّي لأَنَّه من أَبناءِ مدينةِ قانا الجليل (واسمُها الحاليُّ كفركنَّة)</a:t>
            </a:r>
            <a:endParaRPr lang="en-US" sz="3000" b="1" dirty="0"/>
          </a:p>
          <a:p>
            <a:pPr algn="r" rtl="1">
              <a:lnSpc>
                <a:spcPct val="150000"/>
              </a:lnSpc>
            </a:pPr>
            <a:r>
              <a:rPr lang="ar-JO" sz="3000" b="1" dirty="0"/>
              <a:t>وبحسب تعاليم الآباء القديسين كانَ سمعان عَريسَ قانا الجليل حيثُ أجرى السيدُ المسيحُ أول معجزة لهُ.</a:t>
            </a:r>
            <a:endParaRPr lang="en-US" sz="3000" b="1" dirty="0"/>
          </a:p>
          <a:p>
            <a:pPr algn="ctr" rtl="1">
              <a:lnSpc>
                <a:spcPct val="150000"/>
              </a:lnSpc>
              <a:buNone/>
            </a:pPr>
            <a:endParaRPr lang="ar-JO" dirty="0">
              <a:latin typeface="Tahoma" pitchFamily="34" charset="0"/>
              <a:ea typeface="Tahoma" pitchFamily="34" charset="0"/>
              <a:cs typeface="+mj-cs"/>
            </a:endParaRPr>
          </a:p>
          <a:p>
            <a:pPr algn="ctr" rtl="1">
              <a:lnSpc>
                <a:spcPct val="150000"/>
              </a:lnSpc>
              <a:buNone/>
            </a:pPr>
            <a:r>
              <a:rPr lang="ar-JO" sz="3800" dirty="0">
                <a:latin typeface="Tahoma" pitchFamily="34" charset="0"/>
                <a:ea typeface="Tahoma" pitchFamily="34" charset="0"/>
                <a:cs typeface="+mj-cs"/>
              </a:rPr>
              <a:t>يتبع</a:t>
            </a:r>
          </a:p>
          <a:p>
            <a:pPr algn="r" rtl="1">
              <a:lnSpc>
                <a:spcPct val="150000"/>
              </a:lnSpc>
              <a:buNone/>
            </a:pPr>
            <a:endParaRPr lang="en-US" dirty="0">
              <a:latin typeface="Tahoma" pitchFamily="34" charset="0"/>
              <a:ea typeface="Tahoma" pitchFamily="34" charset="0"/>
              <a:cs typeface="+mj-cs"/>
            </a:endParaRPr>
          </a:p>
        </p:txBody>
      </p:sp>
      <p:pic>
        <p:nvPicPr>
          <p:cNvPr id="7" name="Content Placeholder 6">
            <a:extLst>
              <a:ext uri="{FF2B5EF4-FFF2-40B4-BE49-F238E27FC236}">
                <a16:creationId xmlns:a16="http://schemas.microsoft.com/office/drawing/2014/main" id="{2FD78E87-9173-488B-B3B7-B9D578C08434}"/>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804"/>
          <a:stretch/>
        </p:blipFill>
        <p:spPr>
          <a:xfrm>
            <a:off x="754053" y="1688442"/>
            <a:ext cx="3292718" cy="4234057"/>
          </a:xfrm>
          <a:prstGeom prst="rect">
            <a:avLst/>
          </a:prstGeom>
          <a:ln w="88900" cap="sq" cmpd="thickThin">
            <a:solidFill>
              <a:srgbClr val="000000"/>
            </a:solidFill>
            <a:prstDash val="solid"/>
            <a:miter lim="800000"/>
          </a:ln>
          <a:effectLst>
            <a:innerShdw blurRad="76200">
              <a:srgbClr val="000000"/>
            </a:innerShdw>
          </a:effectLst>
        </p:spPr>
      </p:pic>
      <p:sp>
        <p:nvSpPr>
          <p:cNvPr id="8" name="Arrow: Right 7">
            <a:extLst>
              <a:ext uri="{FF2B5EF4-FFF2-40B4-BE49-F238E27FC236}">
                <a16:creationId xmlns:a16="http://schemas.microsoft.com/office/drawing/2014/main" id="{1B71FF4A-9AB7-4FB1-B635-BA5C03977149}"/>
              </a:ext>
            </a:extLst>
          </p:cNvPr>
          <p:cNvSpPr/>
          <p:nvPr/>
        </p:nvSpPr>
        <p:spPr>
          <a:xfrm rot="10800000">
            <a:off x="6096000" y="5437866"/>
            <a:ext cx="10996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29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545</TotalTime>
  <Words>762</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Garamond</vt:lpstr>
      <vt:lpstr>Tahoma</vt:lpstr>
      <vt:lpstr>Times New Roman</vt:lpstr>
      <vt:lpstr>Organic</vt:lpstr>
      <vt:lpstr>PowerPoint Presentation</vt:lpstr>
      <vt:lpstr> الرسول بطرس </vt:lpstr>
      <vt:lpstr>الـرســـول انـــدراوس </vt:lpstr>
      <vt:lpstr>الـرســـول انـــدراوس </vt:lpstr>
      <vt:lpstr>الرسول يعقوب بن زبدى </vt:lpstr>
      <vt:lpstr>الرسول يوحنا بن زبدى </vt:lpstr>
      <vt:lpstr>الرسول فيلبس </vt:lpstr>
      <vt:lpstr>الرسول برثلماوس (نثنائيل) </vt:lpstr>
      <vt:lpstr>الرَّسولُ سمعانُ الغيورُ (سمعانُ القانَوِيُّ)</vt:lpstr>
      <vt:lpstr>الرَّسولُ سمعانُ الغيورُ (سمعانُ القانَوِيُّ)</vt:lpstr>
      <vt:lpstr>الرَّسولُ يعقوبُ بِنْ حلفى</vt:lpstr>
      <vt:lpstr>الرَّسولُ متَّى الإِنجيليُّ</vt:lpstr>
      <vt:lpstr>الرسول يهوذا </vt:lpstr>
      <vt:lpstr>الرسول توما (أي التوأم)</vt:lpstr>
      <vt:lpstr>الــرســول يــهــوذا الاســخــريــوطـــي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Muneer Haddad</cp:lastModifiedBy>
  <cp:revision>49</cp:revision>
  <dcterms:created xsi:type="dcterms:W3CDTF">2020-12-02T15:47:55Z</dcterms:created>
  <dcterms:modified xsi:type="dcterms:W3CDTF">2023-11-27T11:40:10Z</dcterms:modified>
</cp:coreProperties>
</file>