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69" r:id="rId4"/>
    <p:sldId id="257" r:id="rId5"/>
    <p:sldId id="271" r:id="rId6"/>
  </p:sldIdLst>
  <p:sldSz cx="12192000" cy="6858000"/>
  <p:notesSz cx="6858000" cy="9144000"/>
  <p:defaultTextStyle>
    <a:defPPr>
      <a:defRPr lang="ar-J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13/05/1445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308675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13/05/1445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568475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13/05/1445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718647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13/05/1445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653266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13/05/1445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446945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13/05/1445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256467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13/05/1445</a:t>
            </a:fld>
            <a:endParaRPr lang="ar-J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547269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13/05/1445</a:t>
            </a:fld>
            <a:endParaRPr lang="ar-J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475879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13/05/1445</a:t>
            </a:fld>
            <a:endParaRPr lang="ar-J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623699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13/05/1445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935640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J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13/05/1445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529074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8484C5-08B3-4D89-B030-591E37F35AD0}" type="datetimeFigureOut">
              <a:rPr lang="ar-JO" smtClean="0"/>
              <a:t>13/05/1445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15514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J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794" y="426721"/>
            <a:ext cx="9144000" cy="163721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rtl="1"/>
            <a:r>
              <a:rPr lang="ar-JO" sz="2800" dirty="0"/>
              <a:t>  شبه الجزيرة العربية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6583" y="2565717"/>
            <a:ext cx="9144000" cy="342578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ar-JO" dirty="0"/>
          </a:p>
          <a:p>
            <a:r>
              <a:rPr lang="ar-JO" dirty="0">
                <a:solidFill>
                  <a:srgbClr val="0070C0"/>
                </a:solidFill>
              </a:rPr>
              <a:t>أولا: </a:t>
            </a:r>
            <a:r>
              <a:rPr lang="ar-JO" dirty="0"/>
              <a:t> موقع شبه الجزيرة العربية</a:t>
            </a:r>
          </a:p>
          <a:p>
            <a:r>
              <a:rPr lang="ar-JO" dirty="0">
                <a:solidFill>
                  <a:srgbClr val="0070C0"/>
                </a:solidFill>
              </a:rPr>
              <a:t>ثانيا: </a:t>
            </a:r>
            <a:r>
              <a:rPr lang="ar-JO" dirty="0"/>
              <a:t>أصل العرب وأقسامهم</a:t>
            </a:r>
          </a:p>
          <a:p>
            <a:r>
              <a:rPr lang="ar-JO" dirty="0">
                <a:solidFill>
                  <a:srgbClr val="0070C0"/>
                </a:solidFill>
              </a:rPr>
              <a:t>ثالثا:</a:t>
            </a:r>
            <a:r>
              <a:rPr lang="ar-JO" dirty="0"/>
              <a:t> الدول المحيطة بشبه الجزيرة العربية قبيل الإسلام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2362" y="452847"/>
            <a:ext cx="1392442" cy="1267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15745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47708"/>
            <a:ext cx="10515600" cy="13255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rtl="1"/>
            <a:r>
              <a:rPr lang="ar-JO" dirty="0"/>
              <a:t>     موقع شبه الجزيرة العربية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0" indent="0" algn="r" rtl="1">
              <a:buNone/>
            </a:pPr>
            <a:r>
              <a:rPr lang="ar-SA" dirty="0">
                <a:solidFill>
                  <a:srgbClr val="0070C0"/>
                </a:solidFill>
              </a:rPr>
              <a:t>1- تقع شبه الجزيرة العربية في الجنوب الغربي من قارة آسيا في وسط العالم القديم</a:t>
            </a:r>
          </a:p>
          <a:p>
            <a:pPr marL="0" indent="0" algn="r" rtl="1">
              <a:buNone/>
            </a:pPr>
            <a:r>
              <a:rPr lang="ar-SA" dirty="0">
                <a:solidFill>
                  <a:srgbClr val="0070C0"/>
                </a:solidFill>
              </a:rPr>
              <a:t> </a:t>
            </a:r>
          </a:p>
          <a:p>
            <a:pPr marL="0" indent="0" algn="r" rtl="1">
              <a:buNone/>
            </a:pPr>
            <a:r>
              <a:rPr lang="ar-SA" dirty="0"/>
              <a:t>2- تقع على طرق التجارة العالمية البحرية والبرية</a:t>
            </a:r>
          </a:p>
          <a:p>
            <a:pPr marL="0" indent="0" algn="r" rtl="1">
              <a:buNone/>
            </a:pPr>
            <a:endParaRPr lang="ar-SA" dirty="0"/>
          </a:p>
          <a:p>
            <a:pPr marL="0" indent="0" algn="r" rtl="1">
              <a:buNone/>
            </a:pPr>
            <a:r>
              <a:rPr lang="ar-SA" dirty="0">
                <a:solidFill>
                  <a:srgbClr val="0070C0"/>
                </a:solidFill>
              </a:rPr>
              <a:t>3- تحيط بها البحار من ثلاث جهات</a:t>
            </a:r>
          </a:p>
          <a:p>
            <a:pPr marL="0" indent="0" algn="r" rtl="1">
              <a:buNone/>
            </a:pPr>
            <a:r>
              <a:rPr lang="ar-SA" dirty="0">
                <a:solidFill>
                  <a:srgbClr val="FF0000"/>
                </a:solidFill>
              </a:rPr>
              <a:t>البحر الأحمر وبحر العرب والخليج العربي</a:t>
            </a:r>
          </a:p>
          <a:p>
            <a:pPr marL="0" indent="0" algn="r" rtl="1">
              <a:buNone/>
            </a:pPr>
            <a:endParaRPr lang="ar-SA" dirty="0">
              <a:solidFill>
                <a:srgbClr val="FF0000"/>
              </a:solidFill>
            </a:endParaRPr>
          </a:p>
          <a:p>
            <a:pPr marL="0" indent="0" algn="r" rtl="1">
              <a:buNone/>
            </a:pPr>
            <a:r>
              <a:rPr lang="ar-JO" dirty="0">
                <a:solidFill>
                  <a:schemeClr val="tx1"/>
                </a:solidFill>
              </a:rPr>
              <a:t>4- أطلق العرب على شبه الجزيرة العربية اسم جزيرة العرب</a:t>
            </a:r>
            <a:endParaRPr lang="ar-SA" dirty="0">
              <a:solidFill>
                <a:schemeClr val="tx1"/>
              </a:solidFill>
            </a:endParaRPr>
          </a:p>
          <a:p>
            <a:pPr marL="0" indent="0" algn="r" rtl="1">
              <a:buNone/>
            </a:pPr>
            <a:r>
              <a:rPr lang="ar-JO" dirty="0">
                <a:solidFill>
                  <a:schemeClr val="tx1"/>
                </a:solidFill>
              </a:rPr>
              <a:t> وهي تسمية مجازية لأن بلاد العرب ليست جزيرة وإنما</a:t>
            </a:r>
            <a:r>
              <a:rPr lang="ar-SA" dirty="0">
                <a:solidFill>
                  <a:schemeClr val="tx1"/>
                </a:solidFill>
              </a:rPr>
              <a:t> </a:t>
            </a:r>
          </a:p>
          <a:p>
            <a:pPr marL="0" indent="0" algn="r" rtl="1">
              <a:buNone/>
            </a:pPr>
            <a:r>
              <a:rPr lang="ar-SA" dirty="0">
                <a:solidFill>
                  <a:schemeClr val="tx1"/>
                </a:solidFill>
              </a:rPr>
              <a:t>شبه جزيرة </a:t>
            </a:r>
          </a:p>
          <a:p>
            <a:pPr marL="0" indent="0" algn="r" rtl="1">
              <a:buNone/>
            </a:pPr>
            <a:endParaRPr lang="ar-JO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538" y="2246811"/>
            <a:ext cx="3550920" cy="3930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7740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ar-JO" dirty="0"/>
              <a:t>أصل العرب وأقسامهم</a:t>
            </a:r>
          </a:p>
        </p:txBody>
      </p:sp>
      <p:sp>
        <p:nvSpPr>
          <p:cNvPr id="4" name="Horizontal Scroll 3"/>
          <p:cNvSpPr/>
          <p:nvPr/>
        </p:nvSpPr>
        <p:spPr>
          <a:xfrm>
            <a:off x="9413965" y="2011975"/>
            <a:ext cx="1550126" cy="905396"/>
          </a:xfrm>
          <a:prstGeom prst="horizontalScrol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2800" dirty="0"/>
              <a:t>عدد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algn="r" rtl="1"/>
            <a:endParaRPr lang="ar-JO" dirty="0">
              <a:solidFill>
                <a:srgbClr val="FF0000"/>
              </a:solidFill>
            </a:endParaRPr>
          </a:p>
          <a:p>
            <a:pPr algn="r" rtl="1"/>
            <a:r>
              <a:rPr lang="ar-JO" dirty="0">
                <a:solidFill>
                  <a:srgbClr val="FF0000"/>
                </a:solidFill>
              </a:rPr>
              <a:t>أصل العرب: </a:t>
            </a:r>
            <a:r>
              <a:rPr lang="ar-JO" dirty="0"/>
              <a:t>العرب من الشعوب القديمة التي نشأت في البلاد وعرفت باسم بلاد العرب، ويقال أنهم</a:t>
            </a:r>
            <a:r>
              <a:rPr lang="ar-JO" dirty="0">
                <a:solidFill>
                  <a:srgbClr val="7030A0"/>
                </a:solidFill>
              </a:rPr>
              <a:t> </a:t>
            </a:r>
            <a:r>
              <a:rPr lang="ar-JO" dirty="0"/>
              <a:t>سموا عربا لفصاحة لسانهم بيان لغتهم .</a:t>
            </a:r>
          </a:p>
          <a:p>
            <a:pPr algn="r" rtl="1"/>
            <a:r>
              <a:rPr lang="ar-JO" dirty="0">
                <a:solidFill>
                  <a:srgbClr val="FF0000"/>
                </a:solidFill>
              </a:rPr>
              <a:t>أقسام العرب: </a:t>
            </a:r>
          </a:p>
          <a:p>
            <a:pPr algn="r" rtl="1"/>
            <a:r>
              <a:rPr lang="ar-JO" dirty="0"/>
              <a:t>أ- </a:t>
            </a:r>
            <a:r>
              <a:rPr lang="ar-JO" dirty="0">
                <a:solidFill>
                  <a:srgbClr val="0070C0"/>
                </a:solidFill>
              </a:rPr>
              <a:t>عرب الشمال </a:t>
            </a:r>
            <a:r>
              <a:rPr lang="ar-JO" dirty="0"/>
              <a:t>وينسبون إلى </a:t>
            </a:r>
            <a:r>
              <a:rPr lang="ar-JO" dirty="0">
                <a:solidFill>
                  <a:srgbClr val="7030A0"/>
                </a:solidFill>
              </a:rPr>
              <a:t>جدهم عدنان </a:t>
            </a:r>
            <a:r>
              <a:rPr lang="ar-JO" dirty="0"/>
              <a:t>لذلك يطلق عليهم اسم </a:t>
            </a:r>
            <a:r>
              <a:rPr lang="ar-JO" dirty="0">
                <a:solidFill>
                  <a:srgbClr val="7030A0"/>
                </a:solidFill>
              </a:rPr>
              <a:t>العدنانيون</a:t>
            </a:r>
            <a:r>
              <a:rPr lang="ar-JO" dirty="0"/>
              <a:t> ومنهم قبائل</a:t>
            </a:r>
          </a:p>
          <a:p>
            <a:pPr marL="0" indent="0" algn="r" rtl="1">
              <a:buNone/>
            </a:pPr>
            <a:r>
              <a:rPr lang="ar-JO" dirty="0">
                <a:solidFill>
                  <a:srgbClr val="00B050"/>
                </a:solidFill>
              </a:rPr>
              <a:t>( قريش ، بكر، ربيعة ، تميم )</a:t>
            </a:r>
            <a:endParaRPr lang="ar-JO" dirty="0"/>
          </a:p>
          <a:p>
            <a:pPr algn="r" rtl="1"/>
            <a:r>
              <a:rPr lang="ar-JO" dirty="0"/>
              <a:t>ب- </a:t>
            </a:r>
            <a:r>
              <a:rPr lang="ar-JO" dirty="0">
                <a:solidFill>
                  <a:srgbClr val="0070C0"/>
                </a:solidFill>
              </a:rPr>
              <a:t>عرب الجنوب </a:t>
            </a:r>
            <a:r>
              <a:rPr lang="ar-JO" dirty="0"/>
              <a:t>وينسبون إلى </a:t>
            </a:r>
            <a:r>
              <a:rPr lang="ar-JO" dirty="0">
                <a:solidFill>
                  <a:srgbClr val="7030A0"/>
                </a:solidFill>
              </a:rPr>
              <a:t>جدهم قحطان </a:t>
            </a:r>
            <a:r>
              <a:rPr lang="ar-JO" dirty="0"/>
              <a:t>لذلك يطلق عليهم اسم </a:t>
            </a:r>
            <a:r>
              <a:rPr lang="ar-JO" dirty="0">
                <a:solidFill>
                  <a:srgbClr val="7030A0"/>
                </a:solidFill>
              </a:rPr>
              <a:t>القحطانيون </a:t>
            </a:r>
            <a:r>
              <a:rPr lang="ar-JO" dirty="0"/>
              <a:t>ومنهم قبائل</a:t>
            </a:r>
          </a:p>
          <a:p>
            <a:pPr marL="0" indent="0" algn="r" rtl="1">
              <a:buNone/>
            </a:pPr>
            <a:r>
              <a:rPr lang="ar-JO" dirty="0">
                <a:solidFill>
                  <a:srgbClr val="00B050"/>
                </a:solidFill>
              </a:rPr>
              <a:t>( </a:t>
            </a:r>
            <a:r>
              <a:rPr lang="ar-JO" dirty="0" err="1">
                <a:solidFill>
                  <a:srgbClr val="00B050"/>
                </a:solidFill>
              </a:rPr>
              <a:t>الأزد</a:t>
            </a:r>
            <a:r>
              <a:rPr lang="ar-JO" dirty="0">
                <a:solidFill>
                  <a:srgbClr val="00B050"/>
                </a:solidFill>
              </a:rPr>
              <a:t> ، الغساسنة ، الأوس ، الخزرج )</a:t>
            </a:r>
          </a:p>
          <a:p>
            <a:pPr marL="0" indent="0" algn="r" rtl="1">
              <a:buNone/>
            </a:pPr>
            <a:r>
              <a:rPr lang="ar-JO" dirty="0"/>
              <a:t>       </a:t>
            </a:r>
          </a:p>
        </p:txBody>
      </p:sp>
    </p:spTree>
    <p:extLst>
      <p:ext uri="{BB962C8B-B14F-4D97-AF65-F5344CB8AC3E}">
        <p14:creationId xmlns:p14="http://schemas.microsoft.com/office/powerpoint/2010/main" val="3482884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rtl="1"/>
            <a:r>
              <a:rPr lang="ar-JO" dirty="0"/>
              <a:t>    الدول المحيطة بشبه الجزيرة العربية قبيل الإسلام</a:t>
            </a:r>
            <a:endParaRPr lang="ar-JO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 rtl="1"/>
            <a:r>
              <a:rPr lang="ar-JO" dirty="0"/>
              <a:t>أحاطت بشبه الجزيرة العربية دول كبرى مثل </a:t>
            </a:r>
            <a:r>
              <a:rPr lang="ar-JO" dirty="0">
                <a:solidFill>
                  <a:srgbClr val="FF0000"/>
                </a:solidFill>
              </a:rPr>
              <a:t>دولة الفرس ودولة الروم </a:t>
            </a:r>
            <a:r>
              <a:rPr lang="ar-JO" dirty="0"/>
              <a:t>وكانت الدولتان في صراع  للسيطرة على شبه الجزيرة العربية.</a:t>
            </a:r>
            <a:endParaRPr lang="ar-JO" dirty="0">
              <a:solidFill>
                <a:srgbClr val="0070C0"/>
              </a:solidFill>
            </a:endParaRPr>
          </a:p>
          <a:p>
            <a:pPr algn="r" rtl="1"/>
            <a:r>
              <a:rPr lang="ar-JO" dirty="0">
                <a:solidFill>
                  <a:srgbClr val="FF0000"/>
                </a:solidFill>
              </a:rPr>
              <a:t>دولة الفرس</a:t>
            </a:r>
          </a:p>
          <a:p>
            <a:pPr algn="r" rtl="1"/>
            <a:r>
              <a:rPr lang="ar-JO" dirty="0"/>
              <a:t>1- المنطقة المسيطرة عليها دولة الفرس: منطقة </a:t>
            </a:r>
            <a:r>
              <a:rPr lang="ar-JO" dirty="0">
                <a:solidFill>
                  <a:srgbClr val="7030A0"/>
                </a:solidFill>
              </a:rPr>
              <a:t>العراق</a:t>
            </a:r>
            <a:r>
              <a:rPr lang="ar-JO" dirty="0"/>
              <a:t> حاليا</a:t>
            </a:r>
          </a:p>
          <a:p>
            <a:pPr algn="r" rtl="1"/>
            <a:r>
              <a:rPr lang="ar-JO" dirty="0"/>
              <a:t>2- حاكم دولة الفرس: كان يلقب حاكمها باسم ( </a:t>
            </a:r>
            <a:r>
              <a:rPr lang="ar-JO" dirty="0">
                <a:solidFill>
                  <a:srgbClr val="0070C0"/>
                </a:solidFill>
              </a:rPr>
              <a:t>كسرى الفرس</a:t>
            </a:r>
            <a:r>
              <a:rPr lang="ar-JO" dirty="0"/>
              <a:t>)</a:t>
            </a:r>
          </a:p>
          <a:p>
            <a:pPr algn="r" rtl="1"/>
            <a:r>
              <a:rPr lang="ar-JO" dirty="0">
                <a:solidFill>
                  <a:schemeClr val="tx1"/>
                </a:solidFill>
              </a:rPr>
              <a:t>3- ديانة دولة الفرس: الديانة </a:t>
            </a:r>
            <a:r>
              <a:rPr lang="ar-JO" dirty="0">
                <a:solidFill>
                  <a:srgbClr val="00B050"/>
                </a:solidFill>
              </a:rPr>
              <a:t>المجوسية</a:t>
            </a:r>
            <a:r>
              <a:rPr lang="ar-JO" dirty="0">
                <a:solidFill>
                  <a:schemeClr val="tx1"/>
                </a:solidFill>
              </a:rPr>
              <a:t> ( عبادة النار) </a:t>
            </a:r>
            <a:endParaRPr lang="ar-JO" dirty="0">
              <a:solidFill>
                <a:srgbClr val="FF0000"/>
              </a:solidFill>
            </a:endParaRPr>
          </a:p>
          <a:p>
            <a:pPr marL="0" indent="0" algn="r" rtl="1">
              <a:buNone/>
            </a:pPr>
            <a:endParaRPr lang="ar-JO" dirty="0">
              <a:solidFill>
                <a:srgbClr val="FF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255519"/>
            <a:ext cx="3249717" cy="3788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4157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rtl="1"/>
            <a:r>
              <a:rPr lang="ar-JO" dirty="0"/>
              <a:t>    الدول المحيطة بشبه الجزيرة العربية قبيل الإسلام</a:t>
            </a:r>
            <a:endParaRPr lang="ar-JO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JO" dirty="0">
                <a:solidFill>
                  <a:srgbClr val="FF0000"/>
                </a:solidFill>
              </a:rPr>
              <a:t>دولة الروم ( بيزنطة )</a:t>
            </a:r>
          </a:p>
          <a:p>
            <a:pPr algn="r" rtl="1"/>
            <a:r>
              <a:rPr lang="ar-JO" dirty="0"/>
              <a:t>1- المناطق المسيطرة عليها دولة الروم: مناطق </a:t>
            </a:r>
          </a:p>
          <a:p>
            <a:pPr marL="0" indent="0" algn="r" rtl="1">
              <a:buNone/>
            </a:pPr>
            <a:r>
              <a:rPr lang="ar-JO" dirty="0">
                <a:solidFill>
                  <a:srgbClr val="7030A0"/>
                </a:solidFill>
              </a:rPr>
              <a:t>آسيا الصغرى، بلاد الشام، مصر، وشمال إفريقيا</a:t>
            </a:r>
            <a:endParaRPr lang="ar-JO" dirty="0"/>
          </a:p>
          <a:p>
            <a:pPr algn="r" rtl="1"/>
            <a:r>
              <a:rPr lang="ar-JO" dirty="0"/>
              <a:t>2- حاكم دولة الروم: كان يلقب حاكمها باسم ( </a:t>
            </a:r>
            <a:r>
              <a:rPr lang="ar-JO" dirty="0">
                <a:solidFill>
                  <a:srgbClr val="0070C0"/>
                </a:solidFill>
              </a:rPr>
              <a:t>القيصر</a:t>
            </a:r>
            <a:r>
              <a:rPr lang="ar-JO" dirty="0"/>
              <a:t>)</a:t>
            </a:r>
          </a:p>
          <a:p>
            <a:pPr algn="r" rtl="1"/>
            <a:r>
              <a:rPr lang="ar-JO" dirty="0">
                <a:solidFill>
                  <a:schemeClr val="tx1"/>
                </a:solidFill>
              </a:rPr>
              <a:t>3- ديانة دولة الروم: الديانة </a:t>
            </a:r>
            <a:r>
              <a:rPr lang="ar-JO" dirty="0">
                <a:solidFill>
                  <a:srgbClr val="00B050"/>
                </a:solidFill>
              </a:rPr>
              <a:t>المسيحية</a:t>
            </a:r>
            <a:r>
              <a:rPr lang="ar-JO" dirty="0">
                <a:solidFill>
                  <a:schemeClr val="tx1"/>
                </a:solidFill>
              </a:rPr>
              <a:t> </a:t>
            </a:r>
            <a:endParaRPr lang="ar-JO" dirty="0">
              <a:solidFill>
                <a:srgbClr val="FF0000"/>
              </a:solidFill>
            </a:endParaRPr>
          </a:p>
          <a:p>
            <a:pPr marL="0" indent="0" algn="r" rtl="1">
              <a:buNone/>
            </a:pPr>
            <a:endParaRPr lang="ar-JO" dirty="0">
              <a:solidFill>
                <a:srgbClr val="FF000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889761"/>
            <a:ext cx="4073434" cy="4153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597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882</TotalTime>
  <Words>282</Words>
  <Application>Microsoft Office PowerPoint</Application>
  <PresentationFormat>Widescreen</PresentationFormat>
  <Paragraphs>38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  شبه الجزيرة العربية</vt:lpstr>
      <vt:lpstr>     موقع شبه الجزيرة العربية</vt:lpstr>
      <vt:lpstr>أصل العرب وأقسامهم</vt:lpstr>
      <vt:lpstr>    الدول المحيطة بشبه الجزيرة العربية قبيل الإسلام</vt:lpstr>
      <vt:lpstr>    الدول المحيطة بشبه الجزيرة العربية قبيل الإسلام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s.almanasir</cp:lastModifiedBy>
  <cp:revision>129</cp:revision>
  <dcterms:created xsi:type="dcterms:W3CDTF">2020-07-18T18:58:59Z</dcterms:created>
  <dcterms:modified xsi:type="dcterms:W3CDTF">2023-11-25T16:44:28Z</dcterms:modified>
</cp:coreProperties>
</file>