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7" r:id="rId5"/>
    <p:sldId id="271" r:id="rId6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/>
              <a:t>  شبه الجزيرة العربية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 </a:t>
            </a:r>
            <a:r>
              <a:rPr lang="ar-JO" dirty="0"/>
              <a:t> موقع شبه الجزيرة العربية</a:t>
            </a:r>
          </a:p>
          <a:p>
            <a:r>
              <a:rPr lang="ar-JO" dirty="0">
                <a:solidFill>
                  <a:srgbClr val="0070C0"/>
                </a:solidFill>
              </a:rPr>
              <a:t>ثانيا: </a:t>
            </a:r>
            <a:r>
              <a:rPr lang="ar-JO" dirty="0"/>
              <a:t>أصل العرب وأقسامهم</a:t>
            </a:r>
          </a:p>
          <a:p>
            <a:r>
              <a:rPr lang="ar-JO" dirty="0">
                <a:solidFill>
                  <a:srgbClr val="0070C0"/>
                </a:solidFill>
              </a:rPr>
              <a:t>ثالثا:</a:t>
            </a:r>
            <a:r>
              <a:rPr lang="ar-JO" dirty="0"/>
              <a:t> الدول المحيطة بشبه الجزيرة العربية قبيل الإسلام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362" y="452847"/>
            <a:ext cx="1392442" cy="126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 موقع شبه الجزيرة العربية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rgbClr val="0070C0"/>
                </a:solidFill>
              </a:rPr>
              <a:t>1- تقع شبه الجزيرة العربية في الجنوب الغربي من قارة آسيا في وسط العالم القديم</a:t>
            </a:r>
          </a:p>
          <a:p>
            <a:pPr marL="0" indent="0" algn="r" rtl="1">
              <a:buNone/>
            </a:pPr>
            <a:r>
              <a:rPr lang="ar-SA" dirty="0">
                <a:solidFill>
                  <a:srgbClr val="0070C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SA" dirty="0"/>
              <a:t>2- تقع على طرق التجارة العالمية البحرية والبرية</a:t>
            </a:r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ar-SA" dirty="0">
                <a:solidFill>
                  <a:srgbClr val="0070C0"/>
                </a:solidFill>
              </a:rPr>
              <a:t>3- تحيط بها البحار من ثلاث جهات</a:t>
            </a:r>
          </a:p>
          <a:p>
            <a:pPr marL="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البحر الأحمر وبحر العرب والخليج العربي</a:t>
            </a:r>
          </a:p>
          <a:p>
            <a:pPr marL="0" indent="0" algn="r" rtl="1">
              <a:buNone/>
            </a:pPr>
            <a:endParaRPr lang="ar-SA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4- أطلق العرب على شبه الجزيرة العربية اسم جزيرة العرب</a:t>
            </a:r>
            <a:endParaRPr lang="ar-SA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وهي تسمية مجازية لأن بلاد العرب ليست جزيرة وإنما</a:t>
            </a:r>
            <a:r>
              <a:rPr lang="ar-SA" dirty="0">
                <a:solidFill>
                  <a:schemeClr val="tx1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SA" dirty="0">
                <a:solidFill>
                  <a:schemeClr val="tx1"/>
                </a:solidFill>
              </a:rPr>
              <a:t>شبه جزيرة </a:t>
            </a:r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38" y="2246811"/>
            <a:ext cx="3550920" cy="393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4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/>
              <a:t>أصل العرب وأقسامهم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9413965" y="2011975"/>
            <a:ext cx="1550126" cy="905396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/>
              <a:t>عدد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 rtl="1"/>
            <a:endParaRPr lang="ar-JO" dirty="0">
              <a:solidFill>
                <a:srgbClr val="FF0000"/>
              </a:solidFill>
            </a:endParaRPr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أصل العرب: </a:t>
            </a:r>
            <a:r>
              <a:rPr lang="ar-JO" dirty="0"/>
              <a:t>العرب من الشعوب القديمة التي نشأت في البلاد وعرفت باسم بلاد العرب، ويقال أنهم</a:t>
            </a:r>
            <a:r>
              <a:rPr lang="ar-JO" dirty="0">
                <a:solidFill>
                  <a:srgbClr val="7030A0"/>
                </a:solidFill>
              </a:rPr>
              <a:t> </a:t>
            </a:r>
            <a:r>
              <a:rPr lang="ar-JO" dirty="0"/>
              <a:t>سموا عربا لفصاحة لسانهم بيان لغتهم .</a:t>
            </a:r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أقسام العرب: </a:t>
            </a:r>
          </a:p>
          <a:p>
            <a:pPr algn="r" rtl="1"/>
            <a:r>
              <a:rPr lang="ar-JO" dirty="0"/>
              <a:t>أ- </a:t>
            </a:r>
            <a:r>
              <a:rPr lang="ar-JO" dirty="0">
                <a:solidFill>
                  <a:srgbClr val="0070C0"/>
                </a:solidFill>
              </a:rPr>
              <a:t>عرب الشمال </a:t>
            </a:r>
            <a:r>
              <a:rPr lang="ar-JO" dirty="0"/>
              <a:t>وينسبون إلى </a:t>
            </a:r>
            <a:r>
              <a:rPr lang="ar-JO" dirty="0">
                <a:solidFill>
                  <a:srgbClr val="7030A0"/>
                </a:solidFill>
              </a:rPr>
              <a:t>جدهم عدنان </a:t>
            </a:r>
            <a:r>
              <a:rPr lang="ar-JO" dirty="0"/>
              <a:t>لذلك يطلق عليهم اسم </a:t>
            </a:r>
            <a:r>
              <a:rPr lang="ar-JO" dirty="0">
                <a:solidFill>
                  <a:srgbClr val="7030A0"/>
                </a:solidFill>
              </a:rPr>
              <a:t>العدنانيون</a:t>
            </a:r>
            <a:r>
              <a:rPr lang="ar-JO" dirty="0"/>
              <a:t> ومنهم قبائل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( قريش ، بكر، ربيعة ، تميم )</a:t>
            </a:r>
            <a:endParaRPr lang="ar-JO" dirty="0"/>
          </a:p>
          <a:p>
            <a:pPr algn="r" rtl="1"/>
            <a:r>
              <a:rPr lang="ar-JO" dirty="0"/>
              <a:t>ب- </a:t>
            </a:r>
            <a:r>
              <a:rPr lang="ar-JO" dirty="0">
                <a:solidFill>
                  <a:srgbClr val="0070C0"/>
                </a:solidFill>
              </a:rPr>
              <a:t>عرب الجنوب </a:t>
            </a:r>
            <a:r>
              <a:rPr lang="ar-JO" dirty="0"/>
              <a:t>وينسبون إلى </a:t>
            </a:r>
            <a:r>
              <a:rPr lang="ar-JO" dirty="0">
                <a:solidFill>
                  <a:srgbClr val="7030A0"/>
                </a:solidFill>
              </a:rPr>
              <a:t>جدهم قحطان </a:t>
            </a:r>
            <a:r>
              <a:rPr lang="ar-JO" dirty="0"/>
              <a:t>لذلك يطلق عليهم اسم </a:t>
            </a:r>
            <a:r>
              <a:rPr lang="ar-JO" dirty="0">
                <a:solidFill>
                  <a:srgbClr val="7030A0"/>
                </a:solidFill>
              </a:rPr>
              <a:t>القحطانيون </a:t>
            </a:r>
            <a:r>
              <a:rPr lang="ar-JO" dirty="0"/>
              <a:t>ومنهم قبائل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( </a:t>
            </a:r>
            <a:r>
              <a:rPr lang="ar-JO" dirty="0" err="1">
                <a:solidFill>
                  <a:srgbClr val="00B050"/>
                </a:solidFill>
              </a:rPr>
              <a:t>الأزد</a:t>
            </a:r>
            <a:r>
              <a:rPr lang="ar-JO" dirty="0">
                <a:solidFill>
                  <a:srgbClr val="00B050"/>
                </a:solidFill>
              </a:rPr>
              <a:t> ، الغساسنة ، الأوس ، الخزرج )</a:t>
            </a:r>
          </a:p>
          <a:p>
            <a:pPr marL="0" indent="0" algn="r" rtl="1">
              <a:buNone/>
            </a:pPr>
            <a:r>
              <a:rPr lang="ar-JO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8288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الدول المحيطة بشبه الجزيرة العربية قبيل الإسلام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أحاطت بشبه الجزيرة العربية دول كبرى مثل </a:t>
            </a:r>
            <a:r>
              <a:rPr lang="ar-JO" dirty="0">
                <a:solidFill>
                  <a:srgbClr val="FF0000"/>
                </a:solidFill>
              </a:rPr>
              <a:t>دولة الفرس ودولة الروم </a:t>
            </a:r>
            <a:r>
              <a:rPr lang="ar-JO" dirty="0"/>
              <a:t>وكانت الدولتان في صراع  للسيطرة على شبه الجزيرة العربية.</a:t>
            </a:r>
            <a:endParaRPr lang="ar-JO" dirty="0">
              <a:solidFill>
                <a:srgbClr val="0070C0"/>
              </a:solidFill>
            </a:endParaRPr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دولة الفرس</a:t>
            </a:r>
          </a:p>
          <a:p>
            <a:pPr algn="r" rtl="1"/>
            <a:r>
              <a:rPr lang="ar-JO" dirty="0"/>
              <a:t>1- المنطقة المسيطرة عليها دولة الفرس: منطقة </a:t>
            </a:r>
            <a:r>
              <a:rPr lang="ar-JO" dirty="0">
                <a:solidFill>
                  <a:srgbClr val="7030A0"/>
                </a:solidFill>
              </a:rPr>
              <a:t>العراق</a:t>
            </a:r>
            <a:r>
              <a:rPr lang="ar-JO" dirty="0"/>
              <a:t> حاليا</a:t>
            </a:r>
          </a:p>
          <a:p>
            <a:pPr algn="r" rtl="1"/>
            <a:r>
              <a:rPr lang="ar-JO" dirty="0"/>
              <a:t>2- حاكم دولة الفرس: كان يلقب حاكمها باسم ( </a:t>
            </a:r>
            <a:r>
              <a:rPr lang="ar-JO" dirty="0">
                <a:solidFill>
                  <a:srgbClr val="0070C0"/>
                </a:solidFill>
              </a:rPr>
              <a:t>كسرى الفرس</a:t>
            </a:r>
            <a:r>
              <a:rPr lang="ar-JO" dirty="0"/>
              <a:t>)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3- ديانة دولة الفرس: الديانة </a:t>
            </a:r>
            <a:r>
              <a:rPr lang="ar-JO" dirty="0">
                <a:solidFill>
                  <a:srgbClr val="00B050"/>
                </a:solidFill>
              </a:rPr>
              <a:t>المجوسية</a:t>
            </a:r>
            <a:r>
              <a:rPr lang="ar-JO" dirty="0">
                <a:solidFill>
                  <a:schemeClr val="tx1"/>
                </a:solidFill>
              </a:rPr>
              <a:t> ( عبادة النار) 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55519"/>
            <a:ext cx="3249717" cy="378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الدول المحيطة بشبه الجزيرة العربية قبيل الإسلام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دولة الروم ( بيزنطة )</a:t>
            </a:r>
          </a:p>
          <a:p>
            <a:pPr algn="r" rtl="1"/>
            <a:r>
              <a:rPr lang="ar-JO" dirty="0"/>
              <a:t>1- المناطق المسيطرة عليها دولة الروم: مناطق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7030A0"/>
                </a:solidFill>
              </a:rPr>
              <a:t>آسيا الصغرى، بلاد الشام، مصر، وشمال إفريقيا</a:t>
            </a:r>
            <a:endParaRPr lang="ar-JO" dirty="0"/>
          </a:p>
          <a:p>
            <a:pPr algn="r" rtl="1"/>
            <a:r>
              <a:rPr lang="ar-JO" dirty="0"/>
              <a:t>2- حاكم دولة الروم: كان يلقب حاكمها باسم ( </a:t>
            </a:r>
            <a:r>
              <a:rPr lang="ar-JO" dirty="0">
                <a:solidFill>
                  <a:srgbClr val="0070C0"/>
                </a:solidFill>
              </a:rPr>
              <a:t>القيصر</a:t>
            </a:r>
            <a:r>
              <a:rPr lang="ar-JO" dirty="0"/>
              <a:t>)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3- ديانة دولة الروم: الديانة </a:t>
            </a:r>
            <a:r>
              <a:rPr lang="ar-JO" dirty="0">
                <a:solidFill>
                  <a:srgbClr val="00B050"/>
                </a:solidFill>
              </a:rPr>
              <a:t>المسيحية</a:t>
            </a:r>
            <a:r>
              <a:rPr lang="ar-JO" dirty="0">
                <a:solidFill>
                  <a:schemeClr val="tx1"/>
                </a:solidFill>
              </a:rPr>
              <a:t> 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89761"/>
            <a:ext cx="4073434" cy="415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282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 شبه الجزيرة العربية</vt:lpstr>
      <vt:lpstr>     موقع شبه الجزيرة العربية</vt:lpstr>
      <vt:lpstr>أصل العرب وأقسامهم</vt:lpstr>
      <vt:lpstr>    الدول المحيطة بشبه الجزيرة العربية قبيل الإسلام</vt:lpstr>
      <vt:lpstr>    الدول المحيطة بشبه الجزيرة العربية قبيل الإسلام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129</cp:revision>
  <dcterms:created xsi:type="dcterms:W3CDTF">2020-07-18T18:58:59Z</dcterms:created>
  <dcterms:modified xsi:type="dcterms:W3CDTF">2023-11-25T16:44:28Z</dcterms:modified>
</cp:coreProperties>
</file>