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3" r:id="rId5"/>
    <p:sldId id="269" r:id="rId6"/>
    <p:sldId id="271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9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3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5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0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4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6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5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3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3D2F3-6B12-4AE1-B59F-2AEE8676ED50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67543"/>
            <a:ext cx="8586651" cy="179396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JO" sz="4400" dirty="0" smtClean="0"/>
              <a:t>المجتمع الأردني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47654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JO" dirty="0" smtClean="0"/>
              <a:t>أولا: مفهوم المجتمع </a:t>
            </a:r>
          </a:p>
          <a:p>
            <a:r>
              <a:rPr lang="ar-JO" dirty="0" smtClean="0"/>
              <a:t>ثانيا: خصائص المجتمع الأردني</a:t>
            </a:r>
          </a:p>
          <a:p>
            <a:r>
              <a:rPr lang="ar-JO" dirty="0" smtClean="0"/>
              <a:t>ثالثا: القيم المجتمعية </a:t>
            </a:r>
          </a:p>
          <a:p>
            <a:r>
              <a:rPr lang="ar-JO" dirty="0" smtClean="0"/>
              <a:t>رابعا: العادات والتقاليد والأعراف</a:t>
            </a:r>
          </a:p>
          <a:p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696686" y="5918107"/>
            <a:ext cx="984068" cy="5050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88" y="1834037"/>
            <a:ext cx="2455818" cy="85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المجتمع الأردني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839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dirty="0" smtClean="0"/>
              <a:t> </a:t>
            </a:r>
            <a:r>
              <a:rPr lang="ar-JO" b="1" i="1" dirty="0" smtClean="0">
                <a:solidFill>
                  <a:srgbClr val="FF0000"/>
                </a:solidFill>
              </a:rPr>
              <a:t>المجتمع : </a:t>
            </a:r>
            <a:r>
              <a:rPr lang="ar-JO" dirty="0" smtClean="0"/>
              <a:t>هو مجموعة من الأفراد يعيشون معا على بقعة أرض ويرتبطون بعدد من الروابط أهمها اللغة والدين ، وتوجد أحكام تنظم علاقاتهم ببعضهم البعض.</a:t>
            </a:r>
          </a:p>
          <a:p>
            <a:pPr marL="0" indent="0" algn="r" rtl="1">
              <a:buNone/>
            </a:pPr>
            <a:r>
              <a:rPr lang="ar-JO" dirty="0" smtClean="0"/>
              <a:t> </a:t>
            </a:r>
          </a:p>
          <a:p>
            <a:pPr marL="0" indent="0" algn="r" rtl="1">
              <a:buNone/>
            </a:pPr>
            <a:r>
              <a:rPr lang="ar-JO" dirty="0"/>
              <a:t> </a:t>
            </a:r>
            <a:r>
              <a:rPr lang="ar-JO" dirty="0" smtClean="0"/>
              <a:t>يقسم المجتمع حسب </a:t>
            </a:r>
            <a:r>
              <a:rPr lang="ar-JO" dirty="0"/>
              <a:t>أنماط </a:t>
            </a:r>
            <a:r>
              <a:rPr lang="ar-JO" dirty="0" smtClean="0"/>
              <a:t>المعيشة الرئيسية إلى </a:t>
            </a:r>
            <a:r>
              <a:rPr lang="ar-JO" dirty="0"/>
              <a:t>ثلاثة </a:t>
            </a:r>
            <a:r>
              <a:rPr lang="ar-JO" dirty="0" smtClean="0"/>
              <a:t>أقسام :</a:t>
            </a:r>
            <a:endParaRPr lang="ar-JO" dirty="0"/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70C0"/>
                </a:solidFill>
              </a:rPr>
              <a:t>            البادية                           الريف                                  المدينة </a:t>
            </a:r>
          </a:p>
          <a:p>
            <a:pPr marL="0" indent="0" algn="r" rtl="1">
              <a:buNone/>
            </a:pPr>
            <a:endParaRPr lang="ar-JO" dirty="0">
              <a:solidFill>
                <a:srgbClr val="0070C0"/>
              </a:solidFill>
            </a:endParaRPr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r>
              <a:rPr lang="ar-JO" dirty="0" smtClean="0"/>
              <a:t>  </a:t>
            </a:r>
            <a:endParaRPr lang="en-US" dirty="0"/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766355" y="5995986"/>
            <a:ext cx="687977" cy="357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29" y="451291"/>
            <a:ext cx="1497965" cy="1118395"/>
          </a:xfrm>
          <a:prstGeom prst="rect">
            <a:avLst/>
          </a:prstGeom>
        </p:spPr>
      </p:pic>
      <p:sp>
        <p:nvSpPr>
          <p:cNvPr id="6" name="Explosion 2 5"/>
          <p:cNvSpPr/>
          <p:nvPr/>
        </p:nvSpPr>
        <p:spPr>
          <a:xfrm>
            <a:off x="766356" y="2177142"/>
            <a:ext cx="1663336" cy="71820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/>
              <a:t>عرف؟</a:t>
            </a:r>
            <a:endParaRPr lang="ar-JO" dirty="0"/>
          </a:p>
        </p:txBody>
      </p:sp>
      <p:pic>
        <p:nvPicPr>
          <p:cNvPr id="10" name="Picture 2" descr="القلعة نيوز | &quot;بدون الأردن&quot;: ظروف معيشية صعب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951" y="4336869"/>
            <a:ext cx="2641906" cy="165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&lt;strong&gt;Village&lt;/strong&gt; Enclosures Garden · Free image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570" y="4271676"/>
            <a:ext cx="2514991" cy="1724310"/>
          </a:xfrm>
          <a:prstGeom prst="rect">
            <a:avLst/>
          </a:prstGeom>
        </p:spPr>
      </p:pic>
      <p:pic>
        <p:nvPicPr>
          <p:cNvPr id="13" name="Picture 12" descr="&lt;strong&gt;Clipart&lt;/strong&gt; - &lt;strong&gt;City&lt;/strong&gt; Park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45" y="4178865"/>
            <a:ext cx="2368731" cy="181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3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خصائص المجتمع الأردني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JO" dirty="0" smtClean="0"/>
              <a:t>يتميز المجتمع الأردني بعدد من الخصائص :</a:t>
            </a:r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r>
              <a:rPr lang="ar-JO" dirty="0" smtClean="0"/>
              <a:t>1- التمسك بالأخلاق الحميدة</a:t>
            </a:r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r>
              <a:rPr lang="ar-JO" dirty="0" smtClean="0"/>
              <a:t>2- التعددية والتنوع والتعايش</a:t>
            </a:r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r>
              <a:rPr lang="ar-JO" dirty="0" smtClean="0"/>
              <a:t>3- الوسطية والاعتدال </a:t>
            </a:r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757646" y="6176963"/>
            <a:ext cx="687977" cy="357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2 9"/>
          <p:cNvSpPr/>
          <p:nvPr/>
        </p:nvSpPr>
        <p:spPr>
          <a:xfrm>
            <a:off x="2007392" y="750364"/>
            <a:ext cx="1663336" cy="71820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/>
              <a:t>عدد ؟</a:t>
            </a:r>
            <a:endParaRPr lang="ar-J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33" y="2287461"/>
            <a:ext cx="2888525" cy="13672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07" y="3727238"/>
            <a:ext cx="2473577" cy="14180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06" y="5176229"/>
            <a:ext cx="1466097" cy="93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1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القيم المجتمعية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3271"/>
            <a:ext cx="10515600" cy="50410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r" rtl="1">
              <a:buNone/>
            </a:pPr>
            <a:endParaRPr lang="ar-JO" b="1" i="1" dirty="0" smtClean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JO" b="1" dirty="0" smtClean="0">
                <a:solidFill>
                  <a:srgbClr val="FF0000"/>
                </a:solidFill>
              </a:rPr>
              <a:t>  القيم المجتمعية:</a:t>
            </a:r>
          </a:p>
          <a:p>
            <a:pPr marL="0" indent="0" algn="r" rtl="1">
              <a:buNone/>
            </a:pPr>
            <a:r>
              <a:rPr lang="ar-JO" b="1" i="1" dirty="0" smtClean="0">
                <a:solidFill>
                  <a:srgbClr val="FF0000"/>
                </a:solidFill>
              </a:rPr>
              <a:t> </a:t>
            </a:r>
            <a:r>
              <a:rPr lang="ar-JO" dirty="0" smtClean="0"/>
              <a:t>هي الصفات والسلوكات الحميدة والمحببة تقوم بتوجيه سلوك الانسان.</a:t>
            </a:r>
          </a:p>
          <a:p>
            <a:pPr marL="0" indent="0" algn="r" rtl="1">
              <a:buNone/>
            </a:pPr>
            <a:r>
              <a:rPr lang="ar-JO" dirty="0" smtClean="0"/>
              <a:t>       </a:t>
            </a:r>
          </a:p>
          <a:p>
            <a:pPr marL="0" indent="0" algn="r" rtl="1">
              <a:buNone/>
            </a:pPr>
            <a:r>
              <a:rPr lang="ar-JO" b="1" dirty="0" smtClean="0">
                <a:solidFill>
                  <a:srgbClr val="FF0000"/>
                </a:solidFill>
              </a:rPr>
              <a:t>  أهم القيم المجتمعية: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70C0"/>
                </a:solidFill>
              </a:rPr>
              <a:t>1- الكرم         2-التسامح والعفو           3- الاحترام               4- التعاو</a:t>
            </a:r>
            <a:r>
              <a:rPr lang="ar-JO" dirty="0"/>
              <a:t>ن   </a:t>
            </a:r>
          </a:p>
          <a:p>
            <a:pPr marL="0" indent="0" algn="r" rtl="1">
              <a:buNone/>
            </a:pPr>
            <a:r>
              <a:rPr lang="ar-JO" dirty="0" smtClean="0"/>
              <a:t>                 قبول الآخر واحترامه      تقديرك </a:t>
            </a:r>
            <a:r>
              <a:rPr lang="ar-JO" dirty="0"/>
              <a:t>الآخرين  </a:t>
            </a:r>
            <a:r>
              <a:rPr lang="ar-JO" dirty="0" smtClean="0"/>
              <a:t>     </a:t>
            </a:r>
            <a:r>
              <a:rPr lang="ar-JO" dirty="0"/>
              <a:t>المشاركة وتقديم المساعدة</a:t>
            </a:r>
            <a:endParaRPr lang="ar-JO" dirty="0" smtClean="0">
              <a:solidFill>
                <a:srgbClr val="0070C0"/>
              </a:solidFill>
            </a:endParaRPr>
          </a:p>
          <a:p>
            <a:pPr marL="0" indent="0" algn="r" rtl="1">
              <a:buNone/>
            </a:pPr>
            <a:endParaRPr lang="ar-JO" dirty="0">
              <a:solidFill>
                <a:srgbClr val="0070C0"/>
              </a:solidFill>
            </a:endParaRPr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r>
              <a:rPr lang="ar-JO" dirty="0" smtClean="0"/>
              <a:t>          </a:t>
            </a: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766354" y="6178732"/>
            <a:ext cx="687977" cy="357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2 9"/>
          <p:cNvSpPr/>
          <p:nvPr/>
        </p:nvSpPr>
        <p:spPr>
          <a:xfrm>
            <a:off x="766354" y="1575018"/>
            <a:ext cx="1775510" cy="98284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/>
              <a:t>عرف؟</a:t>
            </a:r>
            <a:endParaRPr lang="ar-J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64" y="394912"/>
            <a:ext cx="2097966" cy="1180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38" y="5008969"/>
            <a:ext cx="1645920" cy="10767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21" y="5008969"/>
            <a:ext cx="2076063" cy="11625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4" y="4977856"/>
            <a:ext cx="1310640" cy="11937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55" y="5011603"/>
            <a:ext cx="1861923" cy="112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8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العادات والتقاليد والأعراف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ar-JO" b="1" i="1" dirty="0">
                <a:solidFill>
                  <a:srgbClr val="FF0000"/>
                </a:solidFill>
              </a:rPr>
              <a:t> </a:t>
            </a:r>
            <a:r>
              <a:rPr lang="ar-JO" b="1" i="1" dirty="0" smtClean="0">
                <a:solidFill>
                  <a:srgbClr val="FF0000"/>
                </a:solidFill>
              </a:rPr>
              <a:t>  العادات والتقاليد:</a:t>
            </a:r>
            <a:endParaRPr lang="ar-JO" b="1" i="1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JO" b="1" i="1" dirty="0">
                <a:solidFill>
                  <a:srgbClr val="FF0000"/>
                </a:solidFill>
              </a:rPr>
              <a:t> </a:t>
            </a:r>
            <a:r>
              <a:rPr lang="ar-JO" dirty="0"/>
              <a:t>هي </a:t>
            </a:r>
            <a:r>
              <a:rPr lang="ar-JO" dirty="0" smtClean="0"/>
              <a:t>السلوكات والأفعال التي يمارسها الأفراد والجماعات بصورة متكررة .</a:t>
            </a:r>
          </a:p>
          <a:p>
            <a:pPr marL="0" indent="0" algn="r" rtl="1">
              <a:buNone/>
            </a:pPr>
            <a:r>
              <a:rPr lang="ar-JO" b="1" i="1" dirty="0">
                <a:solidFill>
                  <a:srgbClr val="FF0000"/>
                </a:solidFill>
              </a:rPr>
              <a:t> </a:t>
            </a:r>
            <a:r>
              <a:rPr lang="ar-JO" dirty="0" smtClean="0"/>
              <a:t>من العادات والتقاليد الحسنة في مجتمعنا :</a:t>
            </a:r>
            <a:endParaRPr lang="ar-JO" dirty="0" smtClean="0">
              <a:solidFill>
                <a:srgbClr val="0070C0"/>
              </a:solidFill>
            </a:endParaRP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70C0"/>
                </a:solidFill>
              </a:rPr>
              <a:t>1-إقامة الولائم في الأعراس والعزاء. 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chemeClr val="accent1">
                    <a:lumMod val="75000"/>
                  </a:schemeClr>
                </a:solidFill>
              </a:rPr>
              <a:t>2- زيارة المريض. 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chemeClr val="accent1">
                    <a:lumMod val="75000"/>
                  </a:schemeClr>
                </a:solidFill>
              </a:rPr>
              <a:t>3- استقبال الضيف.</a:t>
            </a:r>
          </a:p>
          <a:p>
            <a:pPr marL="0" indent="0" algn="r" rtl="1">
              <a:buNone/>
            </a:pPr>
            <a:r>
              <a:rPr lang="ar-JO" b="1" i="1" dirty="0">
                <a:solidFill>
                  <a:srgbClr val="FF0000"/>
                </a:solidFill>
              </a:rPr>
              <a:t> </a:t>
            </a:r>
            <a:r>
              <a:rPr lang="ar-JO" dirty="0"/>
              <a:t>من العادات والتقاليد </a:t>
            </a:r>
            <a:r>
              <a:rPr lang="ar-JO" dirty="0" smtClean="0"/>
              <a:t>السلبية </a:t>
            </a:r>
            <a:r>
              <a:rPr lang="ar-JO" dirty="0"/>
              <a:t>في مجتمعنا :</a:t>
            </a:r>
            <a:endParaRPr lang="ar-JO" dirty="0">
              <a:solidFill>
                <a:srgbClr val="0070C0"/>
              </a:solidFill>
            </a:endParaRP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70C0"/>
                </a:solidFill>
              </a:rPr>
              <a:t>1- الاسراف. </a:t>
            </a:r>
            <a:endParaRPr lang="ar-JO" dirty="0">
              <a:solidFill>
                <a:srgbClr val="0070C0"/>
              </a:solidFill>
            </a:endParaRPr>
          </a:p>
          <a:p>
            <a:pPr marL="0" indent="0" algn="r" rtl="1">
              <a:buNone/>
            </a:pPr>
            <a:r>
              <a:rPr lang="ar-JO" dirty="0">
                <a:solidFill>
                  <a:schemeClr val="accent1">
                    <a:lumMod val="75000"/>
                  </a:schemeClr>
                </a:solidFill>
              </a:rPr>
              <a:t>2- </a:t>
            </a:r>
            <a:r>
              <a:rPr lang="ar-JO" dirty="0" smtClean="0">
                <a:solidFill>
                  <a:schemeClr val="accent1">
                    <a:lumMod val="75000"/>
                  </a:schemeClr>
                </a:solidFill>
              </a:rPr>
              <a:t>التدخين. </a:t>
            </a:r>
            <a:endParaRPr lang="ar-JO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r" rtl="1">
              <a:buNone/>
            </a:pPr>
            <a:r>
              <a:rPr lang="ar-JO" dirty="0">
                <a:solidFill>
                  <a:schemeClr val="accent1">
                    <a:lumMod val="75000"/>
                  </a:schemeClr>
                </a:solidFill>
              </a:rPr>
              <a:t>3- </a:t>
            </a:r>
            <a:r>
              <a:rPr lang="ar-JO" dirty="0" smtClean="0">
                <a:solidFill>
                  <a:schemeClr val="accent1">
                    <a:lumMod val="75000"/>
                  </a:schemeClr>
                </a:solidFill>
              </a:rPr>
              <a:t>اطلاق العيارات النارية.</a:t>
            </a:r>
            <a:endParaRPr lang="ar-JO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757646" y="6283123"/>
            <a:ext cx="687977" cy="357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2 8"/>
          <p:cNvSpPr/>
          <p:nvPr/>
        </p:nvSpPr>
        <p:spPr>
          <a:xfrm>
            <a:off x="1101634" y="1905944"/>
            <a:ext cx="1775510" cy="98284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/>
              <a:t>عرف؟</a:t>
            </a:r>
            <a:endParaRPr lang="ar-JO" dirty="0"/>
          </a:p>
        </p:txBody>
      </p:sp>
      <p:sp>
        <p:nvSpPr>
          <p:cNvPr id="14" name="Explosion 2 13"/>
          <p:cNvSpPr/>
          <p:nvPr/>
        </p:nvSpPr>
        <p:spPr>
          <a:xfrm>
            <a:off x="3579222" y="3509873"/>
            <a:ext cx="1775510" cy="98284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/>
              <a:t>عدد ؟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87804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العادات والتقاليد والأعراف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b="1" i="1" dirty="0" smtClean="0">
                <a:solidFill>
                  <a:srgbClr val="FF0000"/>
                </a:solidFill>
              </a:rPr>
              <a:t>   الأعراف : </a:t>
            </a:r>
            <a:r>
              <a:rPr lang="ar-JO" dirty="0" smtClean="0"/>
              <a:t>هي ما اعتاد الناس على اتباعه من قواعد معينة في شؤون حياتهم .</a:t>
            </a:r>
          </a:p>
          <a:p>
            <a:pPr marL="0" indent="0" algn="r" rtl="1">
              <a:buNone/>
            </a:pPr>
            <a:r>
              <a:rPr lang="ar-JO" b="1" i="1" dirty="0" smtClean="0">
                <a:solidFill>
                  <a:srgbClr val="FF0000"/>
                </a:solidFill>
              </a:rPr>
              <a:t> </a:t>
            </a:r>
            <a:r>
              <a:rPr lang="ar-JO" dirty="0" smtClean="0"/>
              <a:t> وتساهم الأعراف في حل الكثير من القضايا الاجتماعية ومن الأعراف في مجتمعنا :</a:t>
            </a:r>
            <a:endParaRPr lang="ar-JO" dirty="0" smtClean="0">
              <a:solidFill>
                <a:srgbClr val="0070C0"/>
              </a:solidFill>
            </a:endParaRP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70C0"/>
                </a:solidFill>
              </a:rPr>
              <a:t>1- القضاء العشائري ( العطوة). </a:t>
            </a:r>
          </a:p>
          <a:p>
            <a:pPr marL="0" indent="0" algn="r" rtl="1">
              <a:buNone/>
            </a:pPr>
            <a:endParaRPr lang="ar-JO" dirty="0" smtClean="0">
              <a:solidFill>
                <a:srgbClr val="0070C0"/>
              </a:solidFill>
            </a:endParaRPr>
          </a:p>
          <a:p>
            <a:pPr marL="0" indent="0" algn="r" rtl="1">
              <a:buNone/>
            </a:pPr>
            <a:r>
              <a:rPr lang="ar-JO" dirty="0" smtClean="0">
                <a:solidFill>
                  <a:schemeClr val="accent1">
                    <a:lumMod val="75000"/>
                  </a:schemeClr>
                </a:solidFill>
              </a:rPr>
              <a:t>2- الجاهة في الصلح بين الناس وفي طريقة طلب العروس. </a:t>
            </a:r>
          </a:p>
          <a:p>
            <a:pPr marL="0" indent="0" algn="r" rtl="1">
              <a:buNone/>
            </a:pPr>
            <a:endParaRPr lang="ar-JO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r" rtl="1">
              <a:buNone/>
            </a:pPr>
            <a:r>
              <a:rPr lang="ar-JO" dirty="0" smtClean="0">
                <a:solidFill>
                  <a:schemeClr val="accent1">
                    <a:lumMod val="75000"/>
                  </a:schemeClr>
                </a:solidFill>
              </a:rPr>
              <a:t>3- الدخيل.</a:t>
            </a:r>
          </a:p>
          <a:p>
            <a:pPr marL="0" indent="0" algn="r" rtl="1">
              <a:buNone/>
            </a:pPr>
            <a:r>
              <a:rPr lang="ar-JO" sz="2400" dirty="0">
                <a:solidFill>
                  <a:prstClr val="black"/>
                </a:solidFill>
              </a:rPr>
              <a:t> </a:t>
            </a:r>
            <a:r>
              <a:rPr lang="ar-JO" sz="2400" dirty="0" smtClean="0">
                <a:solidFill>
                  <a:prstClr val="black"/>
                </a:solidFill>
              </a:rPr>
              <a:t>      </a:t>
            </a:r>
            <a:r>
              <a:rPr lang="ar-JO" sz="2400" dirty="0" smtClean="0"/>
              <a:t>فسر</a:t>
            </a:r>
            <a:r>
              <a:rPr lang="ar-JO" sz="2400" dirty="0"/>
              <a:t>: </a:t>
            </a:r>
            <a:r>
              <a:rPr lang="ar-JO" sz="2400" dirty="0" smtClean="0">
                <a:solidFill>
                  <a:srgbClr val="FF0000"/>
                </a:solidFill>
              </a:rPr>
              <a:t>تنتهي الكثير من المشاكل الاجتماعية قبل الوصول للقضاء </a:t>
            </a:r>
            <a:r>
              <a:rPr lang="ar-JO" sz="2400" dirty="0">
                <a:solidFill>
                  <a:srgbClr val="FF0000"/>
                </a:solidFill>
              </a:rPr>
              <a:t>.</a:t>
            </a:r>
            <a:endParaRPr lang="ar-JO" sz="2400" dirty="0">
              <a:solidFill>
                <a:srgbClr val="0070C0"/>
              </a:solidFill>
            </a:endParaRPr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757646" y="6283123"/>
            <a:ext cx="687977" cy="357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2 8"/>
          <p:cNvSpPr/>
          <p:nvPr/>
        </p:nvSpPr>
        <p:spPr>
          <a:xfrm>
            <a:off x="757646" y="1592355"/>
            <a:ext cx="1775510" cy="98284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/>
              <a:t>عرف؟</a:t>
            </a:r>
            <a:endParaRPr lang="ar-J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2809910"/>
            <a:ext cx="2525485" cy="161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2" y="4493622"/>
            <a:ext cx="2563585" cy="1402081"/>
          </a:xfrm>
          <a:prstGeom prst="rect">
            <a:avLst/>
          </a:prstGeom>
        </p:spPr>
      </p:pic>
      <p:pic>
        <p:nvPicPr>
          <p:cNvPr id="10" name="Picture 9" descr="Spotprent Smiley Vragen · Gratis afbeelding op Pixabay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823" y="5341838"/>
            <a:ext cx="583474" cy="58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8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إجابة فسر8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dirty="0" smtClean="0"/>
              <a:t>     </a:t>
            </a:r>
          </a:p>
          <a:p>
            <a:pPr marL="0" indent="0" algn="r" rtl="1">
              <a:buNone/>
            </a:pPr>
            <a:r>
              <a:rPr lang="ar-JO" dirty="0"/>
              <a:t> </a:t>
            </a:r>
            <a:r>
              <a:rPr lang="ar-JO" dirty="0" smtClean="0"/>
              <a:t>     تنتهي بسبب أن أفراد المجتمع الأردني يلجئون إلى الأعراف والعادات والتقاليد تعمل على حل المشاكل قبل وصولها إلى المحاكم .</a:t>
            </a:r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endParaRPr lang="ar-JO" dirty="0" smtClean="0">
              <a:solidFill>
                <a:srgbClr val="00B050"/>
              </a:solidFill>
            </a:endParaRPr>
          </a:p>
          <a:p>
            <a:pPr marL="0" indent="0" algn="r" rtl="1">
              <a:buNone/>
            </a:pPr>
            <a:endParaRPr lang="ar-JO" dirty="0" smtClean="0">
              <a:solidFill>
                <a:srgbClr val="00B050"/>
              </a:solidFill>
            </a:endParaRPr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endParaRPr lang="ar-JO" dirty="0"/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731521" y="6150791"/>
            <a:ext cx="687977" cy="357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Bulb Idea Enlightenment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44" y="347708"/>
            <a:ext cx="1021498" cy="1142048"/>
          </a:xfrm>
          <a:prstGeom prst="rect">
            <a:avLst/>
          </a:prstGeom>
        </p:spPr>
      </p:pic>
      <p:pic>
        <p:nvPicPr>
          <p:cNvPr id="6" name="Picture 5" descr="The Reading Workshop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045" y="2100947"/>
            <a:ext cx="435429" cy="65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7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3438</TotalTime>
  <Words>288</Words>
  <Application>Microsoft Office PowerPoint</Application>
  <PresentationFormat>Widescreen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المجتمع الأردني </vt:lpstr>
      <vt:lpstr>المجتمع الأردني </vt:lpstr>
      <vt:lpstr>خصائص المجتمع الأردني </vt:lpstr>
      <vt:lpstr>القيم المجتمعية</vt:lpstr>
      <vt:lpstr>العادات والتقاليد والأعراف </vt:lpstr>
      <vt:lpstr>العادات والتقاليد والأعراف </vt:lpstr>
      <vt:lpstr>إجابة فسر8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موقع وطني</dc:title>
  <dc:creator>Admin</dc:creator>
  <cp:lastModifiedBy>s.almanasir</cp:lastModifiedBy>
  <cp:revision>161</cp:revision>
  <dcterms:created xsi:type="dcterms:W3CDTF">2020-06-28T05:54:10Z</dcterms:created>
  <dcterms:modified xsi:type="dcterms:W3CDTF">2022-10-08T07:07:10Z</dcterms:modified>
</cp:coreProperties>
</file>