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6" r:id="rId4"/>
    <p:sldId id="261" r:id="rId5"/>
    <p:sldId id="263" r:id="rId6"/>
    <p:sldId id="270" r:id="rId7"/>
    <p:sldId id="26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14400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 smtClean="0"/>
              <a:t>الأسرة الأردنية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/>
              <a:t>أولا: مفهوم الأسرة و أشكالها</a:t>
            </a:r>
          </a:p>
          <a:p>
            <a:r>
              <a:rPr lang="ar-JO" dirty="0" smtClean="0"/>
              <a:t>ثانيا: وظائف الأسرة</a:t>
            </a:r>
          </a:p>
          <a:p>
            <a:r>
              <a:rPr lang="ar-JO" dirty="0" smtClean="0"/>
              <a:t>ثالثا: أثر الأسرة في بناء المجتمع </a:t>
            </a:r>
          </a:p>
          <a:p>
            <a:r>
              <a:rPr lang="ar-JO" dirty="0" smtClean="0"/>
              <a:t>رابعا: دور الأسرة في بناء شخصية الفرد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091" y="1825329"/>
            <a:ext cx="2455818" cy="853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مفهوم الأسرة وأشكالها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JO" dirty="0" smtClean="0"/>
              <a:t> </a:t>
            </a:r>
            <a:r>
              <a:rPr lang="ar-JO" b="1" dirty="0" smtClean="0">
                <a:solidFill>
                  <a:srgbClr val="FF0000"/>
                </a:solidFill>
              </a:rPr>
              <a:t>الأسرة: </a:t>
            </a:r>
            <a:r>
              <a:rPr lang="ar-JO" dirty="0" smtClean="0"/>
              <a:t>هي الخلية الأولى في بناء المجتمع وتتألف من زوج وزوجة يعيشان معا بموجب عقد رسمي.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                                    أشكال الأسرة </a:t>
            </a:r>
          </a:p>
          <a:p>
            <a:pPr marL="0" indent="0" algn="r" rtl="1">
              <a:buNone/>
            </a:pPr>
            <a:r>
              <a:rPr lang="ar-JO" dirty="0" smtClean="0"/>
              <a:t>*</a:t>
            </a:r>
            <a:r>
              <a:rPr lang="ar-JO" dirty="0" smtClean="0">
                <a:solidFill>
                  <a:srgbClr val="0070C0"/>
                </a:solidFill>
              </a:rPr>
              <a:t>الأسرة الممتدة: </a:t>
            </a:r>
            <a:r>
              <a:rPr lang="ar-JO" dirty="0" smtClean="0"/>
              <a:t>هي الاسرة الكبيرة التي تتكون من الزوج والزوجة والأبناء المتزوجين والأحفاد ويعشون في مسكن واحد يسمى بيت العائلة ، بدأ هذا الشكل يقل في المجتمع الأردني.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dirty="0" smtClean="0"/>
              <a:t>*</a:t>
            </a:r>
            <a:r>
              <a:rPr lang="ar-JO" dirty="0" smtClean="0">
                <a:solidFill>
                  <a:srgbClr val="0070C0"/>
                </a:solidFill>
              </a:rPr>
              <a:t>الاسرة النواة</a:t>
            </a:r>
            <a:r>
              <a:rPr lang="ar-JO" dirty="0" smtClean="0"/>
              <a:t>: هي الأسرة الصغيرة التي تتكون من الزوج والزوجة والأبناء فقط</a:t>
            </a:r>
          </a:p>
          <a:p>
            <a:pPr marL="0" indent="0" algn="r" rtl="1">
              <a:buNone/>
            </a:pPr>
            <a:r>
              <a:rPr lang="ar-JO" dirty="0" smtClean="0"/>
              <a:t> ويعيشون معا في مسكن واحد مستقل ،و أصبح هذا الشكل سائدا في المجتمع الأردني.</a:t>
            </a:r>
          </a:p>
          <a:p>
            <a:pPr marL="0" indent="0" algn="r" rtl="1">
              <a:buNone/>
            </a:pPr>
            <a:r>
              <a:rPr lang="ar-JO" dirty="0" smtClean="0"/>
              <a:t> </a:t>
            </a:r>
          </a:p>
          <a:p>
            <a:pPr marL="0" indent="0" algn="r" rtl="1">
              <a:buNone/>
            </a:pPr>
            <a:r>
              <a:rPr lang="ar-JO" dirty="0">
                <a:solidFill>
                  <a:prstClr val="black"/>
                </a:solidFill>
              </a:rPr>
              <a:t> </a:t>
            </a:r>
            <a:r>
              <a:rPr lang="ar-JO" dirty="0" smtClean="0">
                <a:solidFill>
                  <a:prstClr val="black"/>
                </a:solidFill>
              </a:rPr>
              <a:t>             </a:t>
            </a:r>
            <a:r>
              <a:rPr lang="ar-JO" dirty="0" smtClean="0"/>
              <a:t>فسر1: </a:t>
            </a:r>
            <a:r>
              <a:rPr lang="ar-JO" dirty="0" smtClean="0">
                <a:solidFill>
                  <a:srgbClr val="FF0000"/>
                </a:solidFill>
              </a:rPr>
              <a:t>انتشار الأسرة النواة في المجتمع الأردني أكثر من الأسرة الممتدة؟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029" y="451291"/>
            <a:ext cx="1497965" cy="1118395"/>
          </a:xfrm>
          <a:prstGeom prst="rect">
            <a:avLst/>
          </a:prstGeom>
        </p:spPr>
      </p:pic>
      <p:sp>
        <p:nvSpPr>
          <p:cNvPr id="6" name="Explosion 2 5"/>
          <p:cNvSpPr/>
          <p:nvPr/>
        </p:nvSpPr>
        <p:spPr>
          <a:xfrm>
            <a:off x="766356" y="2177142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  <p:pic>
        <p:nvPicPr>
          <p:cNvPr id="7" name="Picture 6" descr="Spotprent Smiley Vragen · Gratis afbeelding op Pixabay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690" y="5414281"/>
            <a:ext cx="783771" cy="581705"/>
          </a:xfrm>
          <a:prstGeom prst="rect">
            <a:avLst/>
          </a:prstGeom>
        </p:spPr>
      </p:pic>
      <p:pic>
        <p:nvPicPr>
          <p:cNvPr id="9" name="Picture 8" descr="470 Gambar &lt;strong&gt;Family&lt;/strong&gt; HD Terbaik - pinstok.com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93" y="3511644"/>
            <a:ext cx="1663336" cy="12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إجابة فسر1 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1- بسب ارتفاع مستوى التعليم بين الأفراد.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2- دخول المرأة سوق العمل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3-الهجرة من الريف إلى المدينة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088572" y="5468983"/>
            <a:ext cx="1306285" cy="6426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3</a:t>
            </a:r>
            <a:endParaRPr lang="en-US" dirty="0"/>
          </a:p>
        </p:txBody>
      </p:sp>
      <p:pic>
        <p:nvPicPr>
          <p:cNvPr id="5" name="Picture 4" descr="Light Bulb Idea Enlightenment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37" y="2451145"/>
            <a:ext cx="2275533" cy="2129564"/>
          </a:xfrm>
          <a:prstGeom prst="rect">
            <a:avLst/>
          </a:prstGeom>
        </p:spPr>
      </p:pic>
      <p:pic>
        <p:nvPicPr>
          <p:cNvPr id="6" name="Picture 5" descr="The Reading Workshop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1954" y="681298"/>
            <a:ext cx="435429" cy="65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04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وظائف الأسرة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/>
              <a:t>الأسرة الصالحة تنتج مجتمعا صالحا وذلك من خلال مجموعة وظائف تؤديها الأسرة بشكل سليم، و من اهم تلك الوظائف: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الرعاية والتنشئة الاجتماعية. 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1">
                    <a:lumMod val="75000"/>
                  </a:schemeClr>
                </a:solidFill>
              </a:rPr>
              <a:t>2- نشر المحبة والوئام 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1">
                    <a:lumMod val="75000"/>
                  </a:schemeClr>
                </a:solidFill>
              </a:rPr>
              <a:t>3- توفير النفقات والحاجات الضرورية.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17696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62" y="4632960"/>
            <a:ext cx="2416972" cy="14456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848" y="2235787"/>
            <a:ext cx="1754304" cy="1302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18" y="3399381"/>
            <a:ext cx="1625465" cy="1233579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2869541" y="560295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عدد 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5764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أثر الأسرة في بناء المجتمع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3271"/>
            <a:ext cx="10515600" cy="50410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endParaRPr lang="ar-JO" b="1" i="1" dirty="0" smtClean="0">
              <a:solidFill>
                <a:srgbClr val="FF0000"/>
              </a:solidFill>
            </a:endParaRPr>
          </a:p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 </a:t>
            </a:r>
            <a:r>
              <a:rPr lang="ar-JO" sz="3300" b="1" dirty="0" smtClean="0">
                <a:solidFill>
                  <a:srgbClr val="FF0000"/>
                </a:solidFill>
              </a:rPr>
              <a:t>التوافق الأسري:</a:t>
            </a:r>
          </a:p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هي حالة الوئام والانسجام التي تسود بين أفراد الاسرة جمعيا، فتنبني</a:t>
            </a:r>
          </a:p>
          <a:p>
            <a:pPr marL="0" indent="0" algn="r" rtl="1">
              <a:buNone/>
            </a:pPr>
            <a:r>
              <a:rPr lang="ar-JO" dirty="0" smtClean="0"/>
              <a:t> أفرادا صالحين يؤثرون بصورة إيجابية في بناء المجتمع.</a:t>
            </a:r>
          </a:p>
          <a:p>
            <a:pPr marL="0" indent="0" algn="r" rtl="1">
              <a:buNone/>
            </a:pPr>
            <a:r>
              <a:rPr lang="ar-JO" dirty="0" smtClean="0"/>
              <a:t>       </a:t>
            </a:r>
          </a:p>
          <a:p>
            <a:pPr marL="0" indent="0" algn="r" rtl="1">
              <a:buNone/>
            </a:pPr>
            <a:r>
              <a:rPr lang="ar-JO" sz="3300" b="1" dirty="0" smtClean="0">
                <a:solidFill>
                  <a:srgbClr val="FF0000"/>
                </a:solidFill>
              </a:rPr>
              <a:t>  التفكك </a:t>
            </a:r>
            <a:r>
              <a:rPr lang="ar-JO" sz="3300" b="1" dirty="0">
                <a:solidFill>
                  <a:srgbClr val="FF0000"/>
                </a:solidFill>
              </a:rPr>
              <a:t>الأسري</a:t>
            </a:r>
            <a:r>
              <a:rPr lang="ar-JO" sz="3300" b="1" dirty="0" smtClean="0">
                <a:solidFill>
                  <a:srgbClr val="FF0000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JO" b="1" i="1" dirty="0" smtClean="0">
                <a:solidFill>
                  <a:srgbClr val="FF0000"/>
                </a:solidFill>
              </a:rPr>
              <a:t> </a:t>
            </a:r>
            <a:r>
              <a:rPr lang="ar-JO" dirty="0"/>
              <a:t>هي حالة </a:t>
            </a:r>
            <a:r>
              <a:rPr lang="ar-JO" dirty="0" smtClean="0"/>
              <a:t>من التوتر وضعف العلاقات داخل الأسرة نتيجة إخفاق أحد الزوجين، فيؤثر هذا التفكك سلبا على</a:t>
            </a:r>
          </a:p>
          <a:p>
            <a:pPr marL="0" indent="0" algn="r" rtl="1">
              <a:buNone/>
            </a:pPr>
            <a:r>
              <a:rPr lang="ar-JO" dirty="0" smtClean="0"/>
              <a:t> الأطفال وعلى سلوكهم في المدرسة وضعف تحصيلهم الدراسي وتكثر الأمراض النفسية الناتجة من هذا التفكك مما ينعكس سلبا على بنية المجتمع وقوته.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/>
              <a:t>   </a:t>
            </a:r>
            <a:r>
              <a:rPr lang="ar-JO" dirty="0">
                <a:solidFill>
                  <a:prstClr val="black"/>
                </a:solidFill>
              </a:rPr>
              <a:t> </a:t>
            </a:r>
            <a:r>
              <a:rPr lang="ar-JO" dirty="0" smtClean="0">
                <a:solidFill>
                  <a:prstClr val="black"/>
                </a:solidFill>
              </a:rPr>
              <a:t>       </a:t>
            </a:r>
            <a:r>
              <a:rPr lang="ar-JO" dirty="0" smtClean="0"/>
              <a:t>فسر2: </a:t>
            </a:r>
            <a:r>
              <a:rPr lang="ar-JO" dirty="0" smtClean="0">
                <a:solidFill>
                  <a:srgbClr val="FF0000"/>
                </a:solidFill>
              </a:rPr>
              <a:t>أثر التفكك الأسري في بناء المجتمع وقوته 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  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4" y="6178732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&lt;strong&gt;Family&lt;/strong&gt; of people Vector &lt;strong&gt;Clipart&lt;/strong&gt; image - Free stock photo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272" y="426720"/>
            <a:ext cx="1516328" cy="9924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" y="4798423"/>
            <a:ext cx="2680922" cy="16285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864" y="2066439"/>
            <a:ext cx="1922212" cy="1617287"/>
          </a:xfrm>
          <a:prstGeom prst="rect">
            <a:avLst/>
          </a:prstGeom>
        </p:spPr>
      </p:pic>
      <p:pic>
        <p:nvPicPr>
          <p:cNvPr id="9" name="Picture 8" descr="Spotprent Smiley Vragen · Gratis afbeelding op Pixabay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617" y="5197724"/>
            <a:ext cx="836023" cy="645727"/>
          </a:xfrm>
          <a:prstGeom prst="rect">
            <a:avLst/>
          </a:prstGeom>
        </p:spPr>
      </p:pic>
      <p:sp>
        <p:nvSpPr>
          <p:cNvPr id="10" name="Explosion 2 9"/>
          <p:cNvSpPr/>
          <p:nvPr/>
        </p:nvSpPr>
        <p:spPr>
          <a:xfrm>
            <a:off x="766354" y="1575018"/>
            <a:ext cx="1775510" cy="98284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عرف؟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45968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إجابة فسر2 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     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00B050"/>
                </a:solidFill>
              </a:rPr>
              <a:t> </a:t>
            </a:r>
            <a:r>
              <a:rPr lang="ar-JO" dirty="0" smtClean="0">
                <a:solidFill>
                  <a:srgbClr val="00B050"/>
                </a:solidFill>
              </a:rPr>
              <a:t>     ينعكس التفكك الأسري على هدم الأسرة وعلى ضعف بناء المجتمع 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B050"/>
              </a:solidFill>
            </a:endParaRP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endParaRPr lang="ar-JO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1128849" y="5630089"/>
            <a:ext cx="1091837" cy="5468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5</a:t>
            </a:r>
            <a:endParaRPr lang="en-US" dirty="0"/>
          </a:p>
        </p:txBody>
      </p:sp>
      <p:pic>
        <p:nvPicPr>
          <p:cNvPr id="5" name="Picture 4" descr="Light Bulb Idea Enlightenment · Free vector graphic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474" y="2978331"/>
            <a:ext cx="2380037" cy="2830285"/>
          </a:xfrm>
          <a:prstGeom prst="rect">
            <a:avLst/>
          </a:prstGeom>
        </p:spPr>
      </p:pic>
      <p:pic>
        <p:nvPicPr>
          <p:cNvPr id="6" name="Picture 5" descr="The Reading Workshop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457" y="594364"/>
            <a:ext cx="435429" cy="65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77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دور الأسرة في بناء شخصية الفرد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dirty="0" smtClean="0"/>
              <a:t>للأسرة دور كبير في بناء شخصية إيجابية فاعلة في المجتمع، ويسهم الوالدان بفاعلية في بناء شخصية أبنائهم بعمل ما يأتي: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التحلي بالأخلاق الحسنة ليكونا قدوة لأبنائهم. </a:t>
            </a: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1">
                    <a:lumMod val="75000"/>
                  </a:schemeClr>
                </a:solidFill>
              </a:rPr>
              <a:t>2- تخصيص وقت مناسب للاجتماع بالأبناء والتحدث معهم. </a:t>
            </a: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J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chemeClr val="accent1">
                    <a:lumMod val="75000"/>
                  </a:schemeClr>
                </a:solidFill>
              </a:rPr>
              <a:t>3- استخدام أسلوب الحوار والاقناع معهم.</a:t>
            </a:r>
          </a:p>
          <a:p>
            <a:pPr marL="0" indent="0" algn="r" rtl="1">
              <a:buNone/>
            </a:pPr>
            <a:endParaRPr lang="ar-J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57646" y="6283123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959" y="2358730"/>
            <a:ext cx="1360951" cy="1010786"/>
          </a:xfrm>
          <a:prstGeom prst="rect">
            <a:avLst/>
          </a:prstGeom>
        </p:spPr>
      </p:pic>
      <p:pic>
        <p:nvPicPr>
          <p:cNvPr id="10" name="Picture 9" descr="8 طرق لضمان تواصل إيجابي مع أولياء الأمور - تعليم جديد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60" y="4001294"/>
            <a:ext cx="2438400" cy="1606296"/>
          </a:xfrm>
          <a:prstGeom prst="rect">
            <a:avLst/>
          </a:prstGeom>
        </p:spPr>
      </p:pic>
      <p:pic>
        <p:nvPicPr>
          <p:cNvPr id="11" name="Picture 10" descr="Just Billy: &lt;strong&gt;Respect&lt;/strong&gt; is earned not imposed!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520" y="4537159"/>
            <a:ext cx="2053297" cy="1639804"/>
          </a:xfrm>
          <a:prstGeom prst="rect">
            <a:avLst/>
          </a:prstGeom>
        </p:spPr>
      </p:pic>
      <p:sp>
        <p:nvSpPr>
          <p:cNvPr id="12" name="Explosion 2 11"/>
          <p:cNvSpPr/>
          <p:nvPr/>
        </p:nvSpPr>
        <p:spPr>
          <a:xfrm>
            <a:off x="1445623" y="58198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اذكر ؟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87804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361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الأسرة الأردنية </vt:lpstr>
      <vt:lpstr>مفهوم الأسرة وأشكالها </vt:lpstr>
      <vt:lpstr>إجابة فسر1  </vt:lpstr>
      <vt:lpstr>وظائف الأسرة </vt:lpstr>
      <vt:lpstr>أثر الأسرة في بناء المجتمع</vt:lpstr>
      <vt:lpstr>إجابة فسر2  </vt:lpstr>
      <vt:lpstr>دور الأسرة في بناء شخصية الفرد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147</cp:revision>
  <dcterms:created xsi:type="dcterms:W3CDTF">2020-06-28T05:54:10Z</dcterms:created>
  <dcterms:modified xsi:type="dcterms:W3CDTF">2022-10-04T17:48:26Z</dcterms:modified>
</cp:coreProperties>
</file>