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DBF5F-4E54-4500-82EC-6F88110EF932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FD9761-244A-476A-9C24-BAED429E36BE}">
      <dgm:prSet phldrT="[Text]"/>
      <dgm:spPr/>
      <dgm:t>
        <a:bodyPr/>
        <a:lstStyle/>
        <a:p>
          <a:pPr algn="ctr"/>
          <a:r>
            <a:rPr lang="ar-JO" dirty="0"/>
            <a:t>مراكز الأمومة والطفولة</a:t>
          </a:r>
          <a:endParaRPr lang="en-US" dirty="0"/>
        </a:p>
      </dgm:t>
    </dgm:pt>
    <dgm:pt modelId="{297BB0E4-5C97-45A4-9A24-59FB2AE76E42}" type="parTrans" cxnId="{83B0F688-F079-4FF7-8496-21F8EA999B64}">
      <dgm:prSet/>
      <dgm:spPr/>
      <dgm:t>
        <a:bodyPr/>
        <a:lstStyle/>
        <a:p>
          <a:endParaRPr lang="en-US"/>
        </a:p>
      </dgm:t>
    </dgm:pt>
    <dgm:pt modelId="{BF4AF15B-7C87-4A70-B63D-711570513D57}" type="sibTrans" cxnId="{83B0F688-F079-4FF7-8496-21F8EA999B64}">
      <dgm:prSet/>
      <dgm:spPr/>
      <dgm:t>
        <a:bodyPr/>
        <a:lstStyle/>
        <a:p>
          <a:endParaRPr lang="en-US"/>
        </a:p>
      </dgm:t>
    </dgm:pt>
    <dgm:pt modelId="{363BA4B4-754E-4D0B-BCD6-887B9104C2D3}">
      <dgm:prSet phldrT="[Text]"/>
      <dgm:spPr>
        <a:solidFill>
          <a:srgbClr val="00B0F0"/>
        </a:solidFill>
      </dgm:spPr>
      <dgm:t>
        <a:bodyPr/>
        <a:lstStyle/>
        <a:p>
          <a:pPr algn="r" rtl="1"/>
          <a:r>
            <a:rPr lang="ar-JO" dirty="0">
              <a:solidFill>
                <a:schemeClr val="tx1"/>
              </a:solidFill>
            </a:rPr>
            <a:t>متابعة صحة الام الحامل.</a:t>
          </a:r>
          <a:endParaRPr lang="en-US" dirty="0">
            <a:solidFill>
              <a:schemeClr val="tx1"/>
            </a:solidFill>
          </a:endParaRPr>
        </a:p>
      </dgm:t>
    </dgm:pt>
    <dgm:pt modelId="{080D3EB3-1B02-4E99-9E4F-663CB85531A0}" type="parTrans" cxnId="{619B02CA-96CE-4683-877C-F6052A784D79}">
      <dgm:prSet/>
      <dgm:spPr/>
      <dgm:t>
        <a:bodyPr/>
        <a:lstStyle/>
        <a:p>
          <a:endParaRPr lang="en-US"/>
        </a:p>
      </dgm:t>
    </dgm:pt>
    <dgm:pt modelId="{C6D94BA4-2CB9-49D5-B33C-026123EB3D11}" type="sibTrans" cxnId="{619B02CA-96CE-4683-877C-F6052A784D79}">
      <dgm:prSet/>
      <dgm:spPr/>
      <dgm:t>
        <a:bodyPr/>
        <a:lstStyle/>
        <a:p>
          <a:endParaRPr lang="en-US"/>
        </a:p>
      </dgm:t>
    </dgm:pt>
    <dgm:pt modelId="{7D56671D-5D67-49C1-B641-04D3E44A4618}">
      <dgm:prSet phldrT="[Text]"/>
      <dgm:spPr/>
      <dgm:t>
        <a:bodyPr/>
        <a:lstStyle/>
        <a:p>
          <a:pPr algn="ctr"/>
          <a:r>
            <a:rPr lang="ar-JO" dirty="0"/>
            <a:t>المستشفيات</a:t>
          </a:r>
          <a:endParaRPr lang="en-US" dirty="0"/>
        </a:p>
      </dgm:t>
    </dgm:pt>
    <dgm:pt modelId="{87881BF7-DBCE-45A9-84E0-14745A6A6C44}" type="parTrans" cxnId="{9A18E8B6-7247-485B-919A-99FD6784B538}">
      <dgm:prSet/>
      <dgm:spPr/>
      <dgm:t>
        <a:bodyPr/>
        <a:lstStyle/>
        <a:p>
          <a:endParaRPr lang="en-US"/>
        </a:p>
      </dgm:t>
    </dgm:pt>
    <dgm:pt modelId="{1EC81290-56AF-403A-99C7-CBEAA9B5BDE9}" type="sibTrans" cxnId="{9A18E8B6-7247-485B-919A-99FD6784B538}">
      <dgm:prSet/>
      <dgm:spPr/>
      <dgm:t>
        <a:bodyPr/>
        <a:lstStyle/>
        <a:p>
          <a:endParaRPr lang="en-US"/>
        </a:p>
      </dgm:t>
    </dgm:pt>
    <dgm:pt modelId="{8650B9DF-AEC2-4582-87D7-F094167E830A}">
      <dgm:prSet phldrT="[Text]"/>
      <dgm:spPr>
        <a:solidFill>
          <a:srgbClr val="00B050"/>
        </a:solidFill>
      </dgm:spPr>
      <dgm:t>
        <a:bodyPr/>
        <a:lstStyle/>
        <a:p>
          <a:pPr algn="r" rtl="1"/>
          <a:r>
            <a:rPr lang="ar-JO" dirty="0">
              <a:solidFill>
                <a:schemeClr val="tx1"/>
              </a:solidFill>
            </a:rPr>
            <a:t>إجراء العمليات الجراحية</a:t>
          </a:r>
          <a:endParaRPr lang="en-US" dirty="0">
            <a:solidFill>
              <a:schemeClr val="tx1"/>
            </a:solidFill>
          </a:endParaRPr>
        </a:p>
      </dgm:t>
    </dgm:pt>
    <dgm:pt modelId="{90BB380F-3FA9-42B2-8D7E-4F72E0D738FF}" type="parTrans" cxnId="{209DE664-2637-4BBB-865A-B1BAA63D2E35}">
      <dgm:prSet/>
      <dgm:spPr/>
      <dgm:t>
        <a:bodyPr/>
        <a:lstStyle/>
        <a:p>
          <a:endParaRPr lang="en-US"/>
        </a:p>
      </dgm:t>
    </dgm:pt>
    <dgm:pt modelId="{67C57729-6574-446F-9F40-EA115CF6B4BA}" type="sibTrans" cxnId="{209DE664-2637-4BBB-865A-B1BAA63D2E35}">
      <dgm:prSet/>
      <dgm:spPr/>
      <dgm:t>
        <a:bodyPr/>
        <a:lstStyle/>
        <a:p>
          <a:endParaRPr lang="en-US"/>
        </a:p>
      </dgm:t>
    </dgm:pt>
    <dgm:pt modelId="{90B31FBF-09B1-4FAE-8D34-AAA1D4EFD96F}">
      <dgm:prSet phldrT="[Text]"/>
      <dgm:spPr/>
      <dgm:t>
        <a:bodyPr/>
        <a:lstStyle/>
        <a:p>
          <a:pPr algn="ctr"/>
          <a:r>
            <a:rPr lang="ar-JO" dirty="0"/>
            <a:t>المراكز الصحية</a:t>
          </a:r>
          <a:endParaRPr lang="en-US" dirty="0"/>
        </a:p>
      </dgm:t>
    </dgm:pt>
    <dgm:pt modelId="{992ECF34-8C2E-40CF-9768-F18F816CB3DF}" type="parTrans" cxnId="{DB4853C2-4E8C-429E-9B27-730AB4EF360C}">
      <dgm:prSet/>
      <dgm:spPr/>
      <dgm:t>
        <a:bodyPr/>
        <a:lstStyle/>
        <a:p>
          <a:endParaRPr lang="en-US"/>
        </a:p>
      </dgm:t>
    </dgm:pt>
    <dgm:pt modelId="{71597FE8-4F8D-4687-8E0C-08BB30F180FB}" type="sibTrans" cxnId="{DB4853C2-4E8C-429E-9B27-730AB4EF360C}">
      <dgm:prSet/>
      <dgm:spPr/>
      <dgm:t>
        <a:bodyPr/>
        <a:lstStyle/>
        <a:p>
          <a:endParaRPr lang="en-US"/>
        </a:p>
      </dgm:t>
    </dgm:pt>
    <dgm:pt modelId="{3704986B-57E3-455E-8583-A78803227893}">
      <dgm:prSet/>
      <dgm:spPr>
        <a:solidFill>
          <a:srgbClr val="FF0000"/>
        </a:solidFill>
      </dgm:spPr>
      <dgm:t>
        <a:bodyPr/>
        <a:lstStyle/>
        <a:p>
          <a:pPr algn="r" rtl="1"/>
          <a:r>
            <a:rPr lang="ar-JO" dirty="0">
              <a:solidFill>
                <a:schemeClr val="tx1"/>
              </a:solidFill>
            </a:rPr>
            <a:t>فحص المرضى وتقديم العلاج</a:t>
          </a:r>
          <a:endParaRPr lang="en-US" dirty="0">
            <a:solidFill>
              <a:schemeClr val="tx1"/>
            </a:solidFill>
          </a:endParaRPr>
        </a:p>
      </dgm:t>
    </dgm:pt>
    <dgm:pt modelId="{770B6E27-AF74-4260-8AE4-798404F682A0}" type="parTrans" cxnId="{B34B7D47-955E-4249-B9D9-16D8517EDEF4}">
      <dgm:prSet/>
      <dgm:spPr/>
      <dgm:t>
        <a:bodyPr/>
        <a:lstStyle/>
        <a:p>
          <a:endParaRPr lang="en-US"/>
        </a:p>
      </dgm:t>
    </dgm:pt>
    <dgm:pt modelId="{07CE3450-DED6-4D9B-A4C3-A63145E56006}" type="sibTrans" cxnId="{B34B7D47-955E-4249-B9D9-16D8517EDEF4}">
      <dgm:prSet/>
      <dgm:spPr/>
      <dgm:t>
        <a:bodyPr/>
        <a:lstStyle/>
        <a:p>
          <a:endParaRPr lang="en-US"/>
        </a:p>
      </dgm:t>
    </dgm:pt>
    <dgm:pt modelId="{7652E371-C2C2-472E-8899-F8D21B4EFEA3}">
      <dgm:prSet/>
      <dgm:spPr>
        <a:solidFill>
          <a:srgbClr val="FF0000"/>
        </a:solidFill>
      </dgm:spPr>
      <dgm:t>
        <a:bodyPr/>
        <a:lstStyle/>
        <a:p>
          <a:pPr algn="r" rtl="1"/>
          <a:r>
            <a:rPr lang="ar-JO" dirty="0">
              <a:solidFill>
                <a:schemeClr val="tx1"/>
              </a:solidFill>
            </a:rPr>
            <a:t>تحويل الحالات المرضية إلى المستشفيات</a:t>
          </a:r>
          <a:endParaRPr lang="en-US" dirty="0">
            <a:solidFill>
              <a:schemeClr val="tx1"/>
            </a:solidFill>
          </a:endParaRPr>
        </a:p>
      </dgm:t>
    </dgm:pt>
    <dgm:pt modelId="{12A3699E-9CAC-4127-AD8C-49DF747CA107}" type="parTrans" cxnId="{A3619A2B-6A23-420D-8E85-FCF7DFAAB50B}">
      <dgm:prSet/>
      <dgm:spPr/>
      <dgm:t>
        <a:bodyPr/>
        <a:lstStyle/>
        <a:p>
          <a:endParaRPr lang="en-US"/>
        </a:p>
      </dgm:t>
    </dgm:pt>
    <dgm:pt modelId="{3BFB8F8E-9FB1-4584-AE5A-3A9204A65C0F}" type="sibTrans" cxnId="{A3619A2B-6A23-420D-8E85-FCF7DFAAB50B}">
      <dgm:prSet/>
      <dgm:spPr/>
      <dgm:t>
        <a:bodyPr/>
        <a:lstStyle/>
        <a:p>
          <a:endParaRPr lang="en-US"/>
        </a:p>
      </dgm:t>
    </dgm:pt>
    <dgm:pt modelId="{0ED265AA-CA77-4D7F-9419-27BBF33D6501}">
      <dgm:prSet/>
      <dgm:spPr>
        <a:solidFill>
          <a:srgbClr val="FF0000"/>
        </a:solidFill>
      </dgm:spPr>
      <dgm:t>
        <a:bodyPr/>
        <a:lstStyle/>
        <a:p>
          <a:pPr algn="r" rtl="1"/>
          <a:r>
            <a:rPr lang="ar-JO" dirty="0">
              <a:solidFill>
                <a:schemeClr val="tx1"/>
              </a:solidFill>
            </a:rPr>
            <a:t>تنظيم حملات لإجراء فحوص دورية وتقديم المطاعيم الدورية.</a:t>
          </a:r>
          <a:endParaRPr lang="en-US" dirty="0">
            <a:solidFill>
              <a:schemeClr val="tx1"/>
            </a:solidFill>
          </a:endParaRPr>
        </a:p>
      </dgm:t>
    </dgm:pt>
    <dgm:pt modelId="{F74E2058-0C25-4164-96C8-2750A37AB51D}" type="parTrans" cxnId="{555F11CB-AFF8-4F83-9BBF-6357A1F92689}">
      <dgm:prSet/>
      <dgm:spPr/>
      <dgm:t>
        <a:bodyPr/>
        <a:lstStyle/>
        <a:p>
          <a:endParaRPr lang="en-US"/>
        </a:p>
      </dgm:t>
    </dgm:pt>
    <dgm:pt modelId="{D95A938D-213C-446F-8E8E-0A20C58C4460}" type="sibTrans" cxnId="{555F11CB-AFF8-4F83-9BBF-6357A1F92689}">
      <dgm:prSet/>
      <dgm:spPr/>
      <dgm:t>
        <a:bodyPr/>
        <a:lstStyle/>
        <a:p>
          <a:endParaRPr lang="en-US"/>
        </a:p>
      </dgm:t>
    </dgm:pt>
    <dgm:pt modelId="{95451275-8B25-473C-A5BB-D806575F09CD}">
      <dgm:prSet/>
      <dgm:spPr>
        <a:solidFill>
          <a:srgbClr val="00B050"/>
        </a:solidFill>
      </dgm:spPr>
      <dgm:t>
        <a:bodyPr/>
        <a:lstStyle/>
        <a:p>
          <a:pPr rtl="1"/>
          <a:r>
            <a:rPr lang="ar-JO" dirty="0">
              <a:solidFill>
                <a:schemeClr val="tx1"/>
              </a:solidFill>
            </a:rPr>
            <a:t>متابعة المرضى وتقديم الرعاية الصحية لهم</a:t>
          </a:r>
          <a:r>
            <a:rPr lang="ar-JO" dirty="0"/>
            <a:t>.</a:t>
          </a:r>
          <a:endParaRPr lang="en-US" dirty="0"/>
        </a:p>
      </dgm:t>
    </dgm:pt>
    <dgm:pt modelId="{CA8E7656-6BE7-4679-9FB0-8709A0B9EB65}" type="parTrans" cxnId="{6AFA449C-A461-48A9-AE24-C991D5A165CF}">
      <dgm:prSet/>
      <dgm:spPr/>
      <dgm:t>
        <a:bodyPr/>
        <a:lstStyle/>
        <a:p>
          <a:endParaRPr lang="en-US"/>
        </a:p>
      </dgm:t>
    </dgm:pt>
    <dgm:pt modelId="{4966447D-767C-453C-8CED-0D2CC2DC9D8A}" type="sibTrans" cxnId="{6AFA449C-A461-48A9-AE24-C991D5A165CF}">
      <dgm:prSet/>
      <dgm:spPr/>
      <dgm:t>
        <a:bodyPr/>
        <a:lstStyle/>
        <a:p>
          <a:endParaRPr lang="en-US"/>
        </a:p>
      </dgm:t>
    </dgm:pt>
    <dgm:pt modelId="{EB6EEC24-3934-4F16-88CC-2EFB6B3F99F8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JO" dirty="0">
              <a:solidFill>
                <a:schemeClr val="tx1"/>
              </a:solidFill>
            </a:rPr>
            <a:t>تقديم المطاعيم للأطفال والأمهات.</a:t>
          </a:r>
          <a:endParaRPr lang="en-US" dirty="0">
            <a:solidFill>
              <a:schemeClr val="tx1"/>
            </a:solidFill>
          </a:endParaRPr>
        </a:p>
      </dgm:t>
    </dgm:pt>
    <dgm:pt modelId="{261010C1-CA57-4C85-985C-DBA28CEF4DA2}" type="parTrans" cxnId="{FBB42F6B-6846-410D-9104-635EFE653EE0}">
      <dgm:prSet/>
      <dgm:spPr/>
      <dgm:t>
        <a:bodyPr/>
        <a:lstStyle/>
        <a:p>
          <a:endParaRPr lang="en-US"/>
        </a:p>
      </dgm:t>
    </dgm:pt>
    <dgm:pt modelId="{8201A4D8-00CD-4C6A-986C-CBBE8C88AB08}" type="sibTrans" cxnId="{FBB42F6B-6846-410D-9104-635EFE653EE0}">
      <dgm:prSet/>
      <dgm:spPr/>
      <dgm:t>
        <a:bodyPr/>
        <a:lstStyle/>
        <a:p>
          <a:endParaRPr lang="en-US"/>
        </a:p>
      </dgm:t>
    </dgm:pt>
    <dgm:pt modelId="{FB1B3C52-2EDE-440A-82C9-CDE42C3839D2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JO" dirty="0">
              <a:solidFill>
                <a:schemeClr val="tx1"/>
              </a:solidFill>
            </a:rPr>
            <a:t>متابعة صحة المواليد</a:t>
          </a:r>
          <a:r>
            <a:rPr lang="ar-JO" dirty="0"/>
            <a:t>.</a:t>
          </a:r>
          <a:endParaRPr lang="en-US" dirty="0"/>
        </a:p>
      </dgm:t>
    </dgm:pt>
    <dgm:pt modelId="{B844422A-3C1C-4E2C-A4B6-A014389D8DD7}" type="parTrans" cxnId="{827B7EDB-4B13-493E-BB1A-33B8874E561B}">
      <dgm:prSet/>
      <dgm:spPr/>
      <dgm:t>
        <a:bodyPr/>
        <a:lstStyle/>
        <a:p>
          <a:endParaRPr lang="en-US"/>
        </a:p>
      </dgm:t>
    </dgm:pt>
    <dgm:pt modelId="{42E25C0B-82F8-4902-B3EE-81BE7BAEAEB6}" type="sibTrans" cxnId="{827B7EDB-4B13-493E-BB1A-33B8874E561B}">
      <dgm:prSet/>
      <dgm:spPr/>
      <dgm:t>
        <a:bodyPr/>
        <a:lstStyle/>
        <a:p>
          <a:endParaRPr lang="en-US"/>
        </a:p>
      </dgm:t>
    </dgm:pt>
    <dgm:pt modelId="{B2411294-6FF9-4737-A1D8-9013D243DC57}" type="pres">
      <dgm:prSet presAssocID="{A24DBF5F-4E54-4500-82EC-6F88110EF932}" presName="linearFlow" presStyleCnt="0">
        <dgm:presLayoutVars>
          <dgm:dir/>
          <dgm:animLvl val="lvl"/>
          <dgm:resizeHandles/>
        </dgm:presLayoutVars>
      </dgm:prSet>
      <dgm:spPr/>
    </dgm:pt>
    <dgm:pt modelId="{A9F221AA-A783-4D50-A67D-4FC999D3F87C}" type="pres">
      <dgm:prSet presAssocID="{AFFD9761-244A-476A-9C24-BAED429E36BE}" presName="compositeNode" presStyleCnt="0">
        <dgm:presLayoutVars>
          <dgm:bulletEnabled val="1"/>
        </dgm:presLayoutVars>
      </dgm:prSet>
      <dgm:spPr/>
    </dgm:pt>
    <dgm:pt modelId="{D1A0D9E6-8D5B-4EBD-99EA-55EC7858257B}" type="pres">
      <dgm:prSet presAssocID="{AFFD9761-244A-476A-9C24-BAED429E36BE}" presName="image" presStyleLbl="fgImgPlace1" presStyleIdx="0" presStyleCnt="3" custLinFactX="19893" custLinFactNeighborX="100000" custLinFactNeighborY="-489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8E6C30E9-901F-4BA6-9CED-D44566967C1F}" type="pres">
      <dgm:prSet presAssocID="{AFFD9761-244A-476A-9C24-BAED429E36BE}" presName="childNode" presStyleLbl="node1" presStyleIdx="0" presStyleCnt="3">
        <dgm:presLayoutVars>
          <dgm:bulletEnabled val="1"/>
        </dgm:presLayoutVars>
      </dgm:prSet>
      <dgm:spPr/>
    </dgm:pt>
    <dgm:pt modelId="{04AABEB4-2A26-4E25-830B-F808325CEB42}" type="pres">
      <dgm:prSet presAssocID="{AFFD9761-244A-476A-9C24-BAED429E36BE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36AD3E0B-DC77-41E7-9B51-0A356C004CC9}" type="pres">
      <dgm:prSet presAssocID="{BF4AF15B-7C87-4A70-B63D-711570513D57}" presName="sibTrans" presStyleCnt="0"/>
      <dgm:spPr/>
    </dgm:pt>
    <dgm:pt modelId="{B0E80B67-CB30-4751-8AF8-2DAE97FE5C26}" type="pres">
      <dgm:prSet presAssocID="{7D56671D-5D67-49C1-B641-04D3E44A4618}" presName="compositeNode" presStyleCnt="0">
        <dgm:presLayoutVars>
          <dgm:bulletEnabled val="1"/>
        </dgm:presLayoutVars>
      </dgm:prSet>
      <dgm:spPr/>
    </dgm:pt>
    <dgm:pt modelId="{D87A74C0-CC3B-4ED5-930F-E053EB832206}" type="pres">
      <dgm:prSet presAssocID="{7D56671D-5D67-49C1-B641-04D3E44A4618}" presName="image" presStyleLbl="fgImgPlace1" presStyleIdx="1" presStyleCnt="3" custLinFactX="18090" custLinFactNeighborX="100000" custLinFactNeighborY="-1983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</dgm:pt>
    <dgm:pt modelId="{4AD888B6-F249-4B6A-ABFD-C5E688C60291}" type="pres">
      <dgm:prSet presAssocID="{7D56671D-5D67-49C1-B641-04D3E44A4618}" presName="childNode" presStyleLbl="node1" presStyleIdx="1" presStyleCnt="3">
        <dgm:presLayoutVars>
          <dgm:bulletEnabled val="1"/>
        </dgm:presLayoutVars>
      </dgm:prSet>
      <dgm:spPr/>
    </dgm:pt>
    <dgm:pt modelId="{F3A6BA78-2ACF-47B1-9C27-BD4CB2A87C5A}" type="pres">
      <dgm:prSet presAssocID="{7D56671D-5D67-49C1-B641-04D3E44A4618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5563E16D-488F-411D-836D-A13816EAB724}" type="pres">
      <dgm:prSet presAssocID="{1EC81290-56AF-403A-99C7-CBEAA9B5BDE9}" presName="sibTrans" presStyleCnt="0"/>
      <dgm:spPr/>
    </dgm:pt>
    <dgm:pt modelId="{E679CC75-0F00-4C52-9805-1BD3CADD1477}" type="pres">
      <dgm:prSet presAssocID="{90B31FBF-09B1-4FAE-8D34-AAA1D4EFD96F}" presName="compositeNode" presStyleCnt="0">
        <dgm:presLayoutVars>
          <dgm:bulletEnabled val="1"/>
        </dgm:presLayoutVars>
      </dgm:prSet>
      <dgm:spPr/>
    </dgm:pt>
    <dgm:pt modelId="{E7F0DE21-4650-4F8C-B5C6-5FEBCCF294E1}" type="pres">
      <dgm:prSet presAssocID="{90B31FBF-09B1-4FAE-8D34-AAA1D4EFD96F}" presName="image" presStyleLbl="fgImgPlace1" presStyleIdx="2" presStyleCnt="3" custLinFactX="18991" custLinFactNeighborX="100000" custLinFactNeighborY="-540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A24A2F64-4CB8-4647-B0B1-085FCFB4E8A0}" type="pres">
      <dgm:prSet presAssocID="{90B31FBF-09B1-4FAE-8D34-AAA1D4EFD96F}" presName="childNode" presStyleLbl="node1" presStyleIdx="2" presStyleCnt="3">
        <dgm:presLayoutVars>
          <dgm:bulletEnabled val="1"/>
        </dgm:presLayoutVars>
      </dgm:prSet>
      <dgm:spPr/>
    </dgm:pt>
    <dgm:pt modelId="{1BE7D637-AA18-45F2-BDBF-6CDE7846C96C}" type="pres">
      <dgm:prSet presAssocID="{90B31FBF-09B1-4FAE-8D34-AAA1D4EFD96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3D5B1626-D220-4178-8696-3D13A77AAC1D}" type="presOf" srcId="{3704986B-57E3-455E-8583-A78803227893}" destId="{A24A2F64-4CB8-4647-B0B1-085FCFB4E8A0}" srcOrd="0" destOrd="0" presId="urn:microsoft.com/office/officeart/2005/8/layout/hList2"/>
    <dgm:cxn modelId="{A3619A2B-6A23-420D-8E85-FCF7DFAAB50B}" srcId="{90B31FBF-09B1-4FAE-8D34-AAA1D4EFD96F}" destId="{7652E371-C2C2-472E-8899-F8D21B4EFEA3}" srcOrd="1" destOrd="0" parTransId="{12A3699E-9CAC-4127-AD8C-49DF747CA107}" sibTransId="{3BFB8F8E-9FB1-4584-AE5A-3A9204A65C0F}"/>
    <dgm:cxn modelId="{7E95373D-2F65-4431-BF9E-9C73B347D363}" type="presOf" srcId="{8650B9DF-AEC2-4582-87D7-F094167E830A}" destId="{4AD888B6-F249-4B6A-ABFD-C5E688C60291}" srcOrd="0" destOrd="0" presId="urn:microsoft.com/office/officeart/2005/8/layout/hList2"/>
    <dgm:cxn modelId="{67D46743-E75D-4A5D-8BDB-A0569C3B61C8}" type="presOf" srcId="{363BA4B4-754E-4D0B-BCD6-887B9104C2D3}" destId="{8E6C30E9-901F-4BA6-9CED-D44566967C1F}" srcOrd="0" destOrd="0" presId="urn:microsoft.com/office/officeart/2005/8/layout/hList2"/>
    <dgm:cxn modelId="{2D17B343-E801-4EAF-9AC9-E64EF0709CED}" type="presOf" srcId="{90B31FBF-09B1-4FAE-8D34-AAA1D4EFD96F}" destId="{1BE7D637-AA18-45F2-BDBF-6CDE7846C96C}" srcOrd="0" destOrd="0" presId="urn:microsoft.com/office/officeart/2005/8/layout/hList2"/>
    <dgm:cxn modelId="{209DE664-2637-4BBB-865A-B1BAA63D2E35}" srcId="{7D56671D-5D67-49C1-B641-04D3E44A4618}" destId="{8650B9DF-AEC2-4582-87D7-F094167E830A}" srcOrd="0" destOrd="0" parTransId="{90BB380F-3FA9-42B2-8D7E-4F72E0D738FF}" sibTransId="{67C57729-6574-446F-9F40-EA115CF6B4BA}"/>
    <dgm:cxn modelId="{B34B7D47-955E-4249-B9D9-16D8517EDEF4}" srcId="{90B31FBF-09B1-4FAE-8D34-AAA1D4EFD96F}" destId="{3704986B-57E3-455E-8583-A78803227893}" srcOrd="0" destOrd="0" parTransId="{770B6E27-AF74-4260-8AE4-798404F682A0}" sibTransId="{07CE3450-DED6-4D9B-A4C3-A63145E56006}"/>
    <dgm:cxn modelId="{FBB42F6B-6846-410D-9104-635EFE653EE0}" srcId="{AFFD9761-244A-476A-9C24-BAED429E36BE}" destId="{EB6EEC24-3934-4F16-88CC-2EFB6B3F99F8}" srcOrd="1" destOrd="0" parTransId="{261010C1-CA57-4C85-985C-DBA28CEF4DA2}" sibTransId="{8201A4D8-00CD-4C6A-986C-CBBE8C88AB08}"/>
    <dgm:cxn modelId="{BDE36A50-D1A1-46FD-8004-365F3F165C9C}" type="presOf" srcId="{7D56671D-5D67-49C1-B641-04D3E44A4618}" destId="{F3A6BA78-2ACF-47B1-9C27-BD4CB2A87C5A}" srcOrd="0" destOrd="0" presId="urn:microsoft.com/office/officeart/2005/8/layout/hList2"/>
    <dgm:cxn modelId="{83B0F688-F079-4FF7-8496-21F8EA999B64}" srcId="{A24DBF5F-4E54-4500-82EC-6F88110EF932}" destId="{AFFD9761-244A-476A-9C24-BAED429E36BE}" srcOrd="0" destOrd="0" parTransId="{297BB0E4-5C97-45A4-9A24-59FB2AE76E42}" sibTransId="{BF4AF15B-7C87-4A70-B63D-711570513D57}"/>
    <dgm:cxn modelId="{60A0BD91-0F17-45E4-9E1F-63BFCFD9EB49}" type="presOf" srcId="{0ED265AA-CA77-4D7F-9419-27BBF33D6501}" destId="{A24A2F64-4CB8-4647-B0B1-085FCFB4E8A0}" srcOrd="0" destOrd="2" presId="urn:microsoft.com/office/officeart/2005/8/layout/hList2"/>
    <dgm:cxn modelId="{6AFA449C-A461-48A9-AE24-C991D5A165CF}" srcId="{7D56671D-5D67-49C1-B641-04D3E44A4618}" destId="{95451275-8B25-473C-A5BB-D806575F09CD}" srcOrd="1" destOrd="0" parTransId="{CA8E7656-6BE7-4679-9FB0-8709A0B9EB65}" sibTransId="{4966447D-767C-453C-8CED-0D2CC2DC9D8A}"/>
    <dgm:cxn modelId="{DD4399B3-349F-4734-92CF-88259EEDB0BB}" type="presOf" srcId="{95451275-8B25-473C-A5BB-D806575F09CD}" destId="{4AD888B6-F249-4B6A-ABFD-C5E688C60291}" srcOrd="0" destOrd="1" presId="urn:microsoft.com/office/officeart/2005/8/layout/hList2"/>
    <dgm:cxn modelId="{3300DDB6-ED4A-4D56-AF02-370764FDAF45}" type="presOf" srcId="{7652E371-C2C2-472E-8899-F8D21B4EFEA3}" destId="{A24A2F64-4CB8-4647-B0B1-085FCFB4E8A0}" srcOrd="0" destOrd="1" presId="urn:microsoft.com/office/officeart/2005/8/layout/hList2"/>
    <dgm:cxn modelId="{9A18E8B6-7247-485B-919A-99FD6784B538}" srcId="{A24DBF5F-4E54-4500-82EC-6F88110EF932}" destId="{7D56671D-5D67-49C1-B641-04D3E44A4618}" srcOrd="1" destOrd="0" parTransId="{87881BF7-DBCE-45A9-84E0-14745A6A6C44}" sibTransId="{1EC81290-56AF-403A-99C7-CBEAA9B5BDE9}"/>
    <dgm:cxn modelId="{678506B9-5EAD-4C53-B174-1F104FE6ADB2}" type="presOf" srcId="{EB6EEC24-3934-4F16-88CC-2EFB6B3F99F8}" destId="{8E6C30E9-901F-4BA6-9CED-D44566967C1F}" srcOrd="0" destOrd="1" presId="urn:microsoft.com/office/officeart/2005/8/layout/hList2"/>
    <dgm:cxn modelId="{186FB8C1-42C3-44B5-8EDD-E58B2875093E}" type="presOf" srcId="{AFFD9761-244A-476A-9C24-BAED429E36BE}" destId="{04AABEB4-2A26-4E25-830B-F808325CEB42}" srcOrd="0" destOrd="0" presId="urn:microsoft.com/office/officeart/2005/8/layout/hList2"/>
    <dgm:cxn modelId="{DB4853C2-4E8C-429E-9B27-730AB4EF360C}" srcId="{A24DBF5F-4E54-4500-82EC-6F88110EF932}" destId="{90B31FBF-09B1-4FAE-8D34-AAA1D4EFD96F}" srcOrd="2" destOrd="0" parTransId="{992ECF34-8C2E-40CF-9768-F18F816CB3DF}" sibTransId="{71597FE8-4F8D-4687-8E0C-08BB30F180FB}"/>
    <dgm:cxn modelId="{619B02CA-96CE-4683-877C-F6052A784D79}" srcId="{AFFD9761-244A-476A-9C24-BAED429E36BE}" destId="{363BA4B4-754E-4D0B-BCD6-887B9104C2D3}" srcOrd="0" destOrd="0" parTransId="{080D3EB3-1B02-4E99-9E4F-663CB85531A0}" sibTransId="{C6D94BA4-2CB9-49D5-B33C-026123EB3D11}"/>
    <dgm:cxn modelId="{17BC23CA-A100-4CA4-B3AF-B6074034B25E}" type="presOf" srcId="{FB1B3C52-2EDE-440A-82C9-CDE42C3839D2}" destId="{8E6C30E9-901F-4BA6-9CED-D44566967C1F}" srcOrd="0" destOrd="2" presId="urn:microsoft.com/office/officeart/2005/8/layout/hList2"/>
    <dgm:cxn modelId="{555F11CB-AFF8-4F83-9BBF-6357A1F92689}" srcId="{90B31FBF-09B1-4FAE-8D34-AAA1D4EFD96F}" destId="{0ED265AA-CA77-4D7F-9419-27BBF33D6501}" srcOrd="2" destOrd="0" parTransId="{F74E2058-0C25-4164-96C8-2750A37AB51D}" sibTransId="{D95A938D-213C-446F-8E8E-0A20C58C4460}"/>
    <dgm:cxn modelId="{827B7EDB-4B13-493E-BB1A-33B8874E561B}" srcId="{AFFD9761-244A-476A-9C24-BAED429E36BE}" destId="{FB1B3C52-2EDE-440A-82C9-CDE42C3839D2}" srcOrd="2" destOrd="0" parTransId="{B844422A-3C1C-4E2C-A4B6-A014389D8DD7}" sibTransId="{42E25C0B-82F8-4902-B3EE-81BE7BAEAEB6}"/>
    <dgm:cxn modelId="{A70C0DE0-1F8E-4BB7-AAB8-485B3CFF3205}" type="presOf" srcId="{A24DBF5F-4E54-4500-82EC-6F88110EF932}" destId="{B2411294-6FF9-4737-A1D8-9013D243DC57}" srcOrd="0" destOrd="0" presId="urn:microsoft.com/office/officeart/2005/8/layout/hList2"/>
    <dgm:cxn modelId="{F8340FF5-DCF2-4130-8FAD-401BC55CB79E}" type="presParOf" srcId="{B2411294-6FF9-4737-A1D8-9013D243DC57}" destId="{A9F221AA-A783-4D50-A67D-4FC999D3F87C}" srcOrd="0" destOrd="0" presId="urn:microsoft.com/office/officeart/2005/8/layout/hList2"/>
    <dgm:cxn modelId="{13D9A24C-7BB5-4BA0-9F7D-39597751173E}" type="presParOf" srcId="{A9F221AA-A783-4D50-A67D-4FC999D3F87C}" destId="{D1A0D9E6-8D5B-4EBD-99EA-55EC7858257B}" srcOrd="0" destOrd="0" presId="urn:microsoft.com/office/officeart/2005/8/layout/hList2"/>
    <dgm:cxn modelId="{5ECE7624-FCBB-4318-B155-D1393601186A}" type="presParOf" srcId="{A9F221AA-A783-4D50-A67D-4FC999D3F87C}" destId="{8E6C30E9-901F-4BA6-9CED-D44566967C1F}" srcOrd="1" destOrd="0" presId="urn:microsoft.com/office/officeart/2005/8/layout/hList2"/>
    <dgm:cxn modelId="{560D612D-45C3-4CEA-8717-E53666054912}" type="presParOf" srcId="{A9F221AA-A783-4D50-A67D-4FC999D3F87C}" destId="{04AABEB4-2A26-4E25-830B-F808325CEB42}" srcOrd="2" destOrd="0" presId="urn:microsoft.com/office/officeart/2005/8/layout/hList2"/>
    <dgm:cxn modelId="{59CB1C07-42CF-4925-A399-F0C82044F0EE}" type="presParOf" srcId="{B2411294-6FF9-4737-A1D8-9013D243DC57}" destId="{36AD3E0B-DC77-41E7-9B51-0A356C004CC9}" srcOrd="1" destOrd="0" presId="urn:microsoft.com/office/officeart/2005/8/layout/hList2"/>
    <dgm:cxn modelId="{FAB15C9C-58AC-40B5-A0E6-041C671DC079}" type="presParOf" srcId="{B2411294-6FF9-4737-A1D8-9013D243DC57}" destId="{B0E80B67-CB30-4751-8AF8-2DAE97FE5C26}" srcOrd="2" destOrd="0" presId="urn:microsoft.com/office/officeart/2005/8/layout/hList2"/>
    <dgm:cxn modelId="{0BBCDA5F-BB27-4C3F-B3AD-0734AE920E40}" type="presParOf" srcId="{B0E80B67-CB30-4751-8AF8-2DAE97FE5C26}" destId="{D87A74C0-CC3B-4ED5-930F-E053EB832206}" srcOrd="0" destOrd="0" presId="urn:microsoft.com/office/officeart/2005/8/layout/hList2"/>
    <dgm:cxn modelId="{A0C94702-6F8C-4629-9C08-EFE6245155D0}" type="presParOf" srcId="{B0E80B67-CB30-4751-8AF8-2DAE97FE5C26}" destId="{4AD888B6-F249-4B6A-ABFD-C5E688C60291}" srcOrd="1" destOrd="0" presId="urn:microsoft.com/office/officeart/2005/8/layout/hList2"/>
    <dgm:cxn modelId="{A572ABC8-9E14-4BA4-A8B8-91A8AC5DD62D}" type="presParOf" srcId="{B0E80B67-CB30-4751-8AF8-2DAE97FE5C26}" destId="{F3A6BA78-2ACF-47B1-9C27-BD4CB2A87C5A}" srcOrd="2" destOrd="0" presId="urn:microsoft.com/office/officeart/2005/8/layout/hList2"/>
    <dgm:cxn modelId="{D988D0CA-9143-4E3D-82FB-60FBEF16AB97}" type="presParOf" srcId="{B2411294-6FF9-4737-A1D8-9013D243DC57}" destId="{5563E16D-488F-411D-836D-A13816EAB724}" srcOrd="3" destOrd="0" presId="urn:microsoft.com/office/officeart/2005/8/layout/hList2"/>
    <dgm:cxn modelId="{1F44DCA7-B691-44CF-AF7D-732515E175EE}" type="presParOf" srcId="{B2411294-6FF9-4737-A1D8-9013D243DC57}" destId="{E679CC75-0F00-4C52-9805-1BD3CADD1477}" srcOrd="4" destOrd="0" presId="urn:microsoft.com/office/officeart/2005/8/layout/hList2"/>
    <dgm:cxn modelId="{C47D3BAE-0002-4A3D-9DC0-D28F1A924D24}" type="presParOf" srcId="{E679CC75-0F00-4C52-9805-1BD3CADD1477}" destId="{E7F0DE21-4650-4F8C-B5C6-5FEBCCF294E1}" srcOrd="0" destOrd="0" presId="urn:microsoft.com/office/officeart/2005/8/layout/hList2"/>
    <dgm:cxn modelId="{B7D63C7E-037B-4E04-8247-A8A0FF9E0FD4}" type="presParOf" srcId="{E679CC75-0F00-4C52-9805-1BD3CADD1477}" destId="{A24A2F64-4CB8-4647-B0B1-085FCFB4E8A0}" srcOrd="1" destOrd="0" presId="urn:microsoft.com/office/officeart/2005/8/layout/hList2"/>
    <dgm:cxn modelId="{03DF587D-12A8-4894-B47A-1F09DDD786F0}" type="presParOf" srcId="{E679CC75-0F00-4C52-9805-1BD3CADD1477}" destId="{1BE7D637-AA18-45F2-BDBF-6CDE7846C96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BEB4-2A26-4E25-830B-F808325CEB42}">
      <dsp:nvSpPr>
        <dsp:cNvPr id="0" name=""/>
        <dsp:cNvSpPr/>
      </dsp:nvSpPr>
      <dsp:spPr>
        <a:xfrm rot="16200000">
          <a:off x="-1273423" y="2097673"/>
          <a:ext cx="3151806" cy="48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6007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مراكز الأمومة والطفولة</a:t>
          </a:r>
          <a:endParaRPr lang="en-US" sz="2600" kern="1200" dirty="0"/>
        </a:p>
      </dsp:txBody>
      <dsp:txXfrm>
        <a:off x="-1273423" y="2097673"/>
        <a:ext cx="3151806" cy="483031"/>
      </dsp:txXfrm>
    </dsp:sp>
    <dsp:sp modelId="{8E6C30E9-901F-4BA6-9CED-D44566967C1F}">
      <dsp:nvSpPr>
        <dsp:cNvPr id="0" name=""/>
        <dsp:cNvSpPr/>
      </dsp:nvSpPr>
      <dsp:spPr>
        <a:xfrm>
          <a:off x="543995" y="763286"/>
          <a:ext cx="2406011" cy="3151806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6007" rIns="192024" bIns="192024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متابعة صحة الام الحامل.</a:t>
          </a:r>
          <a:endParaRPr lang="en-US" sz="2100" kern="1200" dirty="0">
            <a:solidFill>
              <a:schemeClr val="tx1"/>
            </a:solidFill>
          </a:endParaRPr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تقديم المطاعيم للأطفال والأمهات.</a:t>
          </a:r>
          <a:endParaRPr lang="en-US" sz="2100" kern="1200" dirty="0">
            <a:solidFill>
              <a:schemeClr val="tx1"/>
            </a:solidFill>
          </a:endParaRPr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متابعة صحة المواليد</a:t>
          </a:r>
          <a:r>
            <a:rPr lang="ar-JO" sz="2100" kern="1200" dirty="0"/>
            <a:t>.</a:t>
          </a:r>
          <a:endParaRPr lang="en-US" sz="2100" kern="1200" dirty="0"/>
        </a:p>
      </dsp:txBody>
      <dsp:txXfrm>
        <a:off x="543995" y="763286"/>
        <a:ext cx="2406011" cy="3151806"/>
      </dsp:txXfrm>
    </dsp:sp>
    <dsp:sp modelId="{D1A0D9E6-8D5B-4EBD-99EA-55EC7858257B}">
      <dsp:nvSpPr>
        <dsp:cNvPr id="0" name=""/>
        <dsp:cNvSpPr/>
      </dsp:nvSpPr>
      <dsp:spPr>
        <a:xfrm>
          <a:off x="1219206" y="78376"/>
          <a:ext cx="966063" cy="96606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6BA78-2ACF-47B1-9C27-BD4CB2A87C5A}">
      <dsp:nvSpPr>
        <dsp:cNvPr id="0" name=""/>
        <dsp:cNvSpPr/>
      </dsp:nvSpPr>
      <dsp:spPr>
        <a:xfrm rot="16200000">
          <a:off x="2254645" y="2097673"/>
          <a:ext cx="3151806" cy="48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6007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المستشفيات</a:t>
          </a:r>
          <a:endParaRPr lang="en-US" sz="2600" kern="1200" dirty="0"/>
        </a:p>
      </dsp:txBody>
      <dsp:txXfrm>
        <a:off x="2254645" y="2097673"/>
        <a:ext cx="3151806" cy="483031"/>
      </dsp:txXfrm>
    </dsp:sp>
    <dsp:sp modelId="{4AD888B6-F249-4B6A-ABFD-C5E688C60291}">
      <dsp:nvSpPr>
        <dsp:cNvPr id="0" name=""/>
        <dsp:cNvSpPr/>
      </dsp:nvSpPr>
      <dsp:spPr>
        <a:xfrm>
          <a:off x="4072064" y="763286"/>
          <a:ext cx="2406011" cy="315180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6007" rIns="192024" bIns="192024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إجراء العمليات الجراحية</a:t>
          </a:r>
          <a:endParaRPr lang="en-US" sz="2100" kern="1200" dirty="0">
            <a:solidFill>
              <a:schemeClr val="tx1"/>
            </a:solidFill>
          </a:endParaRPr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متابعة المرضى وتقديم الرعاية الصحية لهم</a:t>
          </a:r>
          <a:r>
            <a:rPr lang="ar-JO" sz="2100" kern="1200" dirty="0"/>
            <a:t>.</a:t>
          </a:r>
          <a:endParaRPr lang="en-US" sz="2100" kern="1200" dirty="0"/>
        </a:p>
      </dsp:txBody>
      <dsp:txXfrm>
        <a:off x="4072064" y="763286"/>
        <a:ext cx="2406011" cy="3151806"/>
      </dsp:txXfrm>
    </dsp:sp>
    <dsp:sp modelId="{D87A74C0-CC3B-4ED5-930F-E053EB832206}">
      <dsp:nvSpPr>
        <dsp:cNvPr id="0" name=""/>
        <dsp:cNvSpPr/>
      </dsp:nvSpPr>
      <dsp:spPr>
        <a:xfrm>
          <a:off x="4729857" y="0"/>
          <a:ext cx="966063" cy="96606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7D637-AA18-45F2-BDBF-6CDE7846C96C}">
      <dsp:nvSpPr>
        <dsp:cNvPr id="0" name=""/>
        <dsp:cNvSpPr/>
      </dsp:nvSpPr>
      <dsp:spPr>
        <a:xfrm rot="16200000">
          <a:off x="5782713" y="2097673"/>
          <a:ext cx="3151806" cy="48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6007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المراكز الصحية</a:t>
          </a:r>
          <a:endParaRPr lang="en-US" sz="2600" kern="1200" dirty="0"/>
        </a:p>
      </dsp:txBody>
      <dsp:txXfrm>
        <a:off x="5782713" y="2097673"/>
        <a:ext cx="3151806" cy="483031"/>
      </dsp:txXfrm>
    </dsp:sp>
    <dsp:sp modelId="{A24A2F64-4CB8-4647-B0B1-085FCFB4E8A0}">
      <dsp:nvSpPr>
        <dsp:cNvPr id="0" name=""/>
        <dsp:cNvSpPr/>
      </dsp:nvSpPr>
      <dsp:spPr>
        <a:xfrm>
          <a:off x="7600132" y="763286"/>
          <a:ext cx="2406011" cy="3151806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6007" rIns="192024" bIns="192024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فحص المرضى وتقديم العلاج</a:t>
          </a:r>
          <a:endParaRPr lang="en-US" sz="2100" kern="1200" dirty="0">
            <a:solidFill>
              <a:schemeClr val="tx1"/>
            </a:solidFill>
          </a:endParaRPr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تحويل الحالات المرضية إلى المستشفيات</a:t>
          </a:r>
          <a:endParaRPr lang="en-US" sz="2100" kern="1200" dirty="0">
            <a:solidFill>
              <a:schemeClr val="tx1"/>
            </a:solidFill>
          </a:endParaRPr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JO" sz="2100" kern="1200" dirty="0">
              <a:solidFill>
                <a:schemeClr val="tx1"/>
              </a:solidFill>
            </a:rPr>
            <a:t>تنظيم حملات لإجراء فحوص دورية وتقديم المطاعيم الدورية.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7600132" y="763286"/>
        <a:ext cx="2406011" cy="3151806"/>
      </dsp:txXfrm>
    </dsp:sp>
    <dsp:sp modelId="{E7F0DE21-4650-4F8C-B5C6-5FEBCCF294E1}">
      <dsp:nvSpPr>
        <dsp:cNvPr id="0" name=""/>
        <dsp:cNvSpPr/>
      </dsp:nvSpPr>
      <dsp:spPr>
        <a:xfrm>
          <a:off x="8266629" y="73430"/>
          <a:ext cx="966063" cy="9660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/>
              <a:t>الصحة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>
                <a:hlinkClick r:id="rId2" action="ppaction://hlinksldjump"/>
              </a:rPr>
              <a:t>أولا </a:t>
            </a:r>
            <a:r>
              <a:rPr lang="ar-JO" dirty="0"/>
              <a:t>: مهام وزارة الصحة </a:t>
            </a:r>
          </a:p>
          <a:p>
            <a:r>
              <a:rPr lang="ar-JO" dirty="0">
                <a:hlinkClick r:id="rId3" action="ppaction://hlinksldjump"/>
              </a:rPr>
              <a:t>ثانيا</a:t>
            </a:r>
            <a:r>
              <a:rPr lang="ar-JO" dirty="0"/>
              <a:t> : القطاعات الصحية في الأردن </a:t>
            </a:r>
          </a:p>
          <a:p>
            <a:r>
              <a:rPr lang="ar-JO" dirty="0">
                <a:hlinkClick r:id="rId3" action="ppaction://hlinksldjump"/>
              </a:rPr>
              <a:t>ثالثا </a:t>
            </a:r>
            <a:r>
              <a:rPr lang="ar-JO" dirty="0"/>
              <a:t>: خدمات المرافق الصحية</a:t>
            </a:r>
          </a:p>
          <a:p>
            <a:r>
              <a:rPr lang="ar-JO" dirty="0">
                <a:hlinkClick r:id="rId3" action="ppaction://hlinksldjump"/>
              </a:rPr>
              <a:t>رابعا</a:t>
            </a:r>
            <a:r>
              <a:rPr lang="ar-JO" dirty="0"/>
              <a:t> : الوعي الصحي للمواطن </a:t>
            </a:r>
          </a:p>
          <a:p>
            <a:endParaRPr lang="ar-JO" dirty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649" y="422365"/>
            <a:ext cx="2775429" cy="181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291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مهام وزارة الصحة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عملت الحكومة الأردنية متمثلة في وزارة الصحة على تقديم </a:t>
            </a:r>
            <a:r>
              <a:rPr lang="ar-JO" b="1" i="1" dirty="0">
                <a:solidFill>
                  <a:srgbClr val="FF0000"/>
                </a:solidFill>
              </a:rPr>
              <a:t>الخدمات الصحية من خلال:</a:t>
            </a:r>
            <a:endParaRPr lang="ar-JO" dirty="0"/>
          </a:p>
          <a:p>
            <a:pPr algn="r" rtl="1"/>
            <a:endParaRPr lang="ar-JO" dirty="0"/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بناء المستشفيات والمراكز الصحية 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إعداد الكوادر المدربة من أطباء وممرضين 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تجهيز المستشفيات بأحدث الأجهزة الطبية المطورة.</a:t>
            </a: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8209875" y="699843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عدد 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658" y="4221431"/>
            <a:ext cx="2939688" cy="17700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250" y="2363262"/>
            <a:ext cx="3152503" cy="177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القطاعات الصحية في الاردن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القطاع العام</a:t>
            </a:r>
            <a:r>
              <a:rPr lang="ar-JO">
                <a:solidFill>
                  <a:srgbClr val="0070C0"/>
                </a:solidFill>
              </a:rPr>
              <a:t>( الحكومي)</a:t>
            </a:r>
            <a:r>
              <a:rPr lang="ar-JO">
                <a:solidFill>
                  <a:schemeClr val="tx1"/>
                </a:solidFill>
              </a:rPr>
              <a:t>: </a:t>
            </a:r>
            <a:r>
              <a:rPr lang="ar-JO" dirty="0">
                <a:solidFill>
                  <a:schemeClr val="tx1"/>
                </a:solidFill>
              </a:rPr>
              <a:t>يقدم هذا القطاع خدماته الصحية للمواطنين جميعا عن طريق المستشفيات الحكومية </a:t>
            </a:r>
            <a:r>
              <a:rPr lang="ar-JO">
                <a:solidFill>
                  <a:schemeClr val="tx1"/>
                </a:solidFill>
              </a:rPr>
              <a:t>والمراكز الصحية</a:t>
            </a:r>
          </a:p>
          <a:p>
            <a:pPr marL="0" indent="0" algn="r" rtl="1">
              <a:buNone/>
            </a:pPr>
            <a:r>
              <a:rPr lang="ar-JO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مثل مستشفى البشير.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قطاع القوات المسلحة</a:t>
            </a:r>
            <a:r>
              <a:rPr lang="ar-JO" dirty="0">
                <a:solidFill>
                  <a:schemeClr val="tx1"/>
                </a:solidFill>
              </a:rPr>
              <a:t>: يقدم خدمات صحية للمنتفعين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العسكريين العاملين والمتقاعدين مثل مدينة الحسين الطبية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المرتبطة باسم مؤسسها جلالة الملك الحسين بن طلال 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القطاع الخاص: </a:t>
            </a:r>
            <a:r>
              <a:rPr lang="ar-JO" dirty="0">
                <a:solidFill>
                  <a:schemeClr val="tx1"/>
                </a:solidFill>
              </a:rPr>
              <a:t>يقدم خدمات صحية عن طريق المراكز والمستشفيات الخاصة مثل: مستشفى الاستقلال و مستشفى الإيطالي. </a:t>
            </a: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8758514" y="6416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اذكر 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685" y="2316481"/>
            <a:ext cx="3399240" cy="1393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779520"/>
            <a:ext cx="33432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خدمات المرافق الصحية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20667789"/>
              </p:ext>
            </p:extLst>
          </p:nvPr>
        </p:nvGraphicFramePr>
        <p:xfrm>
          <a:off x="1045030" y="1968137"/>
          <a:ext cx="10067108" cy="4040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Explosion 1 11"/>
          <p:cNvSpPr/>
          <p:nvPr/>
        </p:nvSpPr>
        <p:spPr>
          <a:xfrm>
            <a:off x="8758514" y="6416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4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194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الصحة </vt:lpstr>
      <vt:lpstr>مهام وزارة الصحة</vt:lpstr>
      <vt:lpstr> القطاعات الصحية في الاردن</vt:lpstr>
      <vt:lpstr>خدمات المرافق الصحية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90</cp:revision>
  <dcterms:created xsi:type="dcterms:W3CDTF">2020-06-28T05:54:10Z</dcterms:created>
  <dcterms:modified xsi:type="dcterms:W3CDTF">2023-11-25T16:25:49Z</dcterms:modified>
</cp:coreProperties>
</file>