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7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153DAF-ADD1-4887-A8C3-6F8A1C3781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76E650-C7EB-4328-B4D2-E3B566433849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مراحل التعليم في الأردن</a:t>
          </a:r>
          <a:endParaRPr lang="en-US" dirty="0">
            <a:solidFill>
              <a:schemeClr val="tx1"/>
            </a:solidFill>
          </a:endParaRPr>
        </a:p>
      </dgm:t>
    </dgm:pt>
    <dgm:pt modelId="{ABD8BDCD-DB35-4297-9586-97368BB64E61}" type="parTrans" cxnId="{EE175939-BC31-479D-B731-949EB019652A}">
      <dgm:prSet/>
      <dgm:spPr/>
      <dgm:t>
        <a:bodyPr/>
        <a:lstStyle/>
        <a:p>
          <a:endParaRPr lang="en-US"/>
        </a:p>
      </dgm:t>
    </dgm:pt>
    <dgm:pt modelId="{2D1F5AF5-73CB-478B-A428-D7F6AE6F94FD}" type="sibTrans" cxnId="{EE175939-BC31-479D-B731-949EB019652A}">
      <dgm:prSet/>
      <dgm:spPr/>
      <dgm:t>
        <a:bodyPr/>
        <a:lstStyle/>
        <a:p>
          <a:endParaRPr lang="en-US"/>
        </a:p>
      </dgm:t>
    </dgm:pt>
    <dgm:pt modelId="{94153255-EE25-4701-BC31-0BF970977933}">
      <dgm:prSet phldrT="[Text]"/>
      <dgm:spPr/>
      <dgm:t>
        <a:bodyPr/>
        <a:lstStyle/>
        <a:p>
          <a:r>
            <a:rPr lang="ar-JO" dirty="0" smtClean="0">
              <a:solidFill>
                <a:srgbClr val="FFC000"/>
              </a:solidFill>
            </a:rPr>
            <a:t>مرحلة التعليم الثانوي</a:t>
          </a:r>
          <a:endParaRPr lang="en-US" dirty="0">
            <a:solidFill>
              <a:srgbClr val="FFC000"/>
            </a:solidFill>
          </a:endParaRPr>
        </a:p>
      </dgm:t>
    </dgm:pt>
    <dgm:pt modelId="{E20458E7-F0F4-4B0F-8A7C-83C91BF44640}" type="parTrans" cxnId="{2942B0BA-34AA-4C87-B803-5483D9FF8559}">
      <dgm:prSet/>
      <dgm:spPr/>
      <dgm:t>
        <a:bodyPr/>
        <a:lstStyle/>
        <a:p>
          <a:endParaRPr lang="en-US"/>
        </a:p>
      </dgm:t>
    </dgm:pt>
    <dgm:pt modelId="{2B4D0339-9417-4364-A7E9-0AAD5C7CA97F}" type="sibTrans" cxnId="{2942B0BA-34AA-4C87-B803-5483D9FF8559}">
      <dgm:prSet/>
      <dgm:spPr/>
      <dgm:t>
        <a:bodyPr/>
        <a:lstStyle/>
        <a:p>
          <a:endParaRPr lang="en-US"/>
        </a:p>
      </dgm:t>
    </dgm:pt>
    <dgm:pt modelId="{BC086398-97DA-4BD6-B234-27333C0C8629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>
              <a:solidFill>
                <a:srgbClr val="002060"/>
              </a:solidFill>
            </a:rPr>
            <a:t>مرحلة التعليم الأساسي</a:t>
          </a:r>
          <a:endParaRPr lang="en-US" dirty="0">
            <a:solidFill>
              <a:srgbClr val="002060"/>
            </a:solidFill>
          </a:endParaRPr>
        </a:p>
      </dgm:t>
    </dgm:pt>
    <dgm:pt modelId="{0FBE5B9F-D994-4328-BCAF-54B12F7DFB33}" type="parTrans" cxnId="{A3DB96A3-E92C-44F0-8360-A80C67E60E4E}">
      <dgm:prSet/>
      <dgm:spPr/>
      <dgm:t>
        <a:bodyPr/>
        <a:lstStyle/>
        <a:p>
          <a:endParaRPr lang="en-US"/>
        </a:p>
      </dgm:t>
    </dgm:pt>
    <dgm:pt modelId="{D7B987BC-49A4-4CA9-B737-62C58FC44C23}" type="sibTrans" cxnId="{A3DB96A3-E92C-44F0-8360-A80C67E60E4E}">
      <dgm:prSet/>
      <dgm:spPr/>
      <dgm:t>
        <a:bodyPr/>
        <a:lstStyle/>
        <a:p>
          <a:endParaRPr lang="en-US"/>
        </a:p>
      </dgm:t>
    </dgm:pt>
    <dgm:pt modelId="{4484987F-CE8A-465C-A575-FCDF591B3CEB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>
              <a:solidFill>
                <a:srgbClr val="FFC000"/>
              </a:solidFill>
            </a:rPr>
            <a:t>مرحلة رياض الأطفال</a:t>
          </a:r>
          <a:endParaRPr lang="en-US" dirty="0">
            <a:solidFill>
              <a:srgbClr val="FFC000"/>
            </a:solidFill>
          </a:endParaRPr>
        </a:p>
      </dgm:t>
    </dgm:pt>
    <dgm:pt modelId="{F4CAD229-2F99-474F-A5CA-DDFE4E195DDA}" type="parTrans" cxnId="{D6E6D7C1-530D-43D5-9D63-FFCFD9B6BC45}">
      <dgm:prSet/>
      <dgm:spPr/>
      <dgm:t>
        <a:bodyPr/>
        <a:lstStyle/>
        <a:p>
          <a:endParaRPr lang="en-US"/>
        </a:p>
      </dgm:t>
    </dgm:pt>
    <dgm:pt modelId="{602048FA-5BFF-42E2-A005-D0D9A2492C2C}" type="sibTrans" cxnId="{D6E6D7C1-530D-43D5-9D63-FFCFD9B6BC45}">
      <dgm:prSet/>
      <dgm:spPr/>
      <dgm:t>
        <a:bodyPr/>
        <a:lstStyle/>
        <a:p>
          <a:endParaRPr lang="en-US"/>
        </a:p>
      </dgm:t>
    </dgm:pt>
    <dgm:pt modelId="{661A5622-A58C-40DF-AC3A-3D1AD8DA0511}" type="pres">
      <dgm:prSet presAssocID="{3A153DAF-ADD1-4887-A8C3-6F8A1C3781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F93BC4-8249-4BE7-B23A-A01E7BE9D073}" type="pres">
      <dgm:prSet presAssocID="{E276E650-C7EB-4328-B4D2-E3B566433849}" presName="hierRoot1" presStyleCnt="0">
        <dgm:presLayoutVars>
          <dgm:hierBranch val="init"/>
        </dgm:presLayoutVars>
      </dgm:prSet>
      <dgm:spPr/>
    </dgm:pt>
    <dgm:pt modelId="{AC05DA16-20D2-4C36-835D-E0534F3BEEA9}" type="pres">
      <dgm:prSet presAssocID="{E276E650-C7EB-4328-B4D2-E3B566433849}" presName="rootComposite1" presStyleCnt="0"/>
      <dgm:spPr/>
    </dgm:pt>
    <dgm:pt modelId="{9FFAF17C-E30A-4A29-A15E-A81522CF2916}" type="pres">
      <dgm:prSet presAssocID="{E276E650-C7EB-4328-B4D2-E3B566433849}" presName="rootText1" presStyleLbl="node0" presStyleIdx="0" presStyleCnt="1" custScaleX="164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1B54FE-D381-42E1-B8C1-A2A2348D5329}" type="pres">
      <dgm:prSet presAssocID="{E276E650-C7EB-4328-B4D2-E3B56643384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2154F10-37EC-4215-AF25-064B8678915C}" type="pres">
      <dgm:prSet presAssocID="{E276E650-C7EB-4328-B4D2-E3B566433849}" presName="hierChild2" presStyleCnt="0"/>
      <dgm:spPr/>
    </dgm:pt>
    <dgm:pt modelId="{0E022BE7-B8A1-4193-89D2-81374E37BB0A}" type="pres">
      <dgm:prSet presAssocID="{E20458E7-F0F4-4B0F-8A7C-83C91BF4464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444C30B-A3FC-4D52-836C-9A4424A46D2C}" type="pres">
      <dgm:prSet presAssocID="{94153255-EE25-4701-BC31-0BF970977933}" presName="hierRoot2" presStyleCnt="0">
        <dgm:presLayoutVars>
          <dgm:hierBranch val="init"/>
        </dgm:presLayoutVars>
      </dgm:prSet>
      <dgm:spPr/>
    </dgm:pt>
    <dgm:pt modelId="{B777281D-3317-41EF-BFD2-1623A72AA279}" type="pres">
      <dgm:prSet presAssocID="{94153255-EE25-4701-BC31-0BF970977933}" presName="rootComposite" presStyleCnt="0"/>
      <dgm:spPr/>
    </dgm:pt>
    <dgm:pt modelId="{70B0A91E-0D69-46E0-ABA4-267736FAD20A}" type="pres">
      <dgm:prSet presAssocID="{94153255-EE25-4701-BC31-0BF97097793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B49A1E-7C9E-4EFF-B8C2-27C4C64DAE34}" type="pres">
      <dgm:prSet presAssocID="{94153255-EE25-4701-BC31-0BF970977933}" presName="rootConnector" presStyleLbl="node2" presStyleIdx="0" presStyleCnt="3"/>
      <dgm:spPr/>
      <dgm:t>
        <a:bodyPr/>
        <a:lstStyle/>
        <a:p>
          <a:endParaRPr lang="en-US"/>
        </a:p>
      </dgm:t>
    </dgm:pt>
    <dgm:pt modelId="{6F2A7B8E-C134-4AE9-BEEE-E8A1F34D7DAF}" type="pres">
      <dgm:prSet presAssocID="{94153255-EE25-4701-BC31-0BF970977933}" presName="hierChild4" presStyleCnt="0"/>
      <dgm:spPr/>
    </dgm:pt>
    <dgm:pt modelId="{08DBD567-E038-4968-87E7-A984A20EA62E}" type="pres">
      <dgm:prSet presAssocID="{94153255-EE25-4701-BC31-0BF970977933}" presName="hierChild5" presStyleCnt="0"/>
      <dgm:spPr/>
    </dgm:pt>
    <dgm:pt modelId="{8778F726-2A60-41AA-A66D-26AEB7617F20}" type="pres">
      <dgm:prSet presAssocID="{0FBE5B9F-D994-4328-BCAF-54B12F7DFB33}" presName="Name37" presStyleLbl="parChTrans1D2" presStyleIdx="1" presStyleCnt="3"/>
      <dgm:spPr/>
      <dgm:t>
        <a:bodyPr/>
        <a:lstStyle/>
        <a:p>
          <a:endParaRPr lang="en-US"/>
        </a:p>
      </dgm:t>
    </dgm:pt>
    <dgm:pt modelId="{56A82AA7-48F1-48D0-A835-3A73015D0B6F}" type="pres">
      <dgm:prSet presAssocID="{BC086398-97DA-4BD6-B234-27333C0C8629}" presName="hierRoot2" presStyleCnt="0">
        <dgm:presLayoutVars>
          <dgm:hierBranch val="init"/>
        </dgm:presLayoutVars>
      </dgm:prSet>
      <dgm:spPr/>
    </dgm:pt>
    <dgm:pt modelId="{62D069AE-E124-4640-8434-FD53DB860070}" type="pres">
      <dgm:prSet presAssocID="{BC086398-97DA-4BD6-B234-27333C0C8629}" presName="rootComposite" presStyleCnt="0"/>
      <dgm:spPr/>
    </dgm:pt>
    <dgm:pt modelId="{8B6ECBD9-7BFD-4CFB-926C-8592226671B7}" type="pres">
      <dgm:prSet presAssocID="{BC086398-97DA-4BD6-B234-27333C0C862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2AAFF0-042D-4B3E-AD5B-2AE8A77CD301}" type="pres">
      <dgm:prSet presAssocID="{BC086398-97DA-4BD6-B234-27333C0C8629}" presName="rootConnector" presStyleLbl="node2" presStyleIdx="1" presStyleCnt="3"/>
      <dgm:spPr/>
      <dgm:t>
        <a:bodyPr/>
        <a:lstStyle/>
        <a:p>
          <a:endParaRPr lang="en-US"/>
        </a:p>
      </dgm:t>
    </dgm:pt>
    <dgm:pt modelId="{7759D755-B083-49DC-8559-04B07578D66D}" type="pres">
      <dgm:prSet presAssocID="{BC086398-97DA-4BD6-B234-27333C0C8629}" presName="hierChild4" presStyleCnt="0"/>
      <dgm:spPr/>
    </dgm:pt>
    <dgm:pt modelId="{4BF0F3FE-F5D9-4EA2-9B56-182E2A0DB00D}" type="pres">
      <dgm:prSet presAssocID="{BC086398-97DA-4BD6-B234-27333C0C8629}" presName="hierChild5" presStyleCnt="0"/>
      <dgm:spPr/>
    </dgm:pt>
    <dgm:pt modelId="{F618CB19-1F61-4E1D-A6A4-DDD70EF25CC3}" type="pres">
      <dgm:prSet presAssocID="{F4CAD229-2F99-474F-A5CA-DDFE4E195DD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57DDC2B7-B737-400A-8F93-BCF6FAF1B1F3}" type="pres">
      <dgm:prSet presAssocID="{4484987F-CE8A-465C-A575-FCDF591B3CEB}" presName="hierRoot2" presStyleCnt="0">
        <dgm:presLayoutVars>
          <dgm:hierBranch val="init"/>
        </dgm:presLayoutVars>
      </dgm:prSet>
      <dgm:spPr/>
    </dgm:pt>
    <dgm:pt modelId="{C7744073-87A2-4835-8A76-1AD1A5A908BF}" type="pres">
      <dgm:prSet presAssocID="{4484987F-CE8A-465C-A575-FCDF591B3CEB}" presName="rootComposite" presStyleCnt="0"/>
      <dgm:spPr/>
    </dgm:pt>
    <dgm:pt modelId="{667E0BA0-4462-4A14-ABC1-EBEEBB9FBE4D}" type="pres">
      <dgm:prSet presAssocID="{4484987F-CE8A-465C-A575-FCDF591B3CE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C25ED5-ADCB-401E-9C8F-B33C3F13FF67}" type="pres">
      <dgm:prSet presAssocID="{4484987F-CE8A-465C-A575-FCDF591B3CEB}" presName="rootConnector" presStyleLbl="node2" presStyleIdx="2" presStyleCnt="3"/>
      <dgm:spPr/>
      <dgm:t>
        <a:bodyPr/>
        <a:lstStyle/>
        <a:p>
          <a:endParaRPr lang="en-US"/>
        </a:p>
      </dgm:t>
    </dgm:pt>
    <dgm:pt modelId="{FF524CCC-CDE2-4324-BC78-706D14108067}" type="pres">
      <dgm:prSet presAssocID="{4484987F-CE8A-465C-A575-FCDF591B3CEB}" presName="hierChild4" presStyleCnt="0"/>
      <dgm:spPr/>
    </dgm:pt>
    <dgm:pt modelId="{8794B4D7-84F0-415D-BDBF-6728AF837EC2}" type="pres">
      <dgm:prSet presAssocID="{4484987F-CE8A-465C-A575-FCDF591B3CEB}" presName="hierChild5" presStyleCnt="0"/>
      <dgm:spPr/>
    </dgm:pt>
    <dgm:pt modelId="{92B32173-3017-41AC-A1B6-5D4DD43536AC}" type="pres">
      <dgm:prSet presAssocID="{E276E650-C7EB-4328-B4D2-E3B566433849}" presName="hierChild3" presStyleCnt="0"/>
      <dgm:spPr/>
    </dgm:pt>
  </dgm:ptLst>
  <dgm:cxnLst>
    <dgm:cxn modelId="{ABCC4541-FF52-495C-8E10-E3F27056B779}" type="presOf" srcId="{E276E650-C7EB-4328-B4D2-E3B566433849}" destId="{921B54FE-D381-42E1-B8C1-A2A2348D5329}" srcOrd="1" destOrd="0" presId="urn:microsoft.com/office/officeart/2005/8/layout/orgChart1"/>
    <dgm:cxn modelId="{DB1B62BA-F3D0-44F6-B56E-D5E0BB2844C5}" type="presOf" srcId="{0FBE5B9F-D994-4328-BCAF-54B12F7DFB33}" destId="{8778F726-2A60-41AA-A66D-26AEB7617F20}" srcOrd="0" destOrd="0" presId="urn:microsoft.com/office/officeart/2005/8/layout/orgChart1"/>
    <dgm:cxn modelId="{EE175939-BC31-479D-B731-949EB019652A}" srcId="{3A153DAF-ADD1-4887-A8C3-6F8A1C378167}" destId="{E276E650-C7EB-4328-B4D2-E3B566433849}" srcOrd="0" destOrd="0" parTransId="{ABD8BDCD-DB35-4297-9586-97368BB64E61}" sibTransId="{2D1F5AF5-73CB-478B-A428-D7F6AE6F94FD}"/>
    <dgm:cxn modelId="{DC363009-1FE8-43A9-B387-84E89D36E643}" type="presOf" srcId="{E20458E7-F0F4-4B0F-8A7C-83C91BF44640}" destId="{0E022BE7-B8A1-4193-89D2-81374E37BB0A}" srcOrd="0" destOrd="0" presId="urn:microsoft.com/office/officeart/2005/8/layout/orgChart1"/>
    <dgm:cxn modelId="{F8A9F6FE-2544-4782-8B41-036F6A3A9069}" type="presOf" srcId="{94153255-EE25-4701-BC31-0BF970977933}" destId="{49B49A1E-7C9E-4EFF-B8C2-27C4C64DAE34}" srcOrd="1" destOrd="0" presId="urn:microsoft.com/office/officeart/2005/8/layout/orgChart1"/>
    <dgm:cxn modelId="{7C9D6A15-9111-4E36-83E2-D9A4B084901D}" type="presOf" srcId="{BC086398-97DA-4BD6-B234-27333C0C8629}" destId="{872AAFF0-042D-4B3E-AD5B-2AE8A77CD301}" srcOrd="1" destOrd="0" presId="urn:microsoft.com/office/officeart/2005/8/layout/orgChart1"/>
    <dgm:cxn modelId="{D6E6D7C1-530D-43D5-9D63-FFCFD9B6BC45}" srcId="{E276E650-C7EB-4328-B4D2-E3B566433849}" destId="{4484987F-CE8A-465C-A575-FCDF591B3CEB}" srcOrd="2" destOrd="0" parTransId="{F4CAD229-2F99-474F-A5CA-DDFE4E195DDA}" sibTransId="{602048FA-5BFF-42E2-A005-D0D9A2492C2C}"/>
    <dgm:cxn modelId="{33A09EA9-B057-4A2F-AD50-38D9C8D0F940}" type="presOf" srcId="{F4CAD229-2F99-474F-A5CA-DDFE4E195DDA}" destId="{F618CB19-1F61-4E1D-A6A4-DDD70EF25CC3}" srcOrd="0" destOrd="0" presId="urn:microsoft.com/office/officeart/2005/8/layout/orgChart1"/>
    <dgm:cxn modelId="{2942B0BA-34AA-4C87-B803-5483D9FF8559}" srcId="{E276E650-C7EB-4328-B4D2-E3B566433849}" destId="{94153255-EE25-4701-BC31-0BF970977933}" srcOrd="0" destOrd="0" parTransId="{E20458E7-F0F4-4B0F-8A7C-83C91BF44640}" sibTransId="{2B4D0339-9417-4364-A7E9-0AAD5C7CA97F}"/>
    <dgm:cxn modelId="{A3DB96A3-E92C-44F0-8360-A80C67E60E4E}" srcId="{E276E650-C7EB-4328-B4D2-E3B566433849}" destId="{BC086398-97DA-4BD6-B234-27333C0C8629}" srcOrd="1" destOrd="0" parTransId="{0FBE5B9F-D994-4328-BCAF-54B12F7DFB33}" sibTransId="{D7B987BC-49A4-4CA9-B737-62C58FC44C23}"/>
    <dgm:cxn modelId="{18961A03-2C16-4DFA-9D7E-49CB24128B86}" type="presOf" srcId="{94153255-EE25-4701-BC31-0BF970977933}" destId="{70B0A91E-0D69-46E0-ABA4-267736FAD20A}" srcOrd="0" destOrd="0" presId="urn:microsoft.com/office/officeart/2005/8/layout/orgChart1"/>
    <dgm:cxn modelId="{1C67A8C7-83B5-4868-B8E5-40D3019058C2}" type="presOf" srcId="{3A153DAF-ADD1-4887-A8C3-6F8A1C378167}" destId="{661A5622-A58C-40DF-AC3A-3D1AD8DA0511}" srcOrd="0" destOrd="0" presId="urn:microsoft.com/office/officeart/2005/8/layout/orgChart1"/>
    <dgm:cxn modelId="{8BDEE4CD-16B3-4475-A1E6-CCAF4C0B9C79}" type="presOf" srcId="{4484987F-CE8A-465C-A575-FCDF591B3CEB}" destId="{F4C25ED5-ADCB-401E-9C8F-B33C3F13FF67}" srcOrd="1" destOrd="0" presId="urn:microsoft.com/office/officeart/2005/8/layout/orgChart1"/>
    <dgm:cxn modelId="{7E27208F-1C96-40C2-B587-550D72E94ED5}" type="presOf" srcId="{BC086398-97DA-4BD6-B234-27333C0C8629}" destId="{8B6ECBD9-7BFD-4CFB-926C-8592226671B7}" srcOrd="0" destOrd="0" presId="urn:microsoft.com/office/officeart/2005/8/layout/orgChart1"/>
    <dgm:cxn modelId="{E279366D-4AF0-4D7B-B6F7-04B48701BE4B}" type="presOf" srcId="{E276E650-C7EB-4328-B4D2-E3B566433849}" destId="{9FFAF17C-E30A-4A29-A15E-A81522CF2916}" srcOrd="0" destOrd="0" presId="urn:microsoft.com/office/officeart/2005/8/layout/orgChart1"/>
    <dgm:cxn modelId="{AA7D3EA2-BF09-42C2-B39D-2F3B6753693F}" type="presOf" srcId="{4484987F-CE8A-465C-A575-FCDF591B3CEB}" destId="{667E0BA0-4462-4A14-ABC1-EBEEBB9FBE4D}" srcOrd="0" destOrd="0" presId="urn:microsoft.com/office/officeart/2005/8/layout/orgChart1"/>
    <dgm:cxn modelId="{BA238963-6FFD-464F-BD69-07E265BDBE40}" type="presParOf" srcId="{661A5622-A58C-40DF-AC3A-3D1AD8DA0511}" destId="{95F93BC4-8249-4BE7-B23A-A01E7BE9D073}" srcOrd="0" destOrd="0" presId="urn:microsoft.com/office/officeart/2005/8/layout/orgChart1"/>
    <dgm:cxn modelId="{B98B9EEB-23C6-4BA3-8F87-1D85A9B7244A}" type="presParOf" srcId="{95F93BC4-8249-4BE7-B23A-A01E7BE9D073}" destId="{AC05DA16-20D2-4C36-835D-E0534F3BEEA9}" srcOrd="0" destOrd="0" presId="urn:microsoft.com/office/officeart/2005/8/layout/orgChart1"/>
    <dgm:cxn modelId="{892E93B6-0BA2-4C66-B4DF-0D35B874C5AD}" type="presParOf" srcId="{AC05DA16-20D2-4C36-835D-E0534F3BEEA9}" destId="{9FFAF17C-E30A-4A29-A15E-A81522CF2916}" srcOrd="0" destOrd="0" presId="urn:microsoft.com/office/officeart/2005/8/layout/orgChart1"/>
    <dgm:cxn modelId="{E0EE552C-0F82-497C-B490-DDAC87614AB1}" type="presParOf" srcId="{AC05DA16-20D2-4C36-835D-E0534F3BEEA9}" destId="{921B54FE-D381-42E1-B8C1-A2A2348D5329}" srcOrd="1" destOrd="0" presId="urn:microsoft.com/office/officeart/2005/8/layout/orgChart1"/>
    <dgm:cxn modelId="{107B24E4-7639-4A82-8A85-26F4F7896506}" type="presParOf" srcId="{95F93BC4-8249-4BE7-B23A-A01E7BE9D073}" destId="{42154F10-37EC-4215-AF25-064B8678915C}" srcOrd="1" destOrd="0" presId="urn:microsoft.com/office/officeart/2005/8/layout/orgChart1"/>
    <dgm:cxn modelId="{82905246-1C5B-4E43-81D8-244814BACE9E}" type="presParOf" srcId="{42154F10-37EC-4215-AF25-064B8678915C}" destId="{0E022BE7-B8A1-4193-89D2-81374E37BB0A}" srcOrd="0" destOrd="0" presId="urn:microsoft.com/office/officeart/2005/8/layout/orgChart1"/>
    <dgm:cxn modelId="{ED76E501-F23D-4EE8-ABF1-DEF2F7CF8711}" type="presParOf" srcId="{42154F10-37EC-4215-AF25-064B8678915C}" destId="{A444C30B-A3FC-4D52-836C-9A4424A46D2C}" srcOrd="1" destOrd="0" presId="urn:microsoft.com/office/officeart/2005/8/layout/orgChart1"/>
    <dgm:cxn modelId="{6A75C0E5-E263-49AF-9548-0D7693105321}" type="presParOf" srcId="{A444C30B-A3FC-4D52-836C-9A4424A46D2C}" destId="{B777281D-3317-41EF-BFD2-1623A72AA279}" srcOrd="0" destOrd="0" presId="urn:microsoft.com/office/officeart/2005/8/layout/orgChart1"/>
    <dgm:cxn modelId="{C2E7D013-ABD2-4600-9D6C-493B990C0380}" type="presParOf" srcId="{B777281D-3317-41EF-BFD2-1623A72AA279}" destId="{70B0A91E-0D69-46E0-ABA4-267736FAD20A}" srcOrd="0" destOrd="0" presId="urn:microsoft.com/office/officeart/2005/8/layout/orgChart1"/>
    <dgm:cxn modelId="{B824D216-3905-40B5-B1DB-9953D7456EE9}" type="presParOf" srcId="{B777281D-3317-41EF-BFD2-1623A72AA279}" destId="{49B49A1E-7C9E-4EFF-B8C2-27C4C64DAE34}" srcOrd="1" destOrd="0" presId="urn:microsoft.com/office/officeart/2005/8/layout/orgChart1"/>
    <dgm:cxn modelId="{56BE98D3-F0BB-47E6-B595-FC0A822578E3}" type="presParOf" srcId="{A444C30B-A3FC-4D52-836C-9A4424A46D2C}" destId="{6F2A7B8E-C134-4AE9-BEEE-E8A1F34D7DAF}" srcOrd="1" destOrd="0" presId="urn:microsoft.com/office/officeart/2005/8/layout/orgChart1"/>
    <dgm:cxn modelId="{19E98B00-2B76-4E5F-B769-03E0AFEF50D7}" type="presParOf" srcId="{A444C30B-A3FC-4D52-836C-9A4424A46D2C}" destId="{08DBD567-E038-4968-87E7-A984A20EA62E}" srcOrd="2" destOrd="0" presId="urn:microsoft.com/office/officeart/2005/8/layout/orgChart1"/>
    <dgm:cxn modelId="{2CC16A8E-31EB-4A2B-971D-EF0D0A793DB7}" type="presParOf" srcId="{42154F10-37EC-4215-AF25-064B8678915C}" destId="{8778F726-2A60-41AA-A66D-26AEB7617F20}" srcOrd="2" destOrd="0" presId="urn:microsoft.com/office/officeart/2005/8/layout/orgChart1"/>
    <dgm:cxn modelId="{4DA50939-8C14-4F43-BF4E-BDBE0E3D79D9}" type="presParOf" srcId="{42154F10-37EC-4215-AF25-064B8678915C}" destId="{56A82AA7-48F1-48D0-A835-3A73015D0B6F}" srcOrd="3" destOrd="0" presId="urn:microsoft.com/office/officeart/2005/8/layout/orgChart1"/>
    <dgm:cxn modelId="{4F811A33-D4BD-4009-B705-803F03F01BA6}" type="presParOf" srcId="{56A82AA7-48F1-48D0-A835-3A73015D0B6F}" destId="{62D069AE-E124-4640-8434-FD53DB860070}" srcOrd="0" destOrd="0" presId="urn:microsoft.com/office/officeart/2005/8/layout/orgChart1"/>
    <dgm:cxn modelId="{ACBDABA9-1348-4AF5-A591-880D746A3B76}" type="presParOf" srcId="{62D069AE-E124-4640-8434-FD53DB860070}" destId="{8B6ECBD9-7BFD-4CFB-926C-8592226671B7}" srcOrd="0" destOrd="0" presId="urn:microsoft.com/office/officeart/2005/8/layout/orgChart1"/>
    <dgm:cxn modelId="{470DB255-DDEA-4B42-80B2-60A51A831227}" type="presParOf" srcId="{62D069AE-E124-4640-8434-FD53DB860070}" destId="{872AAFF0-042D-4B3E-AD5B-2AE8A77CD301}" srcOrd="1" destOrd="0" presId="urn:microsoft.com/office/officeart/2005/8/layout/orgChart1"/>
    <dgm:cxn modelId="{CAFAFEDC-F461-4466-B24D-24F0346AD59E}" type="presParOf" srcId="{56A82AA7-48F1-48D0-A835-3A73015D0B6F}" destId="{7759D755-B083-49DC-8559-04B07578D66D}" srcOrd="1" destOrd="0" presId="urn:microsoft.com/office/officeart/2005/8/layout/orgChart1"/>
    <dgm:cxn modelId="{FD5EA559-A0EE-4CA6-BBF9-65887722F3F8}" type="presParOf" srcId="{56A82AA7-48F1-48D0-A835-3A73015D0B6F}" destId="{4BF0F3FE-F5D9-4EA2-9B56-182E2A0DB00D}" srcOrd="2" destOrd="0" presId="urn:microsoft.com/office/officeart/2005/8/layout/orgChart1"/>
    <dgm:cxn modelId="{456BC622-0D6F-457A-9DA0-9361E140346D}" type="presParOf" srcId="{42154F10-37EC-4215-AF25-064B8678915C}" destId="{F618CB19-1F61-4E1D-A6A4-DDD70EF25CC3}" srcOrd="4" destOrd="0" presId="urn:microsoft.com/office/officeart/2005/8/layout/orgChart1"/>
    <dgm:cxn modelId="{9D49CA3A-D459-4B6D-B7C2-0D7056E0922E}" type="presParOf" srcId="{42154F10-37EC-4215-AF25-064B8678915C}" destId="{57DDC2B7-B737-400A-8F93-BCF6FAF1B1F3}" srcOrd="5" destOrd="0" presId="urn:microsoft.com/office/officeart/2005/8/layout/orgChart1"/>
    <dgm:cxn modelId="{B2592AC6-4468-4778-9B9F-180C3BF67E94}" type="presParOf" srcId="{57DDC2B7-B737-400A-8F93-BCF6FAF1B1F3}" destId="{C7744073-87A2-4835-8A76-1AD1A5A908BF}" srcOrd="0" destOrd="0" presId="urn:microsoft.com/office/officeart/2005/8/layout/orgChart1"/>
    <dgm:cxn modelId="{E6D4919D-A52F-49C2-8431-FD902993DFB7}" type="presParOf" srcId="{C7744073-87A2-4835-8A76-1AD1A5A908BF}" destId="{667E0BA0-4462-4A14-ABC1-EBEEBB9FBE4D}" srcOrd="0" destOrd="0" presId="urn:microsoft.com/office/officeart/2005/8/layout/orgChart1"/>
    <dgm:cxn modelId="{CE530137-F364-4075-8589-7B84E3D89297}" type="presParOf" srcId="{C7744073-87A2-4835-8A76-1AD1A5A908BF}" destId="{F4C25ED5-ADCB-401E-9C8F-B33C3F13FF67}" srcOrd="1" destOrd="0" presId="urn:microsoft.com/office/officeart/2005/8/layout/orgChart1"/>
    <dgm:cxn modelId="{633D0C96-8673-458B-A797-87AF9E1D4734}" type="presParOf" srcId="{57DDC2B7-B737-400A-8F93-BCF6FAF1B1F3}" destId="{FF524CCC-CDE2-4324-BC78-706D14108067}" srcOrd="1" destOrd="0" presId="urn:microsoft.com/office/officeart/2005/8/layout/orgChart1"/>
    <dgm:cxn modelId="{F1F6E42E-B4F9-4CF5-AB01-51004B519641}" type="presParOf" srcId="{57DDC2B7-B737-400A-8F93-BCF6FAF1B1F3}" destId="{8794B4D7-84F0-415D-BDBF-6728AF837EC2}" srcOrd="2" destOrd="0" presId="urn:microsoft.com/office/officeart/2005/8/layout/orgChart1"/>
    <dgm:cxn modelId="{2BF767BA-A141-4A24-A89F-A5F3326A0B4F}" type="presParOf" srcId="{95F93BC4-8249-4BE7-B23A-A01E7BE9D073}" destId="{92B32173-3017-41AC-A1B6-5D4DD43536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8CB19-1F61-4E1D-A6A4-DDD70EF25CC3}">
      <dsp:nvSpPr>
        <dsp:cNvPr id="0" name=""/>
        <dsp:cNvSpPr/>
      </dsp:nvSpPr>
      <dsp:spPr>
        <a:xfrm>
          <a:off x="2506618" y="851341"/>
          <a:ext cx="1773450" cy="307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894"/>
              </a:lnTo>
              <a:lnTo>
                <a:pt x="1773450" y="153894"/>
              </a:lnTo>
              <a:lnTo>
                <a:pt x="1773450" y="3077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8F726-2A60-41AA-A66D-26AEB7617F20}">
      <dsp:nvSpPr>
        <dsp:cNvPr id="0" name=""/>
        <dsp:cNvSpPr/>
      </dsp:nvSpPr>
      <dsp:spPr>
        <a:xfrm>
          <a:off x="2460898" y="851341"/>
          <a:ext cx="91440" cy="3077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7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22BE7-B8A1-4193-89D2-81374E37BB0A}">
      <dsp:nvSpPr>
        <dsp:cNvPr id="0" name=""/>
        <dsp:cNvSpPr/>
      </dsp:nvSpPr>
      <dsp:spPr>
        <a:xfrm>
          <a:off x="733167" y="851341"/>
          <a:ext cx="1773450" cy="307788"/>
        </a:xfrm>
        <a:custGeom>
          <a:avLst/>
          <a:gdLst/>
          <a:ahLst/>
          <a:cxnLst/>
          <a:rect l="0" t="0" r="0" b="0"/>
          <a:pathLst>
            <a:path>
              <a:moveTo>
                <a:pt x="1773450" y="0"/>
              </a:moveTo>
              <a:lnTo>
                <a:pt x="1773450" y="153894"/>
              </a:lnTo>
              <a:lnTo>
                <a:pt x="0" y="153894"/>
              </a:lnTo>
              <a:lnTo>
                <a:pt x="0" y="3077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AF17C-E30A-4A29-A15E-A81522CF2916}">
      <dsp:nvSpPr>
        <dsp:cNvPr id="0" name=""/>
        <dsp:cNvSpPr/>
      </dsp:nvSpPr>
      <dsp:spPr>
        <a:xfrm>
          <a:off x="1303507" y="118510"/>
          <a:ext cx="2406220" cy="73283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>
              <a:solidFill>
                <a:schemeClr val="tx1"/>
              </a:solidFill>
            </a:rPr>
            <a:t>مراحل التعليم في الأردن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1303507" y="118510"/>
        <a:ext cx="2406220" cy="732830"/>
      </dsp:txXfrm>
    </dsp:sp>
    <dsp:sp modelId="{70B0A91E-0D69-46E0-ABA4-267736FAD20A}">
      <dsp:nvSpPr>
        <dsp:cNvPr id="0" name=""/>
        <dsp:cNvSpPr/>
      </dsp:nvSpPr>
      <dsp:spPr>
        <a:xfrm>
          <a:off x="336" y="1159129"/>
          <a:ext cx="1465661" cy="7328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>
              <a:solidFill>
                <a:srgbClr val="FFC000"/>
              </a:solidFill>
            </a:rPr>
            <a:t>مرحلة التعليم الثانوي</a:t>
          </a:r>
          <a:endParaRPr lang="en-US" sz="2500" kern="1200" dirty="0">
            <a:solidFill>
              <a:srgbClr val="FFC000"/>
            </a:solidFill>
          </a:endParaRPr>
        </a:p>
      </dsp:txBody>
      <dsp:txXfrm>
        <a:off x="336" y="1159129"/>
        <a:ext cx="1465661" cy="732830"/>
      </dsp:txXfrm>
    </dsp:sp>
    <dsp:sp modelId="{8B6ECBD9-7BFD-4CFB-926C-8592226671B7}">
      <dsp:nvSpPr>
        <dsp:cNvPr id="0" name=""/>
        <dsp:cNvSpPr/>
      </dsp:nvSpPr>
      <dsp:spPr>
        <a:xfrm>
          <a:off x="1773787" y="1159129"/>
          <a:ext cx="1465661" cy="73283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>
              <a:solidFill>
                <a:srgbClr val="002060"/>
              </a:solidFill>
            </a:rPr>
            <a:t>مرحلة التعليم الأساسي</a:t>
          </a:r>
          <a:endParaRPr lang="en-US" sz="2500" kern="1200" dirty="0">
            <a:solidFill>
              <a:srgbClr val="002060"/>
            </a:solidFill>
          </a:endParaRPr>
        </a:p>
      </dsp:txBody>
      <dsp:txXfrm>
        <a:off x="1773787" y="1159129"/>
        <a:ext cx="1465661" cy="732830"/>
      </dsp:txXfrm>
    </dsp:sp>
    <dsp:sp modelId="{667E0BA0-4462-4A14-ABC1-EBEEBB9FBE4D}">
      <dsp:nvSpPr>
        <dsp:cNvPr id="0" name=""/>
        <dsp:cNvSpPr/>
      </dsp:nvSpPr>
      <dsp:spPr>
        <a:xfrm>
          <a:off x="3547237" y="1159129"/>
          <a:ext cx="1465661" cy="73283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500" kern="1200" dirty="0" smtClean="0">
              <a:solidFill>
                <a:srgbClr val="FFC000"/>
              </a:solidFill>
            </a:rPr>
            <a:t>مرحلة رياض الأطفال</a:t>
          </a:r>
          <a:endParaRPr lang="en-US" sz="2500" kern="1200" dirty="0">
            <a:solidFill>
              <a:srgbClr val="FFC000"/>
            </a:solidFill>
          </a:endParaRPr>
        </a:p>
      </dsp:txBody>
      <dsp:txXfrm>
        <a:off x="3547237" y="1159129"/>
        <a:ext cx="1465661" cy="73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التعليم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أهمية التعليم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مهام وزارة التربية والتعليم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مظاهر اهتمام جلالة الملك عبد الله الثاني في التعليم</a:t>
            </a:r>
          </a:p>
          <a:p>
            <a:r>
              <a:rPr lang="ar-JO" dirty="0" smtClean="0">
                <a:hlinkClick r:id="rId3" action="ppaction://hlinksldjump"/>
              </a:rPr>
              <a:t>رابعا</a:t>
            </a:r>
            <a:r>
              <a:rPr lang="ar-JO" dirty="0" smtClean="0"/>
              <a:t> </a:t>
            </a:r>
            <a:r>
              <a:rPr lang="ar-JO" dirty="0"/>
              <a:t>: </a:t>
            </a:r>
            <a:r>
              <a:rPr lang="ar-JO" dirty="0" smtClean="0"/>
              <a:t>مراحل التعليم في الأردن </a:t>
            </a:r>
            <a:endParaRPr lang="ar-JO" dirty="0"/>
          </a:p>
          <a:p>
            <a:r>
              <a:rPr lang="ar-JO" u="sng" dirty="0" smtClean="0">
                <a:solidFill>
                  <a:srgbClr val="0070C0"/>
                </a:solidFill>
              </a:rPr>
              <a:t>خامسا </a:t>
            </a:r>
            <a:r>
              <a:rPr lang="ar-JO" dirty="0"/>
              <a:t>: </a:t>
            </a:r>
            <a:r>
              <a:rPr lang="ar-JO" dirty="0" smtClean="0"/>
              <a:t>الثقافة العسكرية </a:t>
            </a:r>
            <a:endParaRPr lang="ar-JO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518" y="610616"/>
            <a:ext cx="4122964" cy="162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أهمية التعليم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التعليم</a:t>
            </a:r>
            <a:r>
              <a:rPr lang="ar-JO" dirty="0" smtClean="0"/>
              <a:t>: يعد التعليم من أهم الخدمات التي تقدمها الدولة للمواطنين </a:t>
            </a:r>
            <a:r>
              <a:rPr lang="ar-JO" dirty="0" smtClean="0">
                <a:solidFill>
                  <a:srgbClr val="FF0000"/>
                </a:solidFill>
              </a:rPr>
              <a:t>لأنه</a:t>
            </a:r>
            <a:r>
              <a:rPr lang="ar-JO" dirty="0" smtClean="0"/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1- تطوير المجتمع في مختلف المجالات</a:t>
            </a:r>
          </a:p>
          <a:p>
            <a:pPr marL="0" indent="0" algn="r" rtl="1">
              <a:buNone/>
            </a:pPr>
            <a:r>
              <a:rPr lang="ar-JO" dirty="0" smtClean="0"/>
              <a:t>2- وسيلة لتحسين المستوى الاقتصادي والاجتماعي للأفراد</a:t>
            </a:r>
          </a:p>
          <a:p>
            <a:pPr marL="0" indent="0" algn="r" rtl="1">
              <a:buNone/>
            </a:pPr>
            <a:r>
              <a:rPr lang="ar-JO" dirty="0" smtClean="0"/>
              <a:t>3- يسهم في إعداد القوى العاملة التي يحتاج إليها المجتمع.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  </a:t>
            </a:r>
            <a:r>
              <a:rPr lang="ar-JO" dirty="0" smtClean="0">
                <a:solidFill>
                  <a:srgbClr val="FF0000"/>
                </a:solidFill>
              </a:rPr>
              <a:t>كيف</a:t>
            </a:r>
            <a:r>
              <a:rPr lang="ar-JO" dirty="0" smtClean="0"/>
              <a:t> يسهم التعليم في اعداد القوى العاملة؟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بالتعليم يتم اعداد الطبيب والمهندس والمعلم وغيرهم مما يعملون على تطوير المجتمع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17" y="2344260"/>
            <a:ext cx="3161212" cy="2802505"/>
          </a:xfrm>
          <a:prstGeom prst="rect">
            <a:avLst/>
          </a:prstGeom>
        </p:spPr>
      </p:pic>
      <p:pic>
        <p:nvPicPr>
          <p:cNvPr id="7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728" y="4825360"/>
            <a:ext cx="649368" cy="4819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40" y="456747"/>
            <a:ext cx="946625" cy="110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مهام وزارة التربية والتعليم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عملت الحكومة الأردنية متمثلة في </a:t>
            </a:r>
            <a:r>
              <a:rPr lang="ar-JO" dirty="0"/>
              <a:t>و</a:t>
            </a:r>
            <a:r>
              <a:rPr lang="ar-JO" dirty="0" smtClean="0"/>
              <a:t>زارة التربية والتعليم على تقديم </a:t>
            </a:r>
            <a:r>
              <a:rPr lang="ar-JO" b="1" i="1" dirty="0" smtClean="0">
                <a:solidFill>
                  <a:srgbClr val="FF0000"/>
                </a:solidFill>
              </a:rPr>
              <a:t>الخدمات التعليمية</a:t>
            </a:r>
            <a:r>
              <a:rPr lang="ar-JO" b="1" i="1" dirty="0">
                <a:solidFill>
                  <a:srgbClr val="FF0000"/>
                </a:solidFill>
              </a:rPr>
              <a:t>:</a:t>
            </a:r>
            <a:endParaRPr lang="ar-JO" dirty="0" smtClean="0"/>
          </a:p>
          <a:p>
            <a:pPr algn="r" rtl="1"/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1- بناء المدارس وتجهيزها بأحدث الاجهزة .</a:t>
            </a:r>
          </a:p>
          <a:p>
            <a:pPr marL="0" indent="0" algn="r" rtl="1">
              <a:buNone/>
            </a:pPr>
            <a:r>
              <a:rPr lang="ar-JO" dirty="0" smtClean="0"/>
              <a:t>2- تدريب المعلمين وتأهيلهم .</a:t>
            </a:r>
          </a:p>
          <a:p>
            <a:pPr marL="0" indent="0" algn="r" rtl="1">
              <a:buNone/>
            </a:pPr>
            <a:r>
              <a:rPr lang="ar-JO" dirty="0" smtClean="0"/>
              <a:t>3- توفير المناهج الدراسية.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برأيك، هل</a:t>
            </a:r>
            <a:r>
              <a:rPr lang="ar-JO" dirty="0" smtClean="0"/>
              <a:t> يمثل الإنفاق على التعليم عبئا على الدولة؟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نعم ، تكلفة بناء المدارس وطباعة المناهج وتوفير الكتب وإعطاء الرواتب للمعلمين 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9281029" y="470880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 ؟</a:t>
            </a:r>
            <a:endParaRPr lang="en-US" dirty="0"/>
          </a:p>
        </p:txBody>
      </p:sp>
      <p:pic>
        <p:nvPicPr>
          <p:cNvPr id="12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728" y="4825360"/>
            <a:ext cx="649368" cy="4819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959" y="2566648"/>
            <a:ext cx="3105150" cy="2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مظاهر اهتمام جلالة الملك عبد الله الثاني في قطاع التعليم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شهد التعليم تطورا ملحوظا في عهد جلالة الملك عبد الله ومن مظاهر اهتمامه :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ازدياد عدد المدارس وتحسين نوعيه التعليم.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دعم مبادرات والمشروعات التربوية الهادفة مثل جائزة الملكة رانيا العبدالله للتميز التربوي.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مشاركة المؤسسات الخاصة في انشاء المدارس.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64140"/>
            <a:ext cx="3949610" cy="1653129"/>
          </a:xfrm>
          <a:prstGeom prst="rect">
            <a:avLst/>
          </a:prstGeom>
        </p:spPr>
      </p:pic>
      <p:sp>
        <p:nvSpPr>
          <p:cNvPr id="10" name="Explosion 1 9"/>
          <p:cNvSpPr/>
          <p:nvPr/>
        </p:nvSpPr>
        <p:spPr>
          <a:xfrm>
            <a:off x="2052914" y="4576853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مراحل التعليم في الاردن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JO" dirty="0" smtClean="0"/>
              <a:t>تقسم مراحل التعليم في الأردن إلى ثلاث مراحل :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تعد مرحلة التعليم الأساسي هي مرحلة إلزامية، وبعدها يختار الطالب أحد نوعي التعليم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( الاكاديمي أو المهني ).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ما المقصود</a:t>
            </a:r>
            <a:r>
              <a:rPr lang="ar-JO" dirty="0" smtClean="0"/>
              <a:t> بالتعليم الأكاديمي؟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أن يختار الطالب في مرحلة التعليم الثانوي أحد فرع التعليم (الأدبي او العلمي)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728" y="5060491"/>
            <a:ext cx="649368" cy="481953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204711470"/>
              </p:ext>
            </p:extLst>
          </p:nvPr>
        </p:nvGraphicFramePr>
        <p:xfrm>
          <a:off x="1492067" y="1990823"/>
          <a:ext cx="5013236" cy="2010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200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FFAF17C-E30A-4A29-A15E-A81522CF2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9FFAF17C-E30A-4A29-A15E-A81522CF2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9FFAF17C-E30A-4A29-A15E-A81522CF2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graphicEl>
                                              <a:dgm id="{9FFAF17C-E30A-4A29-A15E-A81522CF29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graphicEl>
                                              <a:dgm id="{9FFAF17C-E30A-4A29-A15E-A81522CF29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E022BE7-B8A1-4193-89D2-81374E37B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0E022BE7-B8A1-4193-89D2-81374E37B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graphicEl>
                                              <a:dgm id="{0E022BE7-B8A1-4193-89D2-81374E37B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graphicEl>
                                              <a:dgm id="{0E022BE7-B8A1-4193-89D2-81374E37B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graphicEl>
                                              <a:dgm id="{0E022BE7-B8A1-4193-89D2-81374E37BB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0B0A91E-0D69-46E0-ABA4-267736FAD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graphicEl>
                                              <a:dgm id="{70B0A91E-0D69-46E0-ABA4-267736FAD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graphicEl>
                                              <a:dgm id="{70B0A91E-0D69-46E0-ABA4-267736FAD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graphicEl>
                                              <a:dgm id="{70B0A91E-0D69-46E0-ABA4-267736FAD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graphicEl>
                                              <a:dgm id="{70B0A91E-0D69-46E0-ABA4-267736FAD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78F726-2A60-41AA-A66D-26AEB7617F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graphicEl>
                                              <a:dgm id="{8778F726-2A60-41AA-A66D-26AEB7617F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graphicEl>
                                              <a:dgm id="{8778F726-2A60-41AA-A66D-26AEB7617F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graphicEl>
                                              <a:dgm id="{8778F726-2A60-41AA-A66D-26AEB7617F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8778F726-2A60-41AA-A66D-26AEB7617F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B6ECBD9-7BFD-4CFB-926C-859222667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graphicEl>
                                              <a:dgm id="{8B6ECBD9-7BFD-4CFB-926C-859222667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graphicEl>
                                              <a:dgm id="{8B6ECBD9-7BFD-4CFB-926C-859222667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graphicEl>
                                              <a:dgm id="{8B6ECBD9-7BFD-4CFB-926C-859222667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graphicEl>
                                              <a:dgm id="{8B6ECBD9-7BFD-4CFB-926C-8592226671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618CB19-1F61-4E1D-A6A4-DDD70EF25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graphicEl>
                                              <a:dgm id="{F618CB19-1F61-4E1D-A6A4-DDD70EF25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graphicEl>
                                              <a:dgm id="{F618CB19-1F61-4E1D-A6A4-DDD70EF25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graphicEl>
                                              <a:dgm id="{F618CB19-1F61-4E1D-A6A4-DDD70EF25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graphicEl>
                                              <a:dgm id="{F618CB19-1F61-4E1D-A6A4-DDD70EF25C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67E0BA0-4462-4A14-ABC1-EBEEBB9FB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graphicEl>
                                              <a:dgm id="{667E0BA0-4462-4A14-ABC1-EBEEBB9FB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667E0BA0-4462-4A14-ABC1-EBEEBB9FB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667E0BA0-4462-4A14-ABC1-EBEEBB9FB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667E0BA0-4462-4A14-ABC1-EBEEBB9FBE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290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الثقافة العسكرية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i="1" dirty="0" smtClean="0">
                <a:solidFill>
                  <a:srgbClr val="FF0000"/>
                </a:solidFill>
              </a:rPr>
              <a:t>الثقافة العسكرية:</a:t>
            </a:r>
            <a:r>
              <a:rPr lang="ar-JO" dirty="0" smtClean="0"/>
              <a:t> هي مؤسسة تربوية عسكرية تقدم </a:t>
            </a:r>
          </a:p>
          <a:p>
            <a:pPr marL="0" indent="0" algn="r" rtl="1">
              <a:buNone/>
            </a:pPr>
            <a:r>
              <a:rPr lang="ar-JO" dirty="0" smtClean="0"/>
              <a:t>خدمات تعليمية واجتماعية لشرائح واسعة من المجتمع الأردني ،</a:t>
            </a:r>
          </a:p>
          <a:p>
            <a:pPr marL="0" indent="0" algn="r" rtl="1">
              <a:buNone/>
            </a:pPr>
            <a:r>
              <a:rPr lang="ar-JO" dirty="0" smtClean="0"/>
              <a:t> خاصة لأبناء العسكريين و أبناء البادية الأردنية. </a:t>
            </a:r>
          </a:p>
          <a:p>
            <a:pPr marL="0" indent="0" algn="r" rtl="1">
              <a:buNone/>
            </a:pPr>
            <a:r>
              <a:rPr lang="ar-JO" dirty="0" smtClean="0"/>
              <a:t>ومن أهم هذه الخدمات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تأمين المدارس باحتياجاتها من الكتب المدرسية والوسائل التعليمية.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تفعيل تكنولوجيا التعليم عن طريق مختبرات الحاسوب  .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54" y="1894659"/>
            <a:ext cx="3009220" cy="186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18" y="457047"/>
            <a:ext cx="2401388" cy="10720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138" y="4391842"/>
            <a:ext cx="3048000" cy="1714500"/>
          </a:xfrm>
          <a:prstGeom prst="rect">
            <a:avLst/>
          </a:prstGeom>
        </p:spPr>
      </p:pic>
      <p:sp>
        <p:nvSpPr>
          <p:cNvPr id="12" name="Explosion 1 11"/>
          <p:cNvSpPr/>
          <p:nvPr/>
        </p:nvSpPr>
        <p:spPr>
          <a:xfrm>
            <a:off x="8610469" y="4973212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5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331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التعليم </vt:lpstr>
      <vt:lpstr>أهمية التعليم </vt:lpstr>
      <vt:lpstr>مهام وزارة التربية والتعليم</vt:lpstr>
      <vt:lpstr>مظاهر اهتمام جلالة الملك عبد الله الثاني في قطاع التعليم</vt:lpstr>
      <vt:lpstr>مراحل التعليم في الاردن</vt:lpstr>
      <vt:lpstr>الثقافة العسكرية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69</cp:revision>
  <dcterms:created xsi:type="dcterms:W3CDTF">2020-06-28T05:54:10Z</dcterms:created>
  <dcterms:modified xsi:type="dcterms:W3CDTF">2022-11-23T18:23:33Z</dcterms:modified>
</cp:coreProperties>
</file>