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8" r:id="rId1"/>
  </p:sldMasterIdLst>
  <p:notesMasterIdLst>
    <p:notesMasterId r:id="rId45"/>
  </p:notesMasterIdLst>
  <p:sldIdLst>
    <p:sldId id="376" r:id="rId2"/>
    <p:sldId id="418" r:id="rId3"/>
    <p:sldId id="419" r:id="rId4"/>
    <p:sldId id="420" r:id="rId5"/>
    <p:sldId id="423" r:id="rId6"/>
    <p:sldId id="421" r:id="rId7"/>
    <p:sldId id="422" r:id="rId8"/>
    <p:sldId id="296" r:id="rId9"/>
    <p:sldId id="257" r:id="rId10"/>
    <p:sldId id="406" r:id="rId11"/>
    <p:sldId id="378" r:id="rId12"/>
    <p:sldId id="380" r:id="rId13"/>
    <p:sldId id="386" r:id="rId14"/>
    <p:sldId id="381" r:id="rId15"/>
    <p:sldId id="383" r:id="rId16"/>
    <p:sldId id="353" r:id="rId17"/>
    <p:sldId id="384" r:id="rId18"/>
    <p:sldId id="385" r:id="rId19"/>
    <p:sldId id="416" r:id="rId20"/>
    <p:sldId id="424" r:id="rId21"/>
    <p:sldId id="387" r:id="rId22"/>
    <p:sldId id="388" r:id="rId23"/>
    <p:sldId id="389" r:id="rId24"/>
    <p:sldId id="425" r:id="rId25"/>
    <p:sldId id="392" r:id="rId26"/>
    <p:sldId id="390" r:id="rId27"/>
    <p:sldId id="391" r:id="rId28"/>
    <p:sldId id="371" r:id="rId29"/>
    <p:sldId id="393" r:id="rId30"/>
    <p:sldId id="427" r:id="rId31"/>
    <p:sldId id="394" r:id="rId32"/>
    <p:sldId id="428" r:id="rId33"/>
    <p:sldId id="395" r:id="rId34"/>
    <p:sldId id="429" r:id="rId35"/>
    <p:sldId id="396" r:id="rId36"/>
    <p:sldId id="430" r:id="rId37"/>
    <p:sldId id="397" r:id="rId38"/>
    <p:sldId id="431" r:id="rId39"/>
    <p:sldId id="398" r:id="rId40"/>
    <p:sldId id="432" r:id="rId41"/>
    <p:sldId id="433" r:id="rId42"/>
    <p:sldId id="407" r:id="rId43"/>
    <p:sldId id="42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008000"/>
    <a:srgbClr val="FFCCFF"/>
    <a:srgbClr val="00FF00"/>
    <a:srgbClr val="66FF66"/>
    <a:srgbClr val="99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343" autoAdjust="0"/>
  </p:normalViewPr>
  <p:slideViewPr>
    <p:cSldViewPr>
      <p:cViewPr varScale="1">
        <p:scale>
          <a:sx n="60" d="100"/>
          <a:sy n="60" d="100"/>
        </p:scale>
        <p:origin x="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2A3D14CF-727E-4DEC-BF35-943B0564D2AC}"/>
    <pc:docChg chg="custSel addSld delSld modSld">
      <pc:chgData name="" userId="4b31236405e9249b" providerId="LiveId" clId="{2A3D14CF-727E-4DEC-BF35-943B0564D2AC}" dt="2023-02-08T19:27:59.887" v="254" actId="20577"/>
      <pc:docMkLst>
        <pc:docMk/>
      </pc:docMkLst>
      <pc:sldChg chg="modSp">
        <pc:chgData name="" userId="4b31236405e9249b" providerId="LiveId" clId="{2A3D14CF-727E-4DEC-BF35-943B0564D2AC}" dt="2023-02-04T04:55:04.677" v="217" actId="20577"/>
        <pc:sldMkLst>
          <pc:docMk/>
          <pc:sldMk cId="0" sldId="388"/>
        </pc:sldMkLst>
        <pc:spChg chg="mod">
          <ac:chgData name="" userId="4b31236405e9249b" providerId="LiveId" clId="{2A3D14CF-727E-4DEC-BF35-943B0564D2AC}" dt="2023-02-04T04:55:04.677" v="217" actId="20577"/>
          <ac:spMkLst>
            <pc:docMk/>
            <pc:sldMk cId="0" sldId="388"/>
            <ac:spMk id="17412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01.855" v="232" actId="478"/>
        <pc:sldMkLst>
          <pc:docMk/>
          <pc:sldMk cId="0" sldId="393"/>
        </pc:sldMkLst>
        <pc:spChg chg="del">
          <ac:chgData name="" userId="4b31236405e9249b" providerId="LiveId" clId="{2A3D14CF-727E-4DEC-BF35-943B0564D2AC}" dt="2023-02-04T06:25:01.855" v="232" actId="478"/>
          <ac:spMkLst>
            <pc:docMk/>
            <pc:sldMk cId="0" sldId="393"/>
            <ac:spMk id="2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19.333" v="234" actId="478"/>
        <pc:sldMkLst>
          <pc:docMk/>
          <pc:sldMk cId="0" sldId="394"/>
        </pc:sldMkLst>
        <pc:spChg chg="del">
          <ac:chgData name="" userId="4b31236405e9249b" providerId="LiveId" clId="{2A3D14CF-727E-4DEC-BF35-943B0564D2AC}" dt="2023-02-04T06:25:19.333" v="234" actId="478"/>
          <ac:spMkLst>
            <pc:docMk/>
            <pc:sldMk cId="0" sldId="394"/>
            <ac:spMk id="6" creationId="{00000000-0000-0000-0000-000000000000}"/>
          </ac:spMkLst>
        </pc:spChg>
      </pc:sldChg>
      <pc:sldChg chg="delSp modSp">
        <pc:chgData name="" userId="4b31236405e9249b" providerId="LiveId" clId="{2A3D14CF-727E-4DEC-BF35-943B0564D2AC}" dt="2023-02-04T06:25:36.283" v="236" actId="478"/>
        <pc:sldMkLst>
          <pc:docMk/>
          <pc:sldMk cId="0" sldId="395"/>
        </pc:sldMkLst>
        <pc:spChg chg="del">
          <ac:chgData name="" userId="4b31236405e9249b" providerId="LiveId" clId="{2A3D14CF-727E-4DEC-BF35-943B0564D2AC}" dt="2023-02-04T06:25:36.283" v="236" actId="478"/>
          <ac:spMkLst>
            <pc:docMk/>
            <pc:sldMk cId="0" sldId="395"/>
            <ac:spMk id="6" creationId="{00000000-0000-0000-0000-000000000000}"/>
          </ac:spMkLst>
        </pc:spChg>
        <pc:spChg chg="mod">
          <ac:chgData name="" userId="4b31236405e9249b" providerId="LiveId" clId="{2A3D14CF-727E-4DEC-BF35-943B0564D2AC}" dt="2023-02-04T06:24:51.247" v="230" actId="20577"/>
          <ac:spMkLst>
            <pc:docMk/>
            <pc:sldMk cId="0" sldId="395"/>
            <ac:spMk id="34821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56.652" v="238" actId="478"/>
        <pc:sldMkLst>
          <pc:docMk/>
          <pc:sldMk cId="0" sldId="396"/>
        </pc:sldMkLst>
        <pc:spChg chg="del">
          <ac:chgData name="" userId="4b31236405e9249b" providerId="LiveId" clId="{2A3D14CF-727E-4DEC-BF35-943B0564D2AC}" dt="2023-02-04T06:25:56.652" v="238" actId="478"/>
          <ac:spMkLst>
            <pc:docMk/>
            <pc:sldMk cId="0" sldId="396"/>
            <ac:spMk id="6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6:05.966" v="240" actId="478"/>
        <pc:sldMkLst>
          <pc:docMk/>
          <pc:sldMk cId="0" sldId="397"/>
        </pc:sldMkLst>
        <pc:spChg chg="del">
          <ac:chgData name="" userId="4b31236405e9249b" providerId="LiveId" clId="{2A3D14CF-727E-4DEC-BF35-943B0564D2AC}" dt="2023-02-04T06:26:05.966" v="240" actId="478"/>
          <ac:spMkLst>
            <pc:docMk/>
            <pc:sldMk cId="0" sldId="397"/>
            <ac:spMk id="6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6:14.630" v="242" actId="478"/>
        <pc:sldMkLst>
          <pc:docMk/>
          <pc:sldMk cId="0" sldId="398"/>
        </pc:sldMkLst>
        <pc:spChg chg="del">
          <ac:chgData name="" userId="4b31236405e9249b" providerId="LiveId" clId="{2A3D14CF-727E-4DEC-BF35-943B0564D2AC}" dt="2023-02-04T06:26:14.630" v="242" actId="478"/>
          <ac:spMkLst>
            <pc:docMk/>
            <pc:sldMk cId="0" sldId="398"/>
            <ac:spMk id="6" creationId="{00000000-0000-0000-0000-000000000000}"/>
          </ac:spMkLst>
        </pc:spChg>
      </pc:sldChg>
      <pc:sldChg chg="del">
        <pc:chgData name="" userId="4b31236405e9249b" providerId="LiveId" clId="{2A3D14CF-727E-4DEC-BF35-943B0564D2AC}" dt="2023-02-08T19:27:14.841" v="243" actId="2696"/>
        <pc:sldMkLst>
          <pc:docMk/>
          <pc:sldMk cId="0" sldId="401"/>
        </pc:sldMkLst>
      </pc:sldChg>
      <pc:sldChg chg="addSp delSp">
        <pc:chgData name="" userId="4b31236405e9249b" providerId="LiveId" clId="{2A3D14CF-727E-4DEC-BF35-943B0564D2AC}" dt="2023-02-02T05:59:50.819" v="216"/>
        <pc:sldMkLst>
          <pc:docMk/>
          <pc:sldMk cId="0" sldId="416"/>
        </pc:sldMkLst>
        <pc:spChg chg="add">
          <ac:chgData name="" userId="4b31236405e9249b" providerId="LiveId" clId="{2A3D14CF-727E-4DEC-BF35-943B0564D2AC}" dt="2023-02-02T05:59:50.819" v="216"/>
          <ac:spMkLst>
            <pc:docMk/>
            <pc:sldMk cId="0" sldId="416"/>
            <ac:spMk id="6" creationId="{72EE7F27-716D-4204-A2BC-C0B4D7C64785}"/>
          </ac:spMkLst>
        </pc:spChg>
        <pc:spChg chg="del">
          <ac:chgData name="" userId="4b31236405e9249b" providerId="LiveId" clId="{2A3D14CF-727E-4DEC-BF35-943B0564D2AC}" dt="2023-02-02T05:59:50.388" v="215" actId="478"/>
          <ac:spMkLst>
            <pc:docMk/>
            <pc:sldMk cId="0" sldId="416"/>
            <ac:spMk id="21509" creationId="{00000000-0000-0000-0000-000000000000}"/>
          </ac:spMkLst>
        </pc:spChg>
      </pc:sldChg>
      <pc:sldChg chg="addSp modSp">
        <pc:chgData name="" userId="4b31236405e9249b" providerId="LiveId" clId="{2A3D14CF-727E-4DEC-BF35-943B0564D2AC}" dt="2023-02-02T05:59:45.900" v="214" actId="1036"/>
        <pc:sldMkLst>
          <pc:docMk/>
          <pc:sldMk cId="3665393507" sldId="424"/>
        </pc:sldMkLst>
        <pc:spChg chg="add mod">
          <ac:chgData name="" userId="4b31236405e9249b" providerId="LiveId" clId="{2A3D14CF-727E-4DEC-BF35-943B0564D2AC}" dt="2023-02-02T05:57:37.378" v="90" actId="20577"/>
          <ac:spMkLst>
            <pc:docMk/>
            <pc:sldMk cId="3665393507" sldId="424"/>
            <ac:spMk id="10" creationId="{9CC17885-B4E4-414B-BDE1-5E57A09EB89F}"/>
          </ac:spMkLst>
        </pc:spChg>
        <pc:spChg chg="add mod">
          <ac:chgData name="" userId="4b31236405e9249b" providerId="LiveId" clId="{2A3D14CF-727E-4DEC-BF35-943B0564D2AC}" dt="2023-02-02T05:59:33.537" v="208" actId="1076"/>
          <ac:spMkLst>
            <pc:docMk/>
            <pc:sldMk cId="3665393507" sldId="424"/>
            <ac:spMk id="11" creationId="{9ECF4841-3A43-44F7-B9E1-63FDCB0F3CD3}"/>
          </ac:spMkLst>
        </pc:spChg>
        <pc:spChg chg="add mod">
          <ac:chgData name="" userId="4b31236405e9249b" providerId="LiveId" clId="{2A3D14CF-727E-4DEC-BF35-943B0564D2AC}" dt="2023-02-02T05:59:41.619" v="212" actId="1076"/>
          <ac:spMkLst>
            <pc:docMk/>
            <pc:sldMk cId="3665393507" sldId="424"/>
            <ac:spMk id="12" creationId="{1357F688-D8B8-4339-8E54-20213CA9175F}"/>
          </ac:spMkLst>
        </pc:spChg>
        <pc:spChg chg="mod">
          <ac:chgData name="" userId="4b31236405e9249b" providerId="LiveId" clId="{2A3D14CF-727E-4DEC-BF35-943B0564D2AC}" dt="2023-02-02T05:59:45.900" v="214" actId="1036"/>
          <ac:spMkLst>
            <pc:docMk/>
            <pc:sldMk cId="3665393507" sldId="424"/>
            <ac:spMk id="21509" creationId="{00000000-0000-0000-0000-000000000000}"/>
          </ac:spMkLst>
        </pc:spChg>
        <pc:spChg chg="mod">
          <ac:chgData name="" userId="4b31236405e9249b" providerId="LiveId" clId="{2A3D14CF-727E-4DEC-BF35-943B0564D2AC}" dt="2023-02-02T05:59:29.515" v="207" actId="1076"/>
          <ac:spMkLst>
            <pc:docMk/>
            <pc:sldMk cId="3665393507" sldId="424"/>
            <ac:spMk id="21511" creationId="{00000000-0000-0000-0000-000000000000}"/>
          </ac:spMkLst>
        </pc:spChg>
        <pc:spChg chg="mod">
          <ac:chgData name="" userId="4b31236405e9249b" providerId="LiveId" clId="{2A3D14CF-727E-4DEC-BF35-943B0564D2AC}" dt="2023-02-02T05:59:38.736" v="211" actId="1076"/>
          <ac:spMkLst>
            <pc:docMk/>
            <pc:sldMk cId="3665393507" sldId="424"/>
            <ac:spMk id="21512" creationId="{00000000-0000-0000-0000-000000000000}"/>
          </ac:spMkLst>
        </pc:spChg>
        <pc:spChg chg="mod">
          <ac:chgData name="" userId="4b31236405e9249b" providerId="LiveId" clId="{2A3D14CF-727E-4DEC-BF35-943B0564D2AC}" dt="2023-02-02T05:59:22.544" v="204" actId="20577"/>
          <ac:spMkLst>
            <pc:docMk/>
            <pc:sldMk cId="3665393507" sldId="424"/>
            <ac:spMk id="21513" creationId="{00000000-0000-0000-0000-000000000000}"/>
          </ac:spMkLst>
        </pc:spChg>
        <pc:picChg chg="mod">
          <ac:chgData name="" userId="4b31236405e9249b" providerId="LiveId" clId="{2A3D14CF-727E-4DEC-BF35-943B0564D2AC}" dt="2023-02-02T05:59:36.044" v="210" actId="1076"/>
          <ac:picMkLst>
            <pc:docMk/>
            <pc:sldMk cId="3665393507" sldId="424"/>
            <ac:picMk id="21507" creationId="{00000000-0000-0000-0000-000000000000}"/>
          </ac:picMkLst>
        </pc:picChg>
      </pc:sldChg>
      <pc:sldChg chg="modSp">
        <pc:chgData name="" userId="4b31236405e9249b" providerId="LiveId" clId="{2A3D14CF-727E-4DEC-BF35-943B0564D2AC}" dt="2023-02-04T04:57:51.786" v="229" actId="1037"/>
        <pc:sldMkLst>
          <pc:docMk/>
          <pc:sldMk cId="2061196839" sldId="425"/>
        </pc:sldMkLst>
        <pc:spChg chg="mod">
          <ac:chgData name="" userId="4b31236405e9249b" providerId="LiveId" clId="{2A3D14CF-727E-4DEC-BF35-943B0564D2AC}" dt="2023-02-04T04:57:51.786" v="229" actId="1037"/>
          <ac:spMkLst>
            <pc:docMk/>
            <pc:sldMk cId="2061196839" sldId="425"/>
            <ac:spMk id="17412" creationId="{00000000-0000-0000-0000-000000000000}"/>
          </ac:spMkLst>
        </pc:spChg>
      </pc:sldChg>
      <pc:sldChg chg="add">
        <pc:chgData name="" userId="4b31236405e9249b" providerId="LiveId" clId="{2A3D14CF-727E-4DEC-BF35-943B0564D2AC}" dt="2023-02-04T06:24:57.704" v="231"/>
        <pc:sldMkLst>
          <pc:docMk/>
          <pc:sldMk cId="300838835" sldId="427"/>
        </pc:sldMkLst>
      </pc:sldChg>
      <pc:sldChg chg="add">
        <pc:chgData name="" userId="4b31236405e9249b" providerId="LiveId" clId="{2A3D14CF-727E-4DEC-BF35-943B0564D2AC}" dt="2023-02-04T06:25:12.570" v="233"/>
        <pc:sldMkLst>
          <pc:docMk/>
          <pc:sldMk cId="2038609011" sldId="428"/>
        </pc:sldMkLst>
      </pc:sldChg>
      <pc:sldChg chg="add">
        <pc:chgData name="" userId="4b31236405e9249b" providerId="LiveId" clId="{2A3D14CF-727E-4DEC-BF35-943B0564D2AC}" dt="2023-02-04T06:25:30.020" v="235"/>
        <pc:sldMkLst>
          <pc:docMk/>
          <pc:sldMk cId="1842410166" sldId="429"/>
        </pc:sldMkLst>
      </pc:sldChg>
      <pc:sldChg chg="add">
        <pc:chgData name="" userId="4b31236405e9249b" providerId="LiveId" clId="{2A3D14CF-727E-4DEC-BF35-943B0564D2AC}" dt="2023-02-04T06:25:53.824" v="237"/>
        <pc:sldMkLst>
          <pc:docMk/>
          <pc:sldMk cId="551738346" sldId="430"/>
        </pc:sldMkLst>
      </pc:sldChg>
      <pc:sldChg chg="add">
        <pc:chgData name="" userId="4b31236405e9249b" providerId="LiveId" clId="{2A3D14CF-727E-4DEC-BF35-943B0564D2AC}" dt="2023-02-04T06:26:00.404" v="239"/>
        <pc:sldMkLst>
          <pc:docMk/>
          <pc:sldMk cId="640829054" sldId="431"/>
        </pc:sldMkLst>
      </pc:sldChg>
      <pc:sldChg chg="add">
        <pc:chgData name="" userId="4b31236405e9249b" providerId="LiveId" clId="{2A3D14CF-727E-4DEC-BF35-943B0564D2AC}" dt="2023-02-04T06:26:10.678" v="241"/>
        <pc:sldMkLst>
          <pc:docMk/>
          <pc:sldMk cId="1489845214" sldId="432"/>
        </pc:sldMkLst>
      </pc:sldChg>
      <pc:sldChg chg="modSp add">
        <pc:chgData name="" userId="4b31236405e9249b" providerId="LiveId" clId="{2A3D14CF-727E-4DEC-BF35-943B0564D2AC}" dt="2023-02-08T19:27:59.887" v="254" actId="20577"/>
        <pc:sldMkLst>
          <pc:docMk/>
          <pc:sldMk cId="2741784031" sldId="433"/>
        </pc:sldMkLst>
        <pc:spChg chg="mod">
          <ac:chgData name="" userId="4b31236405e9249b" providerId="LiveId" clId="{2A3D14CF-727E-4DEC-BF35-943B0564D2AC}" dt="2023-02-08T19:27:59.887" v="254" actId="20577"/>
          <ac:spMkLst>
            <pc:docMk/>
            <pc:sldMk cId="2741784031" sldId="433"/>
            <ac:spMk id="2" creationId="{50CFB798-C7AD-440E-8096-50BB39F2489F}"/>
          </ac:spMkLst>
        </pc:spChg>
        <pc:spChg chg="mod">
          <ac:chgData name="" userId="4b31236405e9249b" providerId="LiveId" clId="{2A3D14CF-727E-4DEC-BF35-943B0564D2AC}" dt="2023-02-08T19:27:56.715" v="247" actId="20577"/>
          <ac:spMkLst>
            <pc:docMk/>
            <pc:sldMk cId="2741784031" sldId="433"/>
            <ac:spMk id="3" creationId="{212BA2E4-D9CA-4B8D-8572-0898DF11F40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C7FB3C-C272-438D-8FFA-766280B432F1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40B54B-FFDC-4084-8022-1962DEC89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5146A-60DD-4BEF-A1A0-B9119A3C7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5709735-A829-42BE-A4D3-326487FC31DA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5709735-A829-42BE-A4D3-326487FC31DA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372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1A6C6950-880F-41E9-92CB-692F1F856D8C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1A6C6950-880F-41E9-92CB-692F1F856D8C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635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7749631-8FFF-412A-8D85-65314E330CEE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7749631-8FFF-412A-8D85-65314E330CEE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206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BC3791D6-2815-469E-843A-CE7E43B007EF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BC3791D6-2815-469E-843A-CE7E43B007EF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0888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5117FBA3-F202-432A-A36B-426C0783D502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5117FBA3-F202-432A-A36B-426C0783D502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807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0B54B-FFDC-4084-8022-1962DEC89A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26A381DE-A4EE-449C-BCD0-37F0EE013483}" type="slidenum">
              <a:rPr lang="en-GB" altLang="en-US" sz="1200" smtClean="0"/>
              <a:pPr/>
              <a:t>42</a:t>
            </a:fld>
            <a:endParaRPr lang="en-GB" altLang="en-US" sz="1200"/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2075" indent="-92075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95477CBF-3ED4-4775-9B8A-8ADD1D799BF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A706DA24-B993-456C-BA13-14E6BBEA8164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1267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E6F30E33-D338-469E-B04F-7BD4569F95DF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BFC7A6D2-2FD9-4808-8E09-36601B96B503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064CB2F-7516-4BD6-83EE-EDCF5DC3EDED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B386BD8-2674-48D5-9CD9-4E7F3F5F2187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B386BD8-2674-48D5-9CD9-4E7F3F5F2187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144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A602-533B-4DFA-9E46-75BDC12F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83345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7D2-4331-435B-9BC3-65617CB7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95991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D5FE-ED02-462C-9B0A-791BC774D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40683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57213" y="53975"/>
            <a:ext cx="7958137" cy="612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27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E504-5A44-4EE6-8C2B-DEDB27C70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657158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E11A-95BD-4391-B45A-2226484EA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46473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15C4-0D91-40FF-85EC-6FEE88CF5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60580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DCD3-8787-4004-9D85-6A644AD10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16060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8CA-F633-4ABF-9837-10743FE6B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303996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FC2B-2B34-40CA-BE7B-AFD913210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75501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AB8B-9E42-4F8B-8B6B-9694015A3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618386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99F6-41FE-404F-A4CC-1744E9333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84627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15DC90-D8D4-48D1-8035-F5EE01C76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>
    <p:zoom dir="in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92M4oDLTd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s://www.youtube.com/watch?v=_u3GEXZPDa8" TargetMode="Externa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251520" y="3021013"/>
            <a:ext cx="3550543" cy="206375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PalatiaBold" charset="0"/>
              </a:rPr>
              <a:t>Lesson: (Cells)</a:t>
            </a:r>
          </a:p>
          <a:p>
            <a:pPr eaLnBrk="1" hangingPunct="1"/>
            <a:r>
              <a:rPr lang="en-US" altLang="en-US" sz="2100" dirty="0">
                <a:latin typeface="PalatiaBold" charset="0"/>
              </a:rPr>
              <a:t>Scholastic Year: 2020-2021</a:t>
            </a:r>
          </a:p>
          <a:p>
            <a:pPr eaLnBrk="1" hangingPunct="1"/>
            <a:r>
              <a:rPr lang="en-US" altLang="en-US" sz="2400" dirty="0">
                <a:latin typeface="PalatiaBold" charset="0"/>
              </a:rPr>
              <a:t>Grade: 6CS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390650"/>
            <a:ext cx="22399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>
            <a:fillRect/>
          </a:stretch>
        </p:blipFill>
        <p:spPr bwMode="auto">
          <a:xfrm>
            <a:off x="617538" y="5583238"/>
            <a:ext cx="7856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27000" y="977900"/>
            <a:ext cx="8923338" cy="4967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102" name="Picture 10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11713" r="3877" b="12708"/>
          <a:stretch>
            <a:fillRect/>
          </a:stretch>
        </p:blipFill>
        <p:spPr bwMode="auto">
          <a:xfrm>
            <a:off x="4613275" y="1308100"/>
            <a:ext cx="39989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667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PalatiaBold" charset="0"/>
              </a:rPr>
              <a:t>Levels of organisation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71463" y="1412875"/>
            <a:ext cx="7886700" cy="2376488"/>
          </a:xfrm>
        </p:spPr>
        <p:txBody>
          <a:bodyPr/>
          <a:lstStyle/>
          <a:p>
            <a:pPr eaLnBrk="1" hangingPunct="1"/>
            <a:r>
              <a:rPr lang="en-US" altLang="en-US">
                <a:latin typeface="PalatiaBold" charset="0"/>
              </a:rPr>
              <a:t>If similar cells work together they form a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tissue</a:t>
            </a:r>
            <a:r>
              <a:rPr lang="en-US" altLang="en-US">
                <a:latin typeface="PalatiaBold" charset="0"/>
              </a:rPr>
              <a:t>.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Tissues work together to perform a specialized function. They form an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</a:t>
            </a:r>
            <a:r>
              <a:rPr lang="en-US" altLang="en-US">
                <a:latin typeface="PalatiaBold" charset="0"/>
              </a:rPr>
              <a:t>, like the heart.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Various organs work together forming an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 system</a:t>
            </a:r>
            <a:r>
              <a:rPr lang="en-US" altLang="en-US">
                <a:latin typeface="PalatiaBold" charset="0"/>
              </a:rPr>
              <a:t>. 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Organ systems make up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organisms</a:t>
            </a:r>
            <a:r>
              <a:rPr lang="en-US" altLang="en-US">
                <a:latin typeface="PalatiaBold" charset="0"/>
              </a:rPr>
              <a:t>.</a:t>
            </a:r>
            <a:endParaRPr lang="en-US" altLang="en-US">
              <a:solidFill>
                <a:srgbClr val="FF0000"/>
              </a:solidFill>
              <a:latin typeface="PalatiaBold" charset="0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73463"/>
            <a:ext cx="88407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14425" y="981075"/>
            <a:ext cx="6408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sz="2800">
                <a:solidFill>
                  <a:srgbClr val="002060"/>
                </a:solidFill>
              </a:rPr>
              <a:t>“All living things are made up of cells”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28650" y="2063750"/>
            <a:ext cx="806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Some living things are made up of one cell or many cells.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550" y="2838450"/>
          <a:ext cx="7380288" cy="35353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90144">
                  <a:extLst>
                    <a:ext uri="{9D8B030D-6E8A-4147-A177-3AD203B41FA5}">
                      <a16:colId xmlns:a16="http://schemas.microsoft.com/office/drawing/2014/main" val="3426762927"/>
                    </a:ext>
                  </a:extLst>
                </a:gridCol>
                <a:gridCol w="3690144">
                  <a:extLst>
                    <a:ext uri="{9D8B030D-6E8A-4147-A177-3AD203B41FA5}">
                      <a16:colId xmlns:a16="http://schemas.microsoft.com/office/drawing/2014/main" val="3907772231"/>
                    </a:ext>
                  </a:extLst>
                </a:gridCol>
              </a:tblGrid>
              <a:tr h="6405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Unicellular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Multicellular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386011403"/>
                  </a:ext>
                </a:extLst>
              </a:tr>
              <a:tr h="514792">
                <a:tc>
                  <a:txBody>
                    <a:bodyPr/>
                    <a:lstStyle/>
                    <a:p>
                      <a:r>
                        <a:rPr lang="en-US" sz="2000" dirty="0"/>
                        <a:t>Consist of</a:t>
                      </a:r>
                      <a:r>
                        <a:rPr lang="en-US" sz="2000" baseline="0" dirty="0"/>
                        <a:t> just one cell </a:t>
                      </a:r>
                      <a:endParaRPr lang="en-US" sz="20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Consists of many cells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897325290"/>
                  </a:ext>
                </a:extLst>
              </a:tr>
              <a:tr h="2380013">
                <a:tc>
                  <a:txBody>
                    <a:bodyPr/>
                    <a:lstStyle/>
                    <a:p>
                      <a:r>
                        <a:rPr lang="en-US" sz="2000" dirty="0"/>
                        <a:t>Ex. Bacteria,</a:t>
                      </a:r>
                      <a:r>
                        <a:rPr lang="en-US" sz="2000" baseline="0" dirty="0"/>
                        <a:t> protozoa and yeast</a:t>
                      </a:r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Ex. Humans,</a:t>
                      </a:r>
                      <a:r>
                        <a:rPr lang="en-US" sz="2000" baseline="0" dirty="0"/>
                        <a:t> animals, plants and insects</a:t>
                      </a:r>
                      <a:endParaRPr lang="en-US" sz="20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02312501"/>
                  </a:ext>
                </a:extLst>
              </a:tr>
            </a:tbl>
          </a:graphicData>
        </a:graphic>
      </p:graphicFrame>
      <p:pic>
        <p:nvPicPr>
          <p:cNvPr id="102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873625"/>
            <a:ext cx="3084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/>
          <a:stretch>
            <a:fillRect/>
          </a:stretch>
        </p:blipFill>
        <p:spPr bwMode="auto">
          <a:xfrm>
            <a:off x="5076825" y="4873625"/>
            <a:ext cx="3024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altLang="en-US">
                <a:solidFill>
                  <a:srgbClr val="002060"/>
                </a:solidFill>
                <a:latin typeface="PalatiaBold" charset="0"/>
              </a:rPr>
              <a:t>Specialized</a:t>
            </a:r>
            <a:r>
              <a:rPr lang="en-GB" altLang="en-US">
                <a:latin typeface="PalatiaBold" charset="0"/>
              </a:rPr>
              <a:t> </a:t>
            </a:r>
            <a:r>
              <a:rPr lang="en-GB" altLang="en-US">
                <a:solidFill>
                  <a:srgbClr val="002060"/>
                </a:solidFill>
                <a:latin typeface="PalatiaBold" charset="0"/>
              </a:rPr>
              <a:t>cells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2900" y="1749425"/>
            <a:ext cx="7945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/>
              <a:t>Most plants and animals are multicellular. The human body is made up of around 200 different types of cell, all working together.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342900" y="3298825"/>
            <a:ext cx="79454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Most cells are specialized, meaning that each type of cell has a specific structure and function.</a:t>
            </a:r>
            <a:endParaRPr lang="en-GB" altLang="en-US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958470" name="Text Box 6"/>
          <p:cNvSpPr txBox="1">
            <a:spLocks noChangeArrowheads="1"/>
          </p:cNvSpPr>
          <p:nvPr/>
        </p:nvSpPr>
        <p:spPr bwMode="auto">
          <a:xfrm>
            <a:off x="342900" y="4581525"/>
            <a:ext cx="8335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/>
              <a:t>All cells have certain common features and structures called </a:t>
            </a:r>
            <a:r>
              <a:rPr lang="en-GB" altLang="en-US" b="1">
                <a:solidFill>
                  <a:srgbClr val="10BC45"/>
                </a:solidFill>
              </a:rPr>
              <a:t>organelles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/>
      <p:bldP spid="9584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rgbClr val="000099"/>
                </a:solidFill>
              </a:rPr>
              <a:t>Three common organelles 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50" y="1844675"/>
            <a:ext cx="7886700" cy="30289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we study a cell under a microscope, we would come across three features in almost every cell: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Nucleus                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Cell membrane</a:t>
            </a:r>
            <a:r>
              <a:rPr lang="en-US" sz="2400" b="1" i="1" dirty="0">
                <a:solidFill>
                  <a:srgbClr val="008000"/>
                </a:solidFill>
              </a:rPr>
              <a:t>                 </a:t>
            </a:r>
            <a:r>
              <a:rPr lang="en-US" sz="2800" b="1" i="1" dirty="0">
                <a:solidFill>
                  <a:srgbClr val="000099"/>
                </a:solidFill>
              </a:rPr>
              <a:t>Cytoplasm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All activities inside the cell and interactions of the cell with its environment are possible due to these features. </a:t>
            </a: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0" t="25423" r="18446" b="26723"/>
          <a:stretch>
            <a:fillRect/>
          </a:stretch>
        </p:blipFill>
        <p:spPr>
          <a:xfrm>
            <a:off x="250825" y="1125538"/>
            <a:ext cx="8337550" cy="4679950"/>
          </a:xfrm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/>
          </p:nvPr>
        </p:nvSpPr>
        <p:spPr>
          <a:xfrm>
            <a:off x="811213" y="476250"/>
            <a:ext cx="7958137" cy="495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u="sng">
                <a:solidFill>
                  <a:srgbClr val="000099"/>
                </a:solidFill>
                <a:latin typeface="PalatiaBold" charset="0"/>
              </a:rPr>
              <a:t>A closer look at animal and plant cells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2725" y="4208463"/>
            <a:ext cx="3667125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Cheek cells are easily obtained and can be used to illustrate the main features of an animal cell.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49788" y="4208463"/>
            <a:ext cx="4141787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Onion cells are easily viewed under a microscope and can be used to illustrate the main features of a plant cell.</a:t>
            </a:r>
          </a:p>
        </p:txBody>
      </p:sp>
      <p:pic>
        <p:nvPicPr>
          <p:cNvPr id="16389" name="Picture 2" descr="Bite Back at Mouth Cancer - What to Look for and How - Practice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9"/>
          <a:stretch>
            <a:fillRect/>
          </a:stretch>
        </p:blipFill>
        <p:spPr bwMode="auto">
          <a:xfrm>
            <a:off x="179388" y="1773238"/>
            <a:ext cx="36671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FreshPoint | Onions,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85913"/>
            <a:ext cx="39322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olvingcrimewithdna.yolasite.com/resources/CheelCellH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c1.staticflickr.com/5/4034/4406813694_e039cf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43299" y="1257298"/>
            <a:ext cx="6858000" cy="43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3657600"/>
            <a:ext cx="25146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2743200" y="3962400"/>
            <a:ext cx="5334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4800600"/>
            <a:ext cx="1676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667000" y="4572000"/>
            <a:ext cx="6096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1600200"/>
            <a:ext cx="2743200" cy="1447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667000" y="3048000"/>
            <a:ext cx="6096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086600" y="1447800"/>
            <a:ext cx="609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1295400"/>
            <a:ext cx="1123950" cy="369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PalatiaBold"/>
              </a:rPr>
              <a:t>Cell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888" y="6308725"/>
            <a:ext cx="1511300" cy="369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PalatiaBold"/>
              </a:rPr>
              <a:t>Onion cell </a:t>
            </a:r>
          </a:p>
        </p:txBody>
      </p:sp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5950" y="765175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000099"/>
                </a:solidFill>
                <a:latin typeface="PalatiaBold" charset="0"/>
              </a:rPr>
              <a:t>Try to draw!</a:t>
            </a: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489200"/>
            <a:ext cx="4217988" cy="3024188"/>
          </a:xfrm>
        </p:spPr>
      </p:pic>
      <p:pic>
        <p:nvPicPr>
          <p:cNvPr id="1843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687638"/>
            <a:ext cx="3886200" cy="2917825"/>
          </a:xfrm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233488" y="5734050"/>
            <a:ext cx="3008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Animal cell 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138863" y="5738813"/>
            <a:ext cx="152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Plant cell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4703966" y="3068960"/>
            <a:ext cx="576064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59300" y="3539430"/>
            <a:ext cx="1164829" cy="3216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alatiaBold"/>
              </a:rPr>
              <a:t>Parts of animal and plant cell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59754"/>
            <a:ext cx="6408712" cy="51858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329296" y="4725144"/>
            <a:ext cx="457337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43809" y="4797152"/>
            <a:ext cx="539753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0449" y="494116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/>
          </p:nvPr>
        </p:nvSpPr>
        <p:spPr>
          <a:xfrm>
            <a:off x="1331913" y="787400"/>
            <a:ext cx="3190875" cy="7191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u="sng">
                <a:solidFill>
                  <a:srgbClr val="000099"/>
                </a:solidFill>
                <a:latin typeface="PalatiaBold" charset="0"/>
              </a:rPr>
              <a:t>Animal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 or </a:t>
            </a:r>
            <a:r>
              <a:rPr lang="en-US" altLang="en-US" sz="3200" u="sng">
                <a:solidFill>
                  <a:srgbClr val="FF0000"/>
                </a:solidFill>
                <a:latin typeface="PalatiaBold" charset="0"/>
              </a:rPr>
              <a:t>plant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?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6578" r="18645" b="30109"/>
          <a:stretch>
            <a:fillRect/>
          </a:stretch>
        </p:blipFill>
        <p:spPr bwMode="auto">
          <a:xfrm>
            <a:off x="544513" y="2492375"/>
            <a:ext cx="7958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1029"/>
          <p:cNvGraphicFramePr>
            <a:graphicFrameLocks noChangeAspect="1"/>
          </p:cNvGraphicFramePr>
          <p:nvPr/>
        </p:nvGraphicFramePr>
        <p:xfrm>
          <a:off x="454025" y="409575"/>
          <a:ext cx="79216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866900" imgH="4013200" progId="MS_ClipArt_Gallery">
                  <p:embed/>
                </p:oleObj>
              </mc:Choice>
              <mc:Fallback>
                <p:oleObj r:id="rId4" imgW="1866900" imgH="4013200" progId="MS_ClipArt_Gallery">
                  <p:embed/>
                  <p:pic>
                    <p:nvPicPr>
                      <p:cNvPr id="21508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09575"/>
                        <a:ext cx="79216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72EE7F27-716D-4204-A2BC-C0B4D7C6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486327"/>
            <a:ext cx="5976937" cy="8309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Chloroplasts, nucleus, cell wall, cytoplasm, large vacuole, mitochondria, cell membrane </a:t>
            </a: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How does a microscope work?</a:t>
            </a:r>
          </a:p>
        </p:txBody>
      </p:sp>
      <p:pic>
        <p:nvPicPr>
          <p:cNvPr id="10243" name="Picture 2" descr="Image result for microscope main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5791" r="6714" b="5901"/>
          <a:stretch>
            <a:fillRect/>
          </a:stretch>
        </p:blipFill>
        <p:spPr bwMode="auto">
          <a:xfrm>
            <a:off x="1403648" y="1340768"/>
            <a:ext cx="6824519" cy="53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099" y="34907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Objective lenses </a:t>
            </a:r>
          </a:p>
        </p:txBody>
      </p:sp>
      <p:sp>
        <p:nvSpPr>
          <p:cNvPr id="4" name="Left Brace 3"/>
          <p:cNvSpPr/>
          <p:nvPr/>
        </p:nvSpPr>
        <p:spPr>
          <a:xfrm>
            <a:off x="1331640" y="3068960"/>
            <a:ext cx="216024" cy="1224136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/>
          </p:nvPr>
        </p:nvSpPr>
        <p:spPr>
          <a:xfrm>
            <a:off x="1331913" y="787400"/>
            <a:ext cx="3190875" cy="7191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u="sng">
                <a:solidFill>
                  <a:srgbClr val="000099"/>
                </a:solidFill>
                <a:latin typeface="PalatiaBold" charset="0"/>
              </a:rPr>
              <a:t>Animal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 or </a:t>
            </a:r>
            <a:r>
              <a:rPr lang="en-US" altLang="en-US" sz="3200" u="sng">
                <a:solidFill>
                  <a:srgbClr val="FF0000"/>
                </a:solidFill>
                <a:latin typeface="PalatiaBold" charset="0"/>
              </a:rPr>
              <a:t>plant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?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6578" r="18645" b="30109"/>
          <a:stretch>
            <a:fillRect/>
          </a:stretch>
        </p:blipFill>
        <p:spPr bwMode="auto">
          <a:xfrm>
            <a:off x="543719" y="2559546"/>
            <a:ext cx="7958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1029"/>
          <p:cNvGraphicFramePr>
            <a:graphicFrameLocks noChangeAspect="1"/>
          </p:cNvGraphicFramePr>
          <p:nvPr/>
        </p:nvGraphicFramePr>
        <p:xfrm>
          <a:off x="454025" y="409575"/>
          <a:ext cx="79216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1866900" imgH="4013200" progId="MS_ClipArt_Gallery">
                  <p:embed/>
                </p:oleObj>
              </mc:Choice>
              <mc:Fallback>
                <p:oleObj r:id="rId4" imgW="1866900" imgH="4013200" progId="MS_ClipArt_Gallery">
                  <p:embed/>
                  <p:pic>
                    <p:nvPicPr>
                      <p:cNvPr id="21508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09575"/>
                        <a:ext cx="79216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331913" y="1445875"/>
            <a:ext cx="5976937" cy="8309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Chloroplasts, nucleus, cell wall, cytoplasm, large vacuole, mitochondria, cell membrane 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4787900" y="3573463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Chloroplasts</a:t>
            </a: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4787900" y="4035425"/>
            <a:ext cx="1216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Cell wall</a:t>
            </a: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984151" y="4133850"/>
            <a:ext cx="149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Cytoplasm</a:t>
            </a:r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1020763" y="3673475"/>
            <a:ext cx="1181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Nucleus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C17885-B4E4-414B-BDE1-5E57A09E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51" y="4653136"/>
            <a:ext cx="21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Cell membrane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CF4841-3A43-44F7-B9E1-63FDCB0F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4528344"/>
            <a:ext cx="1959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Large vacuole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357F688-D8B8-4339-8E54-20213CA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16" y="5114801"/>
            <a:ext cx="1933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Mitochondria </a:t>
            </a:r>
          </a:p>
        </p:txBody>
      </p:sp>
    </p:spTree>
    <p:extLst>
      <p:ext uri="{BB962C8B-B14F-4D97-AF65-F5344CB8AC3E}">
        <p14:creationId xmlns:p14="http://schemas.microsoft.com/office/powerpoint/2010/main" val="3665393507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Cell Membrane</a:t>
            </a:r>
          </a:p>
        </p:txBody>
      </p:sp>
      <p:pic>
        <p:nvPicPr>
          <p:cNvPr id="2253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908175"/>
            <a:ext cx="3492500" cy="4554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the boundary of the cell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Maintains shape &amp; size of the cell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Controls entry and exit of substances in and out of the cell “</a:t>
            </a:r>
            <a:r>
              <a:rPr lang="en-US" altLang="en-US" sz="2000" u="sng" dirty="0">
                <a:latin typeface="Comic Sans MS" panose="030F0702030302020204" pitchFamily="66" charset="0"/>
              </a:rPr>
              <a:t>gatekeeper</a:t>
            </a:r>
            <a:r>
              <a:rPr lang="en-US" altLang="en-US" sz="2000" dirty="0">
                <a:latin typeface="Comic Sans MS" panose="030F0702030302020204" pitchFamily="66" charset="0"/>
              </a:rPr>
              <a:t>”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2533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08175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9672" y="2060848"/>
            <a:ext cx="12239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Cytoplasm</a:t>
            </a:r>
          </a:p>
        </p:txBody>
      </p:sp>
      <p:pic>
        <p:nvPicPr>
          <p:cNvPr id="2355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338263"/>
            <a:ext cx="3492500" cy="4555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Jelly-like</a:t>
            </a:r>
            <a:r>
              <a:rPr lang="en-US" altLang="en-US" sz="2000" dirty="0">
                <a:latin typeface="Comic Sans MS" panose="030F0702030302020204" pitchFamily="66" charset="0"/>
              </a:rPr>
              <a:t> fluid formed by </a:t>
            </a:r>
            <a:r>
              <a:rPr lang="en-US" altLang="en-US" sz="2000" u="sng" dirty="0">
                <a:latin typeface="Comic Sans MS" panose="030F0702030302020204" pitchFamily="66" charset="0"/>
              </a:rPr>
              <a:t>80</a:t>
            </a:r>
            <a:r>
              <a:rPr lang="en-US" altLang="en-US" sz="2000" dirty="0">
                <a:latin typeface="Comic Sans MS" panose="030F0702030302020204" pitchFamily="66" charset="0"/>
              </a:rPr>
              <a:t>% water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Organelles float in </a:t>
            </a:r>
            <a:r>
              <a:rPr lang="en-US" altLang="en-US" sz="2000" u="sng" dirty="0">
                <a:latin typeface="Comic Sans MS" panose="030F0702030302020204" pitchFamily="66" charset="0"/>
              </a:rPr>
              <a:t>cytoplasm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All chemical reactions take place in the cytoplasm 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" y="1995488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63687" y="2780928"/>
            <a:ext cx="14398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Nucleus</a:t>
            </a:r>
          </a:p>
        </p:txBody>
      </p:sp>
      <p:pic>
        <p:nvPicPr>
          <p:cNvPr id="2457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557338"/>
            <a:ext cx="3492500" cy="47085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The location of cell’s genetic material (DNA)</a:t>
            </a:r>
            <a:endParaRPr lang="en-GB" altLang="en-US" sz="20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Usually round/oval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Controls all the cell activities.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 “</a:t>
            </a:r>
            <a:r>
              <a:rPr lang="en-US" altLang="en-US" sz="2000" u="sng" dirty="0">
                <a:latin typeface="Comic Sans MS" panose="030F0702030302020204" pitchFamily="66" charset="0"/>
              </a:rPr>
              <a:t>Control center of cell”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90886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1680" y="3658827"/>
            <a:ext cx="1092676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Mitochondria</a:t>
            </a:r>
            <a:br>
              <a:rPr lang="en-US" altLang="en-US" b="1" u="sng" dirty="0">
                <a:latin typeface="Comic Sans MS" panose="030F0702030302020204" pitchFamily="66" charset="0"/>
              </a:rPr>
            </a:br>
            <a:endParaRPr lang="en-US" altLang="en-US" b="1" u="sng" dirty="0">
              <a:latin typeface="Comic Sans MS" panose="030F0702030302020204" pitchFamily="66" charset="0"/>
            </a:endParaRPr>
          </a:p>
        </p:txBody>
      </p:sp>
      <p:pic>
        <p:nvPicPr>
          <p:cNvPr id="2457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08104" y="1338232"/>
            <a:ext cx="3492500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Mitochondria are membrane-bound cell organelles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(mitochondrion, singular)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Perform cellular respiration. This means it takes in nutrients from the cell, breaks it down and turns it into energy.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“The powerhouse of the cell”</a:t>
            </a: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1905048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7678" y="4509120"/>
            <a:ext cx="14398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65425" y="4509120"/>
            <a:ext cx="252028" cy="604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403648" y="4509120"/>
            <a:ext cx="360040" cy="604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9977" y="456959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2061196839"/>
      </p:ext>
    </p:extLst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Chloroplast</a:t>
            </a:r>
            <a:r>
              <a:rPr lang="en-US" altLang="en-US" sz="2000" b="1" u="sng">
                <a:latin typeface="Comic Sans MS" panose="030F0702030302020204" pitchFamily="66" charset="0"/>
              </a:rPr>
              <a:t>(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  <a:endParaRPr lang="en-US" altLang="en-US" sz="2000" b="1" u="sng">
              <a:latin typeface="Comic Sans MS" panose="030F0702030302020204" pitchFamily="66" charset="0"/>
            </a:endParaRPr>
          </a:p>
        </p:txBody>
      </p:sp>
      <p:pic>
        <p:nvPicPr>
          <p:cNvPr id="2560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765175"/>
            <a:ext cx="3492500" cy="5938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Green, oval-shaped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Contains green pigment called </a:t>
            </a:r>
            <a:r>
              <a:rPr lang="en-US" altLang="en-US" sz="2000" u="sng" dirty="0">
                <a:latin typeface="Comic Sans MS" panose="030F0702030302020204" pitchFamily="66" charset="0"/>
              </a:rPr>
              <a:t>chlorophyll </a:t>
            </a:r>
            <a:r>
              <a:rPr lang="en-US" altLang="en-US" sz="2000" dirty="0">
                <a:latin typeface="Comic Sans MS" panose="030F0702030302020204" pitchFamily="66" charset="0"/>
              </a:rPr>
              <a:t>that absorbs the sunlight energy.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Site of </a:t>
            </a:r>
            <a:r>
              <a:rPr lang="en-US" altLang="en-US" sz="2000" u="sng" dirty="0">
                <a:latin typeface="Comic Sans MS" panose="030F0702030302020204" pitchFamily="66" charset="0"/>
              </a:rPr>
              <a:t>photosynthesis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Traps the sun’s energy which is used to convert CO</a:t>
            </a:r>
            <a:r>
              <a:rPr lang="en-US" altLang="en-US" sz="1400" dirty="0">
                <a:latin typeface="Comic Sans MS" panose="030F0702030302020204" pitchFamily="66" charset="0"/>
              </a:rPr>
              <a:t>2</a:t>
            </a:r>
            <a:r>
              <a:rPr lang="en-US" altLang="en-US" sz="2000" dirty="0">
                <a:latin typeface="Comic Sans MS" panose="030F0702030302020204" pitchFamily="66" charset="0"/>
              </a:rPr>
              <a:t> and water into </a:t>
            </a:r>
            <a:r>
              <a:rPr lang="en-US" altLang="en-US" sz="2000" u="sng" dirty="0">
                <a:latin typeface="Comic Sans MS" panose="030F0702030302020204" pitchFamily="66" charset="0"/>
              </a:rPr>
              <a:t>glucose and O</a:t>
            </a:r>
            <a:r>
              <a:rPr lang="en-US" altLang="en-US" sz="1400" u="sng" dirty="0">
                <a:latin typeface="Comic Sans MS" panose="030F0702030302020204" pitchFamily="66" charset="0"/>
              </a:rPr>
              <a:t>2.</a:t>
            </a:r>
            <a:endParaRPr lang="en-US" altLang="en-US" sz="14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6" y="220486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9912" y="4484601"/>
            <a:ext cx="10810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702"/>
            <a:ext cx="7886701" cy="829096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Large vacuole</a:t>
            </a:r>
            <a:r>
              <a:rPr lang="en-US" altLang="en-US" sz="3600" b="1" u="sng" dirty="0">
                <a:latin typeface="Comic Sans MS" panose="030F0702030302020204" pitchFamily="66" charset="0"/>
              </a:rPr>
              <a:t> </a:t>
            </a:r>
            <a:r>
              <a:rPr lang="en-US" altLang="en-US" sz="2000" b="1" u="sng" dirty="0">
                <a:latin typeface="Comic Sans MS" panose="030F0702030302020204" pitchFamily="66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 dirty="0">
                <a:latin typeface="Comic Sans MS" panose="030F0702030302020204" pitchFamily="66" charset="0"/>
              </a:rPr>
              <a:t>)</a:t>
            </a:r>
            <a:endParaRPr lang="en-US" altLang="en-US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2765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0063" y="114300"/>
            <a:ext cx="3492500" cy="6554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Fluid-filled sac that floats in the cytoplasm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The large vacuole in </a:t>
            </a:r>
            <a:r>
              <a:rPr lang="en-US" altLang="en-US" sz="2000" u="sng" dirty="0">
                <a:latin typeface="Comic Sans MS" panose="030F0702030302020204" pitchFamily="66" charset="0"/>
              </a:rPr>
              <a:t>plants </a:t>
            </a:r>
            <a:r>
              <a:rPr lang="en-US" altLang="en-US" sz="2000" dirty="0">
                <a:latin typeface="Comic Sans MS" panose="030F0702030302020204" pitchFamily="66" charset="0"/>
              </a:rPr>
              <a:t>is filled with a liquid called </a:t>
            </a:r>
            <a:r>
              <a:rPr lang="en-US" altLang="en-US" sz="2000" u="sng" dirty="0">
                <a:latin typeface="Comic Sans MS" panose="030F0702030302020204" pitchFamily="66" charset="0"/>
              </a:rPr>
              <a:t>cell sap. </a:t>
            </a:r>
            <a:r>
              <a:rPr lang="en-US" altLang="en-US" sz="2000" dirty="0">
                <a:latin typeface="Comic Sans MS" panose="030F0702030302020204" pitchFamily="66" charset="0"/>
              </a:rPr>
              <a:t>It contains dissolved sugar and salts.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Stores</a:t>
            </a:r>
            <a:r>
              <a:rPr lang="en-US" altLang="en-US" sz="2000" dirty="0">
                <a:latin typeface="Comic Sans MS" panose="030F0702030302020204" pitchFamily="66" charset="0"/>
              </a:rPr>
              <a:t> water, food materials and waste products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Plant cells contain a large central vacuole - filled with water - helps give </a:t>
            </a:r>
            <a:r>
              <a:rPr lang="en-US" altLang="en-US" sz="2000" u="sng" dirty="0">
                <a:latin typeface="Comic Sans MS" panose="030F0702030302020204" pitchFamily="66" charset="0"/>
              </a:rPr>
              <a:t>shape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Box 3"/>
          <p:cNvSpPr txBox="1">
            <a:spLocks noChangeArrowheads="1"/>
          </p:cNvSpPr>
          <p:nvPr/>
        </p:nvSpPr>
        <p:spPr bwMode="auto">
          <a:xfrm>
            <a:off x="434106" y="958157"/>
            <a:ext cx="4397375" cy="12017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In animal cells vacuoles are small in size, Whereas in </a:t>
            </a:r>
            <a:r>
              <a:rPr lang="en-US" altLang="en-US" u="sng" dirty="0"/>
              <a:t>plant</a:t>
            </a:r>
            <a:r>
              <a:rPr lang="en-US" altLang="en-US" dirty="0"/>
              <a:t> cells, vacuoles are </a:t>
            </a:r>
            <a:r>
              <a:rPr lang="en-US" altLang="en-US" u="sng" dirty="0"/>
              <a:t>large</a:t>
            </a:r>
            <a:r>
              <a:rPr lang="en-US" alt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16289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98875" y="5085184"/>
            <a:ext cx="1065213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Cell wall </a:t>
            </a:r>
            <a:r>
              <a:rPr lang="en-US" altLang="en-US" sz="2000" b="1" u="sng">
                <a:latin typeface="Comic Sans MS" panose="030F0702030302020204" pitchFamily="66" charset="0"/>
              </a:rPr>
              <a:t>(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  <a:endParaRPr lang="en-US" altLang="en-US" sz="2000" b="1" u="sng">
              <a:latin typeface="Comic Sans MS" panose="030F0702030302020204" pitchFamily="66" charset="0"/>
            </a:endParaRPr>
          </a:p>
        </p:txBody>
      </p:sp>
      <p:pic>
        <p:nvPicPr>
          <p:cNvPr id="2867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765175"/>
            <a:ext cx="3492500" cy="5938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Strong &amp; rigid layer that surrounds the cell membrane.</a:t>
            </a:r>
            <a:endParaRPr lang="en-US" altLang="en-US" sz="2000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Protects the cell’s contents.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Maintains the shape and structure of the cell.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Prevent damage to the cell caused by excess water intake. 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82588" y="1446213"/>
            <a:ext cx="4397375" cy="831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The plant cell wall is made from cellulose.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48880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83968" y="5777508"/>
            <a:ext cx="1136650" cy="531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620713"/>
            <a:ext cx="86233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How are plant and animal cells different?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913" y="2349500"/>
          <a:ext cx="6335712" cy="30702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67856">
                  <a:extLst>
                    <a:ext uri="{9D8B030D-6E8A-4147-A177-3AD203B41FA5}">
                      <a16:colId xmlns:a16="http://schemas.microsoft.com/office/drawing/2014/main" val="3069443001"/>
                    </a:ext>
                  </a:extLst>
                </a:gridCol>
                <a:gridCol w="3167856">
                  <a:extLst>
                    <a:ext uri="{9D8B030D-6E8A-4147-A177-3AD203B41FA5}">
                      <a16:colId xmlns:a16="http://schemas.microsoft.com/office/drawing/2014/main" val="600530238"/>
                    </a:ext>
                  </a:extLst>
                </a:gridCol>
              </a:tblGrid>
              <a:tr h="640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Animal cells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Plant cells </a:t>
                      </a:r>
                      <a:endParaRPr lang="en-US" sz="24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520100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Cell wall absent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Cell wall present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06025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Chloroplasts</a:t>
                      </a:r>
                      <a:r>
                        <a:rPr lang="en-US" sz="1800" baseline="0" dirty="0"/>
                        <a:t> absent 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Chloroplasts present 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89534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Vacuoles are small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Large</a:t>
                      </a:r>
                      <a:r>
                        <a:rPr lang="en-US" sz="1800" baseline="0" dirty="0"/>
                        <a:t> sap-filled vacuole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8993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88988" y="2846388"/>
            <a:ext cx="7404100" cy="461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>
                <a:solidFill>
                  <a:srgbClr val="303545"/>
                </a:solidFill>
                <a:latin typeface="hurme_no2-webfont"/>
              </a:rPr>
              <a:t>Absorbs sunlight and turns it into useable energy</a:t>
            </a:r>
            <a:endParaRPr lang="en-US" altLang="en-US"/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633"/>
          <a:stretch/>
        </p:blipFill>
        <p:spPr>
          <a:xfrm>
            <a:off x="539552" y="1124744"/>
            <a:ext cx="7584933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610" y="5486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Specimen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673828"/>
      </p:ext>
    </p:extLst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88988" y="2846388"/>
            <a:ext cx="7404100" cy="461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>
                <a:solidFill>
                  <a:srgbClr val="303545"/>
                </a:solidFill>
                <a:latin typeface="hurme_no2-webfont"/>
              </a:rPr>
              <a:t>Absorbs sunlight and turns it into useable energy</a:t>
            </a:r>
            <a:endParaRPr lang="en-US" altLang="en-US"/>
          </a:p>
        </p:txBody>
      </p:sp>
      <p:sp>
        <p:nvSpPr>
          <p:cNvPr id="2" name="Oval 1"/>
          <p:cNvSpPr/>
          <p:nvPr/>
        </p:nvSpPr>
        <p:spPr>
          <a:xfrm>
            <a:off x="3759200" y="5157788"/>
            <a:ext cx="1533525" cy="115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835"/>
      </p:ext>
    </p:extLst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Stores water; food and wastes for cell. Very large in plant cells.</a:t>
            </a: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Stores water; food and wastes for cell. Very large in plant cells.</a:t>
            </a:r>
          </a:p>
        </p:txBody>
      </p:sp>
      <p:sp>
        <p:nvSpPr>
          <p:cNvPr id="6" name="Oval 5"/>
          <p:cNvSpPr/>
          <p:nvPr/>
        </p:nvSpPr>
        <p:spPr>
          <a:xfrm>
            <a:off x="5343525" y="5157788"/>
            <a:ext cx="1531938" cy="115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9011"/>
      </p:ext>
    </p:extLst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484438" y="2784475"/>
            <a:ext cx="3638550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Controls all cell activities</a:t>
            </a:r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484438" y="2784475"/>
            <a:ext cx="3638550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Controls all cell activities</a:t>
            </a:r>
          </a:p>
        </p:txBody>
      </p:sp>
      <p:sp>
        <p:nvSpPr>
          <p:cNvPr id="6" name="Oval 5"/>
          <p:cNvSpPr/>
          <p:nvPr/>
        </p:nvSpPr>
        <p:spPr>
          <a:xfrm>
            <a:off x="2390775" y="5084763"/>
            <a:ext cx="1533525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0166"/>
      </p:ext>
    </p:extLst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Semi-fluid substance inside cell where reactions take place; helps to support organelles</a:t>
            </a:r>
          </a:p>
        </p:txBody>
      </p:sp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Semi-fluid substance inside cell where reactions take place; helps to support organelles</a:t>
            </a:r>
          </a:p>
        </p:txBody>
      </p:sp>
      <p:sp>
        <p:nvSpPr>
          <p:cNvPr id="6" name="Oval 5"/>
          <p:cNvSpPr/>
          <p:nvPr/>
        </p:nvSpPr>
        <p:spPr>
          <a:xfrm>
            <a:off x="5414963" y="3933825"/>
            <a:ext cx="1533525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8346"/>
      </p:ext>
    </p:extLst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Controls what enters and leaves the cell</a:t>
            </a:r>
          </a:p>
        </p:txBody>
      </p:sp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Controls what enters and leaves the cell</a:t>
            </a:r>
          </a:p>
        </p:txBody>
      </p:sp>
      <p:sp>
        <p:nvSpPr>
          <p:cNvPr id="6" name="Oval 5"/>
          <p:cNvSpPr/>
          <p:nvPr/>
        </p:nvSpPr>
        <p:spPr>
          <a:xfrm>
            <a:off x="3708400" y="3860800"/>
            <a:ext cx="1820863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9054"/>
      </p:ext>
    </p:extLst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Made up of cellulose in plants; outer structural support for plant cells.</a:t>
            </a: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040560" cy="49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3" y="337288"/>
            <a:ext cx="100811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words below to label the parts of a microscope.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Fine adjustment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Nosepiece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clips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 source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tube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Eyepiece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Coarse adjustment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lenses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Diaphragm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Stage    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649" y="999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47864" y="3429000"/>
            <a:ext cx="216024" cy="374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60032" y="28067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 </a:t>
            </a: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>
            <a:off x="4572000" y="3037602"/>
            <a:ext cx="288032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51762"/>
      </p:ext>
    </p:extLst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Made up of cellulose in plants; outer structural support for plant cells.</a:t>
            </a:r>
          </a:p>
        </p:txBody>
      </p:sp>
      <p:sp>
        <p:nvSpPr>
          <p:cNvPr id="6" name="Oval 5"/>
          <p:cNvSpPr/>
          <p:nvPr/>
        </p:nvSpPr>
        <p:spPr>
          <a:xfrm>
            <a:off x="2339975" y="3860800"/>
            <a:ext cx="1533525" cy="1296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214"/>
      </p:ext>
    </p:extLst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B798-C7AD-440E-8096-50BB39F2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A2E4-D9CA-4B8D-8572-0898DF11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https://www.youtube.com/watch?v=192M4oDLTdc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4031"/>
      </p:ext>
    </p:extLst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1706562" cy="647700"/>
          </a:xfrm>
        </p:spPr>
        <p:txBody>
          <a:bodyPr/>
          <a:lstStyle/>
          <a:p>
            <a:pPr eaLnBrk="1" hangingPunct="1"/>
            <a:r>
              <a:rPr lang="en-GB" altLang="en-US" b="1" u="sng">
                <a:solidFill>
                  <a:srgbClr val="000099"/>
                </a:solidFill>
              </a:rPr>
              <a:t>Glossary</a:t>
            </a:r>
          </a:p>
        </p:txBody>
      </p:sp>
      <p:sp>
        <p:nvSpPr>
          <p:cNvPr id="1001478" name="Text Box 6"/>
          <p:cNvSpPr txBox="1">
            <a:spLocks noChangeArrowheads="1"/>
          </p:cNvSpPr>
          <p:nvPr/>
        </p:nvSpPr>
        <p:spPr bwMode="auto">
          <a:xfrm>
            <a:off x="179512" y="836613"/>
            <a:ext cx="8753475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cell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basic structural and functional unit of life.</a:t>
            </a:r>
            <a:endParaRPr lang="en-GB" altLang="en-US" sz="2200" dirty="0">
              <a:solidFill>
                <a:srgbClr val="000066"/>
              </a:solidFill>
              <a:latin typeface="PalatiaBold"/>
            </a:endParaRP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0BC45"/>
                </a:solidFill>
                <a:latin typeface="PalatiaBold"/>
              </a:rPr>
              <a:t>organelle</a:t>
            </a:r>
            <a:r>
              <a:rPr lang="en-US" sz="2200" dirty="0">
                <a:latin typeface="PalatiaBold"/>
              </a:rPr>
              <a:t> – </a:t>
            </a:r>
            <a:r>
              <a:rPr lang="en-US" sz="2200" dirty="0">
                <a:solidFill>
                  <a:srgbClr val="010066"/>
                </a:solidFill>
                <a:latin typeface="PalatiaBold"/>
              </a:rPr>
              <a:t>specialized structure that performs important cellular functions within a cell “little organ”</a:t>
            </a: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nucleus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location of a cell’s DNA.</a:t>
            </a:r>
            <a:endParaRPr lang="en-GB" altLang="en-US" sz="2200" dirty="0">
              <a:solidFill>
                <a:srgbClr val="000066"/>
              </a:solidFill>
              <a:latin typeface="PalatiaBold"/>
            </a:endParaRP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cytoplasm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jelly-like material in which all cell’s organelles are found, and in which most cellular reactions occur.</a:t>
            </a:r>
            <a:endParaRPr lang="en-GB" altLang="en-US" sz="2200" dirty="0">
              <a:solidFill>
                <a:srgbClr val="000066"/>
              </a:solidFill>
              <a:latin typeface="PalatiaBold"/>
            </a:endParaRP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cell membrane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partially-permeable barrier that regulates substances entering and leaving a cell.</a:t>
            </a: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mitochondria – 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Perform cellular respiration. </a:t>
            </a: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cell wall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rigid external coat that protects and supports plant cells.</a:t>
            </a:r>
            <a:endParaRPr lang="en-GB" altLang="en-US" sz="2200" dirty="0">
              <a:solidFill>
                <a:srgbClr val="000066"/>
              </a:solidFill>
              <a:latin typeface="PalatiaBold"/>
            </a:endParaRP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chlorophyll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green pigment found in chloroplasts.</a:t>
            </a: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chloroplast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site of photosynthesis in plant cells.</a:t>
            </a:r>
          </a:p>
          <a:p>
            <a:pPr marL="457200" indent="-4572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10BC45"/>
                </a:solidFill>
                <a:latin typeface="PalatiaBold"/>
              </a:rPr>
              <a:t>Large vacuole –</a:t>
            </a:r>
            <a:r>
              <a:rPr lang="en-GB" altLang="en-US" sz="2200" dirty="0">
                <a:solidFill>
                  <a:srgbClr val="000066"/>
                </a:solidFill>
                <a:latin typeface="PalatiaBold"/>
              </a:rPr>
              <a:t> </a:t>
            </a:r>
            <a:r>
              <a:rPr lang="en-GB" altLang="en-US" sz="2200" dirty="0">
                <a:solidFill>
                  <a:srgbClr val="010066"/>
                </a:solidFill>
                <a:latin typeface="PalatiaBold"/>
              </a:rPr>
              <a:t>The fluid-filled cavity found in plant cells that stores water and nutrients.</a:t>
            </a:r>
            <a:endParaRPr lang="en-GB" altLang="en-US" sz="2200" dirty="0">
              <a:solidFill>
                <a:srgbClr val="000066"/>
              </a:solidFill>
              <a:latin typeface="PalatiaBold"/>
            </a:endParaRPr>
          </a:p>
          <a:p>
            <a:pPr marL="342900" indent="-342900">
              <a:spcBef>
                <a:spcPct val="15000"/>
              </a:spcBef>
              <a:buClr>
                <a:srgbClr val="10BC45"/>
              </a:buClr>
              <a:buFont typeface="Arial" panose="020B0604020202020204" pitchFamily="34" charset="0"/>
              <a:buChar char="•"/>
              <a:defRPr/>
            </a:pPr>
            <a:endParaRPr lang="en-GB" altLang="en-US" sz="2200" dirty="0">
              <a:solidFill>
                <a:srgbClr val="010066"/>
              </a:solidFill>
              <a:latin typeface="PalatiaBold"/>
            </a:endParaRPr>
          </a:p>
        </p:txBody>
      </p:sp>
    </p:spTree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6030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040560" cy="49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3" y="337288"/>
            <a:ext cx="100811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words below to label the parts of a microscope.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Fine adjustment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Nosepiece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clips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 source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tube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Eyepiece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Coarse adjustment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lenses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Diaphragm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Stage    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649" y="999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47864" y="3429000"/>
            <a:ext cx="216024" cy="374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60032" y="28067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>
                  <a:solidFill>
                    <a:schemeClr val="tx1"/>
                  </a:solidFill>
                </a:ln>
              </a:rPr>
              <a:t>Arm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 </a:t>
            </a: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>
            <a:off x="4572000" y="3037602"/>
            <a:ext cx="288032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628800"/>
            <a:ext cx="2339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Body tube </a:t>
            </a:r>
          </a:p>
          <a:p>
            <a:pPr marL="342900" indent="-342900">
              <a:buAutoNum type="arabicPeriod"/>
            </a:pPr>
            <a:r>
              <a:rPr lang="en-US" sz="2000" dirty="0"/>
              <a:t>Nosepiece </a:t>
            </a:r>
          </a:p>
          <a:p>
            <a:pPr marL="342900" indent="-342900">
              <a:buAutoNum type="arabicPeriod"/>
            </a:pPr>
            <a:r>
              <a:rPr lang="en-US" sz="2000" dirty="0"/>
              <a:t>Objective lenses </a:t>
            </a:r>
          </a:p>
          <a:p>
            <a:pPr marL="342900" indent="-342900">
              <a:buAutoNum type="arabicPeriod"/>
            </a:pPr>
            <a:r>
              <a:rPr lang="en-US" sz="2000" dirty="0"/>
              <a:t>Stage clips </a:t>
            </a:r>
          </a:p>
          <a:p>
            <a:pPr marL="342900" indent="-342900">
              <a:buAutoNum type="arabicPeriod"/>
            </a:pPr>
            <a:r>
              <a:rPr lang="en-US" sz="2000" dirty="0"/>
              <a:t>Diaphragm </a:t>
            </a:r>
          </a:p>
          <a:p>
            <a:pPr marL="342900" indent="-342900">
              <a:buAutoNum type="arabicPeriod"/>
            </a:pPr>
            <a:r>
              <a:rPr lang="en-US" sz="2000" dirty="0"/>
              <a:t>Light source </a:t>
            </a:r>
          </a:p>
          <a:p>
            <a:pPr marL="342900" indent="-342900">
              <a:buAutoNum type="arabicPeriod"/>
            </a:pPr>
            <a:r>
              <a:rPr lang="en-US" sz="2000" dirty="0"/>
              <a:t>Eyepiece </a:t>
            </a:r>
          </a:p>
          <a:p>
            <a:pPr marL="342900" indent="-342900">
              <a:buAutoNum type="arabicPeriod"/>
            </a:pPr>
            <a:r>
              <a:rPr lang="en-US" sz="2000" dirty="0"/>
              <a:t>Stage</a:t>
            </a:r>
          </a:p>
          <a:p>
            <a:pPr marL="342900" indent="-342900">
              <a:buAutoNum type="arabicPeriod"/>
            </a:pPr>
            <a:r>
              <a:rPr lang="en-US" sz="2000" dirty="0"/>
              <a:t>Coarse adjustment </a:t>
            </a:r>
          </a:p>
          <a:p>
            <a:pPr marL="342900" indent="-342900">
              <a:buAutoNum type="arabicPeriod"/>
            </a:pPr>
            <a:r>
              <a:rPr lang="en-US" sz="2000" dirty="0"/>
              <a:t>Fine adjustment </a:t>
            </a:r>
          </a:p>
          <a:p>
            <a:pPr marL="342900" indent="-342900">
              <a:buAutoNum type="arabicPeriod"/>
            </a:pPr>
            <a:r>
              <a:rPr lang="en-US" sz="2000" dirty="0"/>
              <a:t>Base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2822441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344816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function of some parts of the microscope:-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Eyepiece: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Eyepiece is the lens, present at the top and is used to see the objects under study (the specimen). 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Nosepiece: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nosepiece has holders for the different objective lenses. It allows the rotation of the lenses while viewing.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lenses: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Generally, three objective lenses are found on a microscope, the shortest lens is of the lowest power, and the longest lens is a high power lens.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Diaphragm: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Diaphragm helps in controlling the amount of light that is passing through the opening of the stage. 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68323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254" y="1850197"/>
            <a:ext cx="773217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 knobs: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Coarse adjustment knob: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Used for focus on scanning. Usually the low power lens is used.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Fine adjustment knob: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Used for focus on the high power lens.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09543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1028"/>
          <p:cNvSpPr>
            <a:spLocks noChangeArrowheads="1" noChangeShapeType="1" noTextEdit="1"/>
          </p:cNvSpPr>
          <p:nvPr/>
        </p:nvSpPr>
        <p:spPr bwMode="auto">
          <a:xfrm>
            <a:off x="1187450" y="1052513"/>
            <a:ext cx="71628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cell?</a:t>
            </a:r>
          </a:p>
        </p:txBody>
      </p:sp>
      <p:graphicFrame>
        <p:nvGraphicFramePr>
          <p:cNvPr id="6147" name="Object 1029"/>
          <p:cNvGraphicFramePr>
            <a:graphicFrameLocks noChangeAspect="1"/>
          </p:cNvGraphicFramePr>
          <p:nvPr/>
        </p:nvGraphicFramePr>
        <p:xfrm>
          <a:off x="3975100" y="3098800"/>
          <a:ext cx="13589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866900" imgH="4013200" progId="MS_ClipArt_Gallery">
                  <p:embed/>
                </p:oleObj>
              </mc:Choice>
              <mc:Fallback>
                <p:oleObj r:id="rId3" imgW="1866900" imgH="4013200" progId="MS_ClipArt_Gallery">
                  <p:embed/>
                  <p:pic>
                    <p:nvPicPr>
                      <p:cNvPr id="6147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098800"/>
                        <a:ext cx="13589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PalatiaBold"/>
              </a:rPr>
              <a:t>Here’s what a “cell” is!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581525"/>
            <a:ext cx="7031037" cy="30480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>
                <a:latin typeface="PalatiaBold" charset="0"/>
              </a:rPr>
              <a:t>Cell - the smallest unit of an organism that carries on the </a:t>
            </a:r>
            <a:r>
              <a:rPr lang="en-US" altLang="en-US" u="sng">
                <a:latin typeface="PalatiaBold" charset="0"/>
              </a:rPr>
              <a:t>functions</a:t>
            </a:r>
            <a:r>
              <a:rPr lang="en-US" altLang="en-US">
                <a:latin typeface="PalatiaBold" charset="0"/>
              </a:rPr>
              <a:t> of life.</a:t>
            </a:r>
          </a:p>
        </p:txBody>
      </p:sp>
      <p:graphicFrame>
        <p:nvGraphicFramePr>
          <p:cNvPr id="7172" name="Object 1024"/>
          <p:cNvGraphicFramePr>
            <a:graphicFrameLocks noChangeAspect="1"/>
          </p:cNvGraphicFramePr>
          <p:nvPr/>
        </p:nvGraphicFramePr>
        <p:xfrm>
          <a:off x="3608388" y="2078038"/>
          <a:ext cx="749300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308100" imgH="3949700" progId="MS_ClipArt_Gallery">
                  <p:embed/>
                </p:oleObj>
              </mc:Choice>
              <mc:Fallback>
                <p:oleObj r:id="rId3" imgW="1308100" imgH="3949700" progId="MS_ClipArt_Gallery">
                  <p:embed/>
                  <p:pic>
                    <p:nvPicPr>
                      <p:cNvPr id="717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078038"/>
                        <a:ext cx="749300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0" y="6237312"/>
            <a:ext cx="710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https://www.youtube.com/watch?v=_u3GEXZPDa8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34650</TotalTime>
  <Words>1474</Words>
  <Application>Microsoft Office PowerPoint</Application>
  <PresentationFormat>On-screen Show (4:3)</PresentationFormat>
  <Paragraphs>241</Paragraphs>
  <Slides>43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hurme_no2-webfont</vt:lpstr>
      <vt:lpstr>PalatiaBold</vt:lpstr>
      <vt:lpstr>Times New Roman</vt:lpstr>
      <vt:lpstr>Office Theme</vt:lpstr>
      <vt:lpstr>MS_ClipArt_Gallery</vt:lpstr>
      <vt:lpstr>PowerPoint Presentation</vt:lpstr>
      <vt:lpstr>How does a microscope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Here’s what a “cell” is!</vt:lpstr>
      <vt:lpstr>Levels of organisation</vt:lpstr>
      <vt:lpstr>PowerPoint Presentation</vt:lpstr>
      <vt:lpstr>Specialized cells</vt:lpstr>
      <vt:lpstr>Three common organelles </vt:lpstr>
      <vt:lpstr>PowerPoint Presentation</vt:lpstr>
      <vt:lpstr>PowerPoint Presentation</vt:lpstr>
      <vt:lpstr>PowerPoint Presentation</vt:lpstr>
      <vt:lpstr>Try to draw!</vt:lpstr>
      <vt:lpstr>Parts of animal and plant cell </vt:lpstr>
      <vt:lpstr>PowerPoint Presentation</vt:lpstr>
      <vt:lpstr>PowerPoint Presentation</vt:lpstr>
      <vt:lpstr>Cell Membrane</vt:lpstr>
      <vt:lpstr>Cytoplasm</vt:lpstr>
      <vt:lpstr>Nucleus</vt:lpstr>
      <vt:lpstr>Mitochondria </vt:lpstr>
      <vt:lpstr>Chloroplast(ONLY IN PLANTS)</vt:lpstr>
      <vt:lpstr>Large vacuole (ONLY IN PLANTS)</vt:lpstr>
      <vt:lpstr>Cell wall (ONLY IN PLANTS)</vt:lpstr>
      <vt:lpstr>How are plant and animal cells different?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Video  </vt:lpstr>
      <vt:lpstr>Glossary</vt:lpstr>
      <vt:lpstr>PowerPoint Presentation</vt:lpstr>
    </vt:vector>
  </TitlesOfParts>
  <Company>SCSD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Newell</dc:creator>
  <cp:lastModifiedBy>R.Saman</cp:lastModifiedBy>
  <cp:revision>207</cp:revision>
  <cp:lastPrinted>2000-11-16T22:38:09Z</cp:lastPrinted>
  <dcterms:created xsi:type="dcterms:W3CDTF">2005-11-28T03:41:38Z</dcterms:created>
  <dcterms:modified xsi:type="dcterms:W3CDTF">2023-02-08T19:28:04Z</dcterms:modified>
</cp:coreProperties>
</file>