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notesMasterIdLst>
    <p:notesMasterId r:id="rId11"/>
  </p:notesMasterIdLst>
  <p:sldIdLst>
    <p:sldId id="256" r:id="rId2"/>
    <p:sldId id="276" r:id="rId3"/>
    <p:sldId id="278" r:id="rId4"/>
    <p:sldId id="281" r:id="rId5"/>
    <p:sldId id="283" r:id="rId6"/>
    <p:sldId id="286" r:id="rId7"/>
    <p:sldId id="285" r:id="rId8"/>
    <p:sldId id="287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5T10:14:41.33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76 0 0,'5'1'296'0'0,"-5"-1"-44"0"0,10 4-92 0 0,-6-2-112 0 0,-4-2-188 0 0,5 4-152 0 0,-5-4 72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5T10:14:44.25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13 292 0 0,'0'0'430'0'0,"35"-2"2884"0"0,-29-2-5308 0 0,-1-3 844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7T05:51:23.40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3 312 0 0,'17'-1'10952'0'0,"-7"0"-11098"0"0,-5 1-5280 0 0,-5 0 5410 0 0,0 0-3176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7.1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25 816 0 0,'0'0'972'0'0,"10"0"-80"0"0,-10 0-76 0 0,0 0-76 0 0,0 0-80 0 0,0 0-83 0 0,0 0-89 0 0,0 0-100 0 0,11 2-72 0 0,-11-2-88 0 0,0 0-148 0 0,0 0-116 0 0,0 0-108 0 0,12-4-152 0 0,-12 4-292 0 0,15-5-401 0 0,0-3-1063 0 0,-3-1 472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8.0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36 892 0 0,'35'4'9360'0'0,"-30"0"-8389"0"0,2 2 3089 0 0,-3-5 569 0 0,-4-1-4489 0 0,0 0-15 0 0,0 0-23 0 0,0 0 0 0 0,0 0-5 0 0,0 0-5 0 0,0 0-17 0 0,0 0-5 0 0,0 0 2 0 0,0 0-10 0 0,0 0-6 0 0,0 0-7 0 0,0 0 0 0 0,0 0 1 0 0,0 0-18 0 0,0 0 3 0 0,0 0-4 0 0,0 0-1 0 0,0 0-6 0 0,0 0-6 0 0,0 0 0 0 0,0 0-3 0 0,0 0-6 0 0,3-7 2995 0 0,-2 5-3007 0 0,-1 2-2 0 0,0 0-6 0 0,0 0 2 0 0,0 0 5 0 0,0 0-19 0 0,0 0-11 0 0,0 0-16 0 0,0 0-21 0 0,0 0-22 0 0,0 0-22 0 0,0 0-24 0 0,0 0-36 0 0,0 0-26 0 0,0 0-18 0 0,0 0-33 0 0,0 0-54 0 0,0 0-72 0 0,0 0-96 0 0,0 0-94 0 0,0 0-96 0 0,0 0-111 0 0,0 0-149 0 0,0 0-244 0 0,26-22-8363 0 0,-10 2 4990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8.8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3 540 0 0,'0'0'424'0'0,"0"0"-108"0"0,-19-2-156 0 0,19 2-204 0 0,0 0-192 0 0,-17 0-252 0 0,7 0 116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6.5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900 1238 20 0 0,'0'0'403'0'0,"0"0"-31"0"0,0 0-46 0 0,0 0-24 0 0,0 0-24 0 0,0 0-19 0 0,0 0-26 0 0,0 0-17 0 0,0 0-12 0 0,0 0-43 0 0,0 0-5 0 0,2 4-1224 0 0,-2-4 18 0 0</inkml:trace>
  <inkml:trace contextRef="#ctx0" brushRef="#br0" timeOffset="2105.795">2972 913 540 0 0,'0'0'568'0'0,"0"0"-72"0"0,0 0-20 0 0,0 0-80 0 0,0 0-8 0 0,0 0-64 0 0,0 0-12 0 0,0 0-60 0 0,-4 6-64 0 0,4-6-96 0 0,0 0-4 0 0,0 0-132 0 0,0 0-72 0 0,0 0-184 0 0,-9 4-312 0 0,9-4-660 0 0,0 0 292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5T10:16:21.57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28 14 176 0 0,'-9'9'3974'0'0,"-5"-27"-4081"0"0,13 17 109 0 0,1 1 1 0 0,0 0-15 0 0,0 0 11 0 0,0 0 0 0 0,0 0 4 0 0,0 0-13 0 0,0 0 2 0 0,0 0 36 0 0,0 0-12 0 0,0 0-14 0 0,0 0-17 0 0,0 0-16 0 0,-2-2 232 0 0,0 0-3266 0 0,2 2 2414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6:59.8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1564 1022 20 0 0,'0'0'613'0'0,"0"0"-23"0"0,0 0-61 0 0,25-2 4086 0 0,31-10-8076 0 0,-39 7 1823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8EB26D-D127-4AC8-82CD-1ECC33F210C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5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988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95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1992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07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41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1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5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6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5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3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4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.xml"/><Relationship Id="rId18" Type="http://schemas.openxmlformats.org/officeDocument/2006/relationships/customXml" Target="../ink/ink4.xml"/><Relationship Id="rId21" Type="http://schemas.openxmlformats.org/officeDocument/2006/relationships/image" Target="../media/image4.png"/><Relationship Id="rId12" Type="http://schemas.openxmlformats.org/officeDocument/2006/relationships/image" Target="../media/image6.png"/><Relationship Id="rId17" Type="http://schemas.openxmlformats.org/officeDocument/2006/relationships/image" Target="../media/image1.png"/><Relationship Id="rId25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image" Target="../media/image3.png"/><Relationship Id="rId20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24" Type="http://schemas.openxmlformats.org/officeDocument/2006/relationships/customXml" Target="../ink/ink7.xml"/><Relationship Id="rId15" Type="http://schemas.openxmlformats.org/officeDocument/2006/relationships/customXml" Target="../ink/ink3.xml"/><Relationship Id="rId23" Type="http://schemas.openxmlformats.org/officeDocument/2006/relationships/image" Target="../media/image5.png"/><Relationship Id="rId19" Type="http://schemas.openxmlformats.org/officeDocument/2006/relationships/image" Target="../media/image2.png"/><Relationship Id="rId14" Type="http://schemas.openxmlformats.org/officeDocument/2006/relationships/image" Target="../media/image7.png"/><Relationship Id="rId22" Type="http://schemas.openxmlformats.org/officeDocument/2006/relationships/customXml" Target="../ink/ink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education/guides/z2hsrwx/revis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youtube.com/watch?v=6uwnkOC5hL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youtube.com/watch?v=G3YTHk8puF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11: Ratio and proportion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1152128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85F6-EF45-4518-ABEC-46C8FFD13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53356"/>
            <a:ext cx="6347713" cy="1320800"/>
          </a:xfrm>
        </p:spPr>
        <p:txBody>
          <a:bodyPr/>
          <a:lstStyle/>
          <a:p>
            <a:r>
              <a:rPr lang="en-US" dirty="0"/>
              <a:t>What is ratio?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C6E87-A46B-4523-9836-B7024C49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40647"/>
            <a:ext cx="7681511" cy="59369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r>
              <a:rPr lang="en-US" dirty="0"/>
              <a:t>A ratio </a:t>
            </a:r>
            <a:r>
              <a:rPr lang="en-US" b="1" dirty="0"/>
              <a:t>compares</a:t>
            </a:r>
            <a:r>
              <a:rPr lang="en-US" dirty="0"/>
              <a:t> </a:t>
            </a:r>
            <a:r>
              <a:rPr lang="en-US" b="1" dirty="0"/>
              <a:t>values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BD6CBE6-DAAF-4DB4-8BA8-CE83A2D7FEE4}"/>
                  </a:ext>
                </a:extLst>
              </p14:cNvPr>
              <p14:cNvContentPartPr/>
              <p14:nvPr/>
            </p14:nvContentPartPr>
            <p14:xfrm>
              <a:off x="6593566" y="2313443"/>
              <a:ext cx="8640" cy="43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BD6CBE6-DAAF-4DB4-8BA8-CE83A2D7FEE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584566" y="2304803"/>
                <a:ext cx="26280" cy="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3E6A507-BDB2-41D7-AD37-1498F742EDE7}"/>
                  </a:ext>
                </a:extLst>
              </p14:cNvPr>
              <p14:cNvContentPartPr/>
              <p14:nvPr/>
            </p14:nvContentPartPr>
            <p14:xfrm>
              <a:off x="728806" y="3209123"/>
              <a:ext cx="16920" cy="50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3E6A507-BDB2-41D7-AD37-1498F742EDE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20166" y="3200123"/>
                <a:ext cx="3456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A452199-06DD-4012-9300-FE7D70841751}"/>
                  </a:ext>
                </a:extLst>
              </p14:cNvPr>
              <p14:cNvContentPartPr/>
              <p14:nvPr/>
            </p14:nvContentPartPr>
            <p14:xfrm>
              <a:off x="1745086" y="2721683"/>
              <a:ext cx="11880" cy="10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A452199-06DD-4012-9300-FE7D7084175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736086" y="2713043"/>
                <a:ext cx="29520" cy="1872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07CD3A1B-2146-4A05-A4AA-4FA606D1D22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51942" y="1366707"/>
            <a:ext cx="7763252" cy="479957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6BD5FE2-F49F-4C6B-97F1-0124B3D9FC53}"/>
                  </a:ext>
                </a:extLst>
              </p14:cNvPr>
              <p14:cNvContentPartPr/>
              <p14:nvPr/>
            </p14:nvContentPartPr>
            <p14:xfrm>
              <a:off x="5470006" y="2669788"/>
              <a:ext cx="27720" cy="97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6BD5FE2-F49F-4C6B-97F1-0124B3D9FC5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461366" y="2661148"/>
                <a:ext cx="4536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F08B476-6CEB-43D9-BA34-C14557651E44}"/>
                  </a:ext>
                </a:extLst>
              </p14:cNvPr>
              <p14:cNvContentPartPr/>
              <p14:nvPr/>
            </p14:nvContentPartPr>
            <p14:xfrm>
              <a:off x="5882566" y="2622268"/>
              <a:ext cx="35280" cy="187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F08B476-6CEB-43D9-BA34-C14557651E4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73566" y="2613268"/>
                <a:ext cx="5292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0B22C67-F99D-433C-B1B2-EAC181360DBA}"/>
                  </a:ext>
                </a:extLst>
              </p14:cNvPr>
              <p14:cNvContentPartPr/>
              <p14:nvPr/>
            </p14:nvContentPartPr>
            <p14:xfrm>
              <a:off x="6415726" y="2588068"/>
              <a:ext cx="16920" cy="10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0B22C67-F99D-433C-B1B2-EAC181360DB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407086" y="2579428"/>
                <a:ext cx="3456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688AE41-04C4-4B8E-99AA-BF55847B83D4}"/>
                  </a:ext>
                </a:extLst>
              </p14:cNvPr>
              <p14:cNvContentPartPr/>
              <p14:nvPr/>
            </p14:nvContentPartPr>
            <p14:xfrm>
              <a:off x="5716606" y="2026108"/>
              <a:ext cx="746280" cy="1188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688AE41-04C4-4B8E-99AA-BF55847B83D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707966" y="2017108"/>
                <a:ext cx="763920" cy="13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1136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27037-6FF9-4D17-96EF-FFE726D1C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"/>
            <a:ext cx="878497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Example: A Recipe for pancakes uses 3 cups of flour and 2 cups of milk.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DB4D8-4A2B-4DD8-8157-111ECE53A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426" y="1422637"/>
            <a:ext cx="8552038" cy="474266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So the ratio of flour to milk is </a:t>
            </a:r>
            <a:r>
              <a:rPr lang="en-US" b="1" dirty="0"/>
              <a:t>3 :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To make pancakes for a LOT of people we might need 4 times the quantity, so we multiply the numbers by 4: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                          3</a:t>
            </a:r>
            <a:r>
              <a:rPr lang="en-US" dirty="0"/>
              <a:t>×4</a:t>
            </a:r>
            <a:r>
              <a:rPr lang="en-US" b="1" dirty="0"/>
              <a:t> : 2</a:t>
            </a:r>
            <a:r>
              <a:rPr lang="en-US" dirty="0"/>
              <a:t>×4</a:t>
            </a:r>
            <a:r>
              <a:rPr lang="en-US" b="1" dirty="0"/>
              <a:t> = 12 : 8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In other words, 12 cups of flour and 8 cups of milk</a:t>
            </a:r>
            <a:r>
              <a:rPr lang="en-US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 ratio is still the same, so the pancakes should be just as yummy.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A0EA5D-E1D1-457F-9539-03834EF1275B}"/>
                  </a:ext>
                </a:extLst>
              </p14:cNvPr>
              <p14:cNvContentPartPr/>
              <p14:nvPr/>
            </p14:nvContentPartPr>
            <p14:xfrm>
              <a:off x="2058286" y="550025"/>
              <a:ext cx="10080" cy="8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A0EA5D-E1D1-457F-9539-03834EF1275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9286" y="541025"/>
                <a:ext cx="27720" cy="2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486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5D76-EC9B-4752-B320-AB75B38C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28135"/>
            <a:ext cx="748883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Example: There are 5 pups, 2 are boys and 3 are girls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0B1D32-4027-4B2A-9F34-0A68B41F0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996485"/>
            <a:ext cx="7228780" cy="586151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F35F9DBF-67B2-447E-BBC5-7132CDB8FE5E}"/>
                  </a:ext>
                </a:extLst>
              </p14:cNvPr>
              <p14:cNvContentPartPr/>
              <p14:nvPr/>
            </p14:nvContentPartPr>
            <p14:xfrm>
              <a:off x="5125846" y="2111705"/>
              <a:ext cx="36000" cy="720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F35F9DBF-67B2-447E-BBC5-7132CDB8FE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17206" y="2103065"/>
                <a:ext cx="53640" cy="2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665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5AE5C-9EC2-4999-89CC-03EDD76A6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4108"/>
            <a:ext cx="7994849" cy="1320800"/>
          </a:xfrm>
        </p:spPr>
        <p:txBody>
          <a:bodyPr/>
          <a:lstStyle/>
          <a:p>
            <a:r>
              <a:rPr lang="en-US" dirty="0"/>
              <a:t>Try it yourself!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6D7852-EDE6-482F-B3A8-AF1CF5CF8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18" y="1334908"/>
            <a:ext cx="8949564" cy="41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58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9F113-7915-4EF8-9481-43B4C6C61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0"/>
            <a:ext cx="6347713" cy="1320800"/>
          </a:xfrm>
        </p:spPr>
        <p:txBody>
          <a:bodyPr/>
          <a:lstStyle/>
          <a:p>
            <a:r>
              <a:rPr lang="en-US" dirty="0"/>
              <a:t>Simplifying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D71F4-D0BC-467E-86D8-0F1F7E38C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620688"/>
            <a:ext cx="8892480" cy="64087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Ratios can be fully </a:t>
            </a:r>
            <a:r>
              <a:rPr lang="en-US" b="1" dirty="0"/>
              <a:t>simplified</a:t>
            </a:r>
            <a:r>
              <a:rPr lang="en-US" dirty="0"/>
              <a:t> just like </a:t>
            </a:r>
            <a:r>
              <a:rPr lang="en-US" b="1" dirty="0">
                <a:hlinkClick r:id="rId2"/>
              </a:rPr>
              <a:t>fractions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/>
              <a:t>To </a:t>
            </a:r>
            <a:r>
              <a:rPr lang="en-US" b="1" dirty="0"/>
              <a:t>simplify</a:t>
            </a:r>
            <a:r>
              <a:rPr lang="en-US" dirty="0"/>
              <a:t> a ratio, divide all of the numbers in the ratio by the same number until they cannot be divided any more.</a:t>
            </a:r>
          </a:p>
          <a:p>
            <a:pPr>
              <a:lnSpc>
                <a:spcPct val="150000"/>
              </a:lnSpc>
            </a:pPr>
            <a:r>
              <a:rPr lang="en-US" dirty="0"/>
              <a:t>A quick way of doing this in just one step is to divide by the </a:t>
            </a:r>
            <a:r>
              <a:rPr lang="en-US" b="1" dirty="0"/>
              <a:t>highest common factor</a:t>
            </a:r>
            <a:r>
              <a:rPr lang="en-US" dirty="0"/>
              <a:t> (HCF) of all the numbers in the ratio.</a:t>
            </a:r>
          </a:p>
          <a:p>
            <a:pPr>
              <a:lnSpc>
                <a:spcPct val="150000"/>
              </a:lnSpc>
            </a:pPr>
            <a:r>
              <a:rPr lang="en-US" dirty="0"/>
              <a:t>Some ratios contain decimals. If they contain decimals </a:t>
            </a:r>
            <a:r>
              <a:rPr lang="en-US" u="sng" dirty="0"/>
              <a:t>they are not in the simplest form</a:t>
            </a:r>
            <a:r>
              <a:rPr lang="en-US" dirty="0"/>
              <a:t>. If you are asked for the ratio 1.5 : 5 in its simplest form, you multiply both parts by the smallest number possible to create a whole number or you can </a:t>
            </a:r>
            <a:r>
              <a:rPr lang="en-US" b="1" u="sng" dirty="0"/>
              <a:t>multiply by a power of 10 </a:t>
            </a:r>
            <a:r>
              <a:rPr lang="en-US" dirty="0"/>
              <a:t>to get rid of     the decimal and then simplify.</a:t>
            </a:r>
          </a:p>
          <a:p>
            <a:pPr>
              <a:lnSpc>
                <a:spcPct val="150000"/>
              </a:lnSpc>
            </a:pPr>
            <a:r>
              <a:rPr lang="en-US" dirty="0"/>
              <a:t>Fractions ratio can also be simplified. But first you need to ensure that the fractions have a common denominator. </a:t>
            </a:r>
          </a:p>
          <a:p>
            <a:pPr>
              <a:lnSpc>
                <a:spcPct val="150000"/>
              </a:lnSpc>
            </a:pPr>
            <a:r>
              <a:rPr lang="en-US" dirty="0"/>
              <a:t>To be in its simplest form, a ratio shouldn’t include decimals, fractions or percentages. It should contain only whole numbers (check examples 3 and 4 from the book page 179 + 180).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09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24EE3-32DD-467B-8D25-FA92D0B04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323741"/>
            <a:ext cx="8424936" cy="6057587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https://www.youtube.com/watch?v=6uwnkOC5hLI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222014-F14C-46D1-96AA-70FE9FFF71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153671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1939693-DBAA-44C4-9D2B-EBEC657A15BF}"/>
              </a:ext>
            </a:extLst>
          </p:cNvPr>
          <p:cNvSpPr/>
          <p:nvPr/>
        </p:nvSpPr>
        <p:spPr>
          <a:xfrm>
            <a:off x="6084168" y="370469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P.180, Ex. 11A</a:t>
            </a:r>
          </a:p>
          <a:p>
            <a:r>
              <a:rPr lang="en-US" b="1" dirty="0"/>
              <a:t>Q1 + 2 + 6 + 10</a:t>
            </a:r>
          </a:p>
          <a:p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631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0E9B9-D991-42C7-8E97-0FB941B78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7632848" cy="1320800"/>
          </a:xfrm>
        </p:spPr>
        <p:txBody>
          <a:bodyPr/>
          <a:lstStyle/>
          <a:p>
            <a:r>
              <a:rPr lang="en-US" dirty="0"/>
              <a:t>Dividing a quantity in a given ratio.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F98F7-4A6A-4DC0-8C77-75C16EDD0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908720"/>
            <a:ext cx="8064896" cy="54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can divide a quantity into two amounts using ratio to decide how much is in each amount.</a:t>
            </a:r>
          </a:p>
          <a:p>
            <a:pPr marL="0" indent="0">
              <a:buNone/>
            </a:pPr>
            <a:r>
              <a:rPr lang="en-US" u="sng" dirty="0"/>
              <a:t>Example: </a:t>
            </a:r>
            <a:r>
              <a:rPr lang="en-US" dirty="0"/>
              <a:t>Rebecca and Amy share £280 in a ratio 5:2. </a:t>
            </a:r>
          </a:p>
          <a:p>
            <a:pPr marL="0" indent="0">
              <a:buNone/>
            </a:pPr>
            <a:r>
              <a:rPr lang="en-US" dirty="0"/>
              <a:t>How much money will they each receive?</a:t>
            </a:r>
          </a:p>
          <a:p>
            <a:pPr marL="0" indent="0">
              <a:buNone/>
            </a:pPr>
            <a:r>
              <a:rPr lang="en-US" u="sng" dirty="0"/>
              <a:t>The answer:</a:t>
            </a:r>
          </a:p>
          <a:p>
            <a:r>
              <a:rPr lang="en-US" dirty="0"/>
              <a:t>1. </a:t>
            </a:r>
            <a:r>
              <a:rPr lang="en-US" u="sng" dirty="0"/>
              <a:t>Add up </a:t>
            </a:r>
            <a:r>
              <a:rPr lang="en-US" dirty="0"/>
              <a:t>the ratio to find the total number of parts:</a:t>
            </a:r>
          </a:p>
          <a:p>
            <a:pPr marL="0" indent="0">
              <a:buNone/>
            </a:pPr>
            <a:r>
              <a:rPr lang="en-US" dirty="0"/>
              <a:t>          5 + 2 = 7 parts</a:t>
            </a:r>
          </a:p>
          <a:p>
            <a:r>
              <a:rPr lang="en-US" dirty="0"/>
              <a:t>2. </a:t>
            </a:r>
            <a:r>
              <a:rPr lang="en-US" u="sng" dirty="0"/>
              <a:t>Divide</a:t>
            </a:r>
            <a:r>
              <a:rPr lang="en-US" dirty="0"/>
              <a:t> the total amount by the number of parts:</a:t>
            </a:r>
          </a:p>
          <a:p>
            <a:pPr marL="0" indent="0">
              <a:buNone/>
            </a:pPr>
            <a:r>
              <a:rPr lang="en-US" dirty="0"/>
              <a:t>         £280 ÷ 7 = £40</a:t>
            </a:r>
          </a:p>
          <a:p>
            <a:pPr marL="0" indent="0">
              <a:buNone/>
            </a:pPr>
            <a:r>
              <a:rPr lang="en-US" dirty="0"/>
              <a:t>         Each part is worth £40</a:t>
            </a:r>
          </a:p>
          <a:p>
            <a:r>
              <a:rPr lang="en-US" dirty="0"/>
              <a:t>3. </a:t>
            </a:r>
            <a:r>
              <a:rPr lang="en-US" u="sng" dirty="0"/>
              <a:t>Multiply</a:t>
            </a:r>
            <a:r>
              <a:rPr lang="en-US" dirty="0"/>
              <a:t> by the ratio to find each person’s share:</a:t>
            </a:r>
          </a:p>
          <a:p>
            <a:pPr marL="0" indent="0">
              <a:buNone/>
            </a:pPr>
            <a:r>
              <a:rPr lang="en-US" dirty="0"/>
              <a:t>         5 × £40 = £200 (Rebecca's share)</a:t>
            </a:r>
          </a:p>
          <a:p>
            <a:pPr marL="0" indent="0">
              <a:buNone/>
            </a:pPr>
            <a:r>
              <a:rPr lang="en-US" dirty="0"/>
              <a:t>         2 × £40 = £80 (Amy’s share)</a:t>
            </a:r>
          </a:p>
          <a:p>
            <a:r>
              <a:rPr lang="en-US" dirty="0"/>
              <a:t>4. Check these add up to the original amount:</a:t>
            </a:r>
          </a:p>
          <a:p>
            <a:pPr marL="0" indent="0">
              <a:buNone/>
            </a:pPr>
            <a:r>
              <a:rPr lang="en-US" dirty="0"/>
              <a:t>         £200 + £80 = £280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4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55DCF-FB7C-4C1E-A35C-570B92834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56237"/>
            <a:ext cx="7488832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So, to share an amount in a ratio, follow these steps: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576E7-A50A-43D0-88A6-D043CDB6F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621" y="1340768"/>
            <a:ext cx="6347714" cy="388077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Add up </a:t>
            </a:r>
            <a:r>
              <a:rPr lang="en-US" dirty="0"/>
              <a:t>the </a:t>
            </a:r>
            <a:r>
              <a:rPr lang="en-US" b="1" dirty="0"/>
              <a:t>ratio</a:t>
            </a:r>
            <a:r>
              <a:rPr lang="en-US" dirty="0"/>
              <a:t> to find the total number of parts</a:t>
            </a:r>
          </a:p>
          <a:p>
            <a:r>
              <a:rPr lang="en-US" dirty="0">
                <a:solidFill>
                  <a:srgbClr val="FF0000"/>
                </a:solidFill>
              </a:rPr>
              <a:t>Divide</a:t>
            </a:r>
            <a:r>
              <a:rPr lang="en-US" dirty="0"/>
              <a:t> the total amount by the number of parts</a:t>
            </a:r>
          </a:p>
          <a:p>
            <a:r>
              <a:rPr lang="en-US" dirty="0">
                <a:solidFill>
                  <a:srgbClr val="FF0000"/>
                </a:solidFill>
              </a:rPr>
              <a:t>Multiply </a:t>
            </a:r>
            <a:r>
              <a:rPr lang="en-US" dirty="0"/>
              <a:t>by the </a:t>
            </a:r>
            <a:r>
              <a:rPr lang="en-US" b="1" dirty="0"/>
              <a:t>ratio</a:t>
            </a:r>
            <a:r>
              <a:rPr lang="en-US" dirty="0"/>
              <a:t> to find each person's </a:t>
            </a:r>
            <a:r>
              <a:rPr lang="en-US" b="1" dirty="0"/>
              <a:t>share</a:t>
            </a:r>
            <a:endParaRPr lang="en-US" dirty="0"/>
          </a:p>
          <a:p>
            <a:r>
              <a:rPr lang="en-US" dirty="0"/>
              <a:t>Check these add up to the original amount.</a:t>
            </a:r>
          </a:p>
          <a:p>
            <a:endParaRPr lang="en-US" dirty="0"/>
          </a:p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https://www.youtube.com/watch?v=G3YTHk8puFo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4D786D-B8ED-48AE-B011-680013107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5076" y="3861048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4B4F00-26E9-451F-B5E6-977401E9BB09}"/>
              </a:ext>
            </a:extLst>
          </p:cNvPr>
          <p:cNvSpPr/>
          <p:nvPr/>
        </p:nvSpPr>
        <p:spPr>
          <a:xfrm>
            <a:off x="6240467" y="55892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P.182, Ex. 11B</a:t>
            </a:r>
          </a:p>
          <a:p>
            <a:r>
              <a:rPr lang="en-US" b="1" dirty="0"/>
              <a:t>Q1 + 2 + 3 + 6 + 7 + 8 </a:t>
            </a:r>
          </a:p>
          <a:p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15686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4975</TotalTime>
  <Words>619</Words>
  <Application>Microsoft Office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Unit 11: Ratio and proportion </vt:lpstr>
      <vt:lpstr>What is ratio?</vt:lpstr>
      <vt:lpstr>Example: A Recipe for pancakes uses 3 cups of flour and 2 cups of milk. </vt:lpstr>
      <vt:lpstr>Example: There are 5 pups, 2 are boys and 3 are girls  </vt:lpstr>
      <vt:lpstr>Try it yourself!</vt:lpstr>
      <vt:lpstr>Simplifying ratio</vt:lpstr>
      <vt:lpstr>PowerPoint Presentation</vt:lpstr>
      <vt:lpstr>Dividing a quantity in a given ratio.</vt:lpstr>
      <vt:lpstr>So, to share an amount in a ratio, follow these steps: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88</cp:revision>
  <dcterms:created xsi:type="dcterms:W3CDTF">2020-06-24T05:53:27Z</dcterms:created>
  <dcterms:modified xsi:type="dcterms:W3CDTF">2023-11-23T08:06:00Z</dcterms:modified>
</cp:coreProperties>
</file>