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4660"/>
  </p:normalViewPr>
  <p:slideViewPr>
    <p:cSldViewPr snapToGrid="0">
      <p:cViewPr varScale="1">
        <p:scale>
          <a:sx n="41" d="100"/>
          <a:sy n="41" d="100"/>
        </p:scale>
        <p:origin x="9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7EB00-2F46-462C-90C7-037D17A599D7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A2402-C840-47F8-9845-40993AA28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6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A2402-C840-47F8-9845-40993AA280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16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A2402-C840-47F8-9845-40993AA280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7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A2402-C840-47F8-9845-40993AA280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0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A2402-C840-47F8-9845-40993AA280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44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EG" dirty="0"/>
              <a:t>نَتَعرَّضُ النَّباتاتُ إلى خَطَرِ الْمَوتِ النَّاتِجِ</a:t>
            </a:r>
            <a:r>
              <a:rPr lang="ar-EG" baseline="0" dirty="0"/>
              <a:t> عَنِ الأخطارِ الطَّبيعيَّةِ أَكثَرِ مِن الْحَيواناتِ لِأنَّها لا تَستَطيعُ الانْتِقالَ مِن أَماكِنَها أي لا تَستَطيع الْهروب.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A2402-C840-47F8-9845-40993AA280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3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ar-EG" dirty="0"/>
              <a:t>إ</a:t>
            </a:r>
            <a:r>
              <a:rPr lang="ar-JO" dirty="0"/>
              <a:t>نشاءَ</a:t>
            </a:r>
            <a:r>
              <a:rPr lang="ar-EG" dirty="0"/>
              <a:t> </a:t>
            </a:r>
            <a:r>
              <a:rPr lang="ar-JO" dirty="0"/>
              <a:t>محميات</a:t>
            </a:r>
            <a:r>
              <a:rPr lang="ar-EG" dirty="0"/>
              <a:t>ٍ</a:t>
            </a:r>
            <a:r>
              <a:rPr lang="ar-EG" baseline="0" dirty="0"/>
              <a:t> </a:t>
            </a:r>
            <a:r>
              <a:rPr lang="ar-JO" dirty="0"/>
              <a:t>طبيعية</a:t>
            </a:r>
            <a:r>
              <a:rPr lang="ar-EG" dirty="0"/>
              <a:t>ٍ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A2402-C840-47F8-9845-40993AA280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71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21DD3-14AF-44A7-BF91-BA01CE214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C0C06-BAAC-42B9-A212-BA895E1232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ACB88-A353-461E-B988-38F38AEDA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E8B5-15D2-4C2C-B940-076EF173974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6929F-4C12-4E63-AB07-A4A92CBEF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2A7F1-B7AF-412E-9C63-54CFCF85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9635-B2FB-4C1F-BD00-41F7669B1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1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3D96F-1C2F-4599-BE0B-D2255AA2D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C9D59-90A7-486C-9A3E-284D0752B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C346E-08E6-4F92-A4CB-7225926A2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E8B5-15D2-4C2C-B940-076EF173974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8B137-4884-4FA8-B15B-49178214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AC304-2AD4-4562-8DA2-FEBA98811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9635-B2FB-4C1F-BD00-41F7669B1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2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37A751-BBB1-4895-9574-AE63E7842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D2B4AF-E5AD-482D-BDB8-3A40347AB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ACE72-F4ED-45E8-AE5B-16B611365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E8B5-15D2-4C2C-B940-076EF173974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90320-7474-4AAF-96AC-5EB89489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D0821-5D26-4443-8C27-F6514C83E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9635-B2FB-4C1F-BD00-41F7669B1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2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F42E8-076D-41FD-97A6-B83EF7313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06F5D-A68B-4469-8BB4-A25881DA1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D263E-4E4C-42F1-9E11-811510BC6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E8B5-15D2-4C2C-B940-076EF173974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7F343-1ED5-44D3-A08D-13CBBB2A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238CD-9965-499C-B11A-8C2B40F3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9635-B2FB-4C1F-BD00-41F7669B1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7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01461-0178-41A3-8DD8-F292C0601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583C5-B3C7-43EF-BDA9-92C8DD896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87410-2242-4848-92E9-E7D1314E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E8B5-15D2-4C2C-B940-076EF173974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381DF-5C96-4EB9-84F7-54198B92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FFEC3-0991-4F5C-88C7-27CF06911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9635-B2FB-4C1F-BD00-41F7669B1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5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A83CA-30BC-47B6-97B2-9B152BF4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D6036-6DC6-4B6F-89DC-72C6CA49B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E5303-DB7A-439F-A318-6D7D7FC2C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3EEDA-9F2B-43D1-88E3-C9A7B25B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E8B5-15D2-4C2C-B940-076EF173974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E7147-64D4-4540-B49E-460FB16B1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CA072-6015-4E20-9721-1DD04BA18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9635-B2FB-4C1F-BD00-41F7669B1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8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61317-6E0A-4FBE-B93B-11BEEF863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E6315-7F3B-4119-B90E-E782886C9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1569E-3971-4910-A658-1266B50DB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AB4AEE-BE99-4805-AF4A-9856439F86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CC325-325D-447D-A6B3-F3D0D462A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7796-A9E1-4F7D-8D7B-04ED5C4B4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E8B5-15D2-4C2C-B940-076EF173974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8D0CCE-5ABD-4026-ADC3-9BC892663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C9D488-4D4E-4EAB-9BAF-C7AF24219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9635-B2FB-4C1F-BD00-41F7669B1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2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BD32E-B1CE-4B8E-8BFC-9DA7C7DF4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53695-66E7-42FF-B3EC-0B8B86989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E8B5-15D2-4C2C-B940-076EF173974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FDD46C-B058-4145-8444-E988F05EE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231B59-D579-472D-9397-A1D87CE3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9635-B2FB-4C1F-BD00-41F7669B1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57AFC-23D1-43DF-A6EC-3C0F795D0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E8B5-15D2-4C2C-B940-076EF173974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E89823-0919-460E-8B1A-957CACD88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DDB6B-C019-4012-AF97-3414C9DBE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9635-B2FB-4C1F-BD00-41F7669B1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5B2A-357C-4E29-85B0-F38DF9C1D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855AE-D34D-4B2C-BD7C-E5EAD121E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B2D15-6571-4E95-800C-67C6E4EEE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B4C6B-EAFF-4972-84D2-26E2DD3ED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E8B5-15D2-4C2C-B940-076EF173974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851FF-685C-4ED3-86F9-F0E2C298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CF7FD-4F3C-4A32-ABA3-CF0D1B24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9635-B2FB-4C1F-BD00-41F7669B1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7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CEFDD-9A89-4B12-8932-A5D1059D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D4B84A-626A-4DCE-AEC5-4A9F928DBD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9DA3D-B033-45AD-B805-FAC6163EB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9351A-09B1-4C08-A9A3-D16E433E6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E8B5-15D2-4C2C-B940-076EF173974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333EC-BD09-44F7-BBAF-9F1639A3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79860-81B3-49A5-9239-3D47E6B0F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9635-B2FB-4C1F-BD00-41F7669B1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2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AA845D-94FA-4C49-8311-4E9DBD2CB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ABBEA-FBD4-4564-BDFC-7AE2847AF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7C174-2B02-4A0C-B3BA-A39EBF6B41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5E8B5-15D2-4C2C-B940-076EF173974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84CE3-33CA-425C-A190-EFD5B1F99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A154B-8776-499C-AED0-34489F2D2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A9635-B2FB-4C1F-BD00-41F7669B1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7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0C9CB0-9DB9-411E-962A-CCA1DDCB2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51" y="927859"/>
            <a:ext cx="11473897" cy="541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8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94" y="268333"/>
            <a:ext cx="11608798" cy="4736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28312" y="5461061"/>
            <a:ext cx="22286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4400" dirty="0">
                <a:solidFill>
                  <a:srgbClr val="FF0000"/>
                </a:solidFill>
              </a:rPr>
              <a:t>الْجَفاف .</a:t>
            </a:r>
          </a:p>
        </p:txBody>
      </p:sp>
    </p:spTree>
    <p:extLst>
      <p:ext uri="{BB962C8B-B14F-4D97-AF65-F5344CB8AC3E}">
        <p14:creationId xmlns:p14="http://schemas.microsoft.com/office/powerpoint/2010/main" val="1926257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863" y="564572"/>
            <a:ext cx="6739982" cy="9594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06436" y="2038988"/>
            <a:ext cx="87003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4000" dirty="0">
                <a:solidFill>
                  <a:srgbClr val="FF0000"/>
                </a:solidFill>
              </a:rPr>
              <a:t>سُقوطُ االْمَطَرِ بِكَمّياتٍ قَليلةٍ جدًا وَ الضَّخ  الْجائر 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077" y="3083339"/>
            <a:ext cx="7702827" cy="10409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7868" y="4460727"/>
            <a:ext cx="115129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3600" dirty="0"/>
              <a:t> </a:t>
            </a:r>
            <a:r>
              <a:rPr lang="ar-JO" sz="3600" dirty="0">
                <a:solidFill>
                  <a:srgbClr val="FF0000"/>
                </a:solidFill>
              </a:rPr>
              <a:t>عَدَمُ نُموّ الْمَحاصيل الزّراعِيَّة، الْقَضاءِعَلى مَواطِن الْحيواناتِ وَ مَوت ِالأخرى</a:t>
            </a:r>
            <a:r>
              <a:rPr lang="ar-EG" sz="3600" dirty="0">
                <a:solidFill>
                  <a:srgbClr val="FF0000"/>
                </a:solidFill>
              </a:rPr>
              <a:t>.</a:t>
            </a:r>
            <a:endParaRPr lang="ar-JO" sz="3600" dirty="0">
              <a:solidFill>
                <a:srgbClr val="FF0000"/>
              </a:solidFill>
            </a:endParaRPr>
          </a:p>
          <a:p>
            <a:pPr algn="r"/>
            <a:r>
              <a:rPr lang="ar-JO" dirty="0">
                <a:solidFill>
                  <a:srgbClr val="FF0000"/>
                </a:solidFill>
              </a:rPr>
              <a:t> </a:t>
            </a:r>
          </a:p>
          <a:p>
            <a:endParaRPr lang="ar-J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05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6255" y="584260"/>
            <a:ext cx="7912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3200" dirty="0"/>
              <a:t>- أستنتج هل أثر هذا الخطر على ا</a:t>
            </a:r>
            <a:r>
              <a:rPr lang="ar-EG" sz="3200" dirty="0"/>
              <a:t>ل</a:t>
            </a:r>
            <a:r>
              <a:rPr lang="ar-JO" sz="3200" dirty="0"/>
              <a:t>إنسان ؟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23455" y="1471044"/>
            <a:ext cx="11429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4000" dirty="0">
                <a:solidFill>
                  <a:srgbClr val="FF0000"/>
                </a:solidFill>
              </a:rPr>
              <a:t>نَعم ، حَيثُ أَصبحَ هُناكَ قِلَّة في الْمَحاصيلِ الزّراعيَّةِ وَبِالتّالي قَلَّت أَعدادُ الْحَيواناتِ</a:t>
            </a:r>
            <a:r>
              <a:rPr lang="ar-EG" sz="4000" dirty="0">
                <a:solidFill>
                  <a:srgbClr val="FF0000"/>
                </a:solidFill>
              </a:rPr>
              <a:t> </a:t>
            </a:r>
            <a:r>
              <a:rPr lang="ar-JO" sz="4000" dirty="0">
                <a:solidFill>
                  <a:srgbClr val="FF0000"/>
                </a:solidFill>
              </a:rPr>
              <a:t>فَقلّت الْمَواد الْغذائِيَّة النَّباتِيَّة والثَّروةِ الْحَيوانيَّة ،</a:t>
            </a:r>
            <a:endParaRPr lang="ar-JO" dirty="0"/>
          </a:p>
        </p:txBody>
      </p:sp>
      <p:sp>
        <p:nvSpPr>
          <p:cNvPr id="4" name="Rectangle 3"/>
          <p:cNvSpPr/>
          <p:nvPr/>
        </p:nvSpPr>
        <p:spPr>
          <a:xfrm>
            <a:off x="2230582" y="3944741"/>
            <a:ext cx="9822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3200" dirty="0"/>
              <a:t>ماذا يحدث لطائر يعيش في غابة حدث فيها حريق ؟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876676" y="4787222"/>
            <a:ext cx="110122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3600" dirty="0">
                <a:solidFill>
                  <a:srgbClr val="FF0000"/>
                </a:solidFill>
              </a:rPr>
              <a:t>ق</a:t>
            </a:r>
            <a:r>
              <a:rPr lang="ar-EG" sz="3600" dirty="0">
                <a:solidFill>
                  <a:srgbClr val="FF0000"/>
                </a:solidFill>
              </a:rPr>
              <a:t>َ</a:t>
            </a:r>
            <a:r>
              <a:rPr lang="ar-JO" sz="3600" dirty="0">
                <a:solidFill>
                  <a:srgbClr val="FF0000"/>
                </a:solidFill>
              </a:rPr>
              <a:t>د ي</a:t>
            </a:r>
            <a:r>
              <a:rPr lang="ar-EG" sz="3600" dirty="0">
                <a:solidFill>
                  <a:srgbClr val="FF0000"/>
                </a:solidFill>
              </a:rPr>
              <a:t>َ</a:t>
            </a:r>
            <a:r>
              <a:rPr lang="ar-JO" sz="3600" dirty="0">
                <a:solidFill>
                  <a:srgbClr val="FF0000"/>
                </a:solidFill>
              </a:rPr>
              <a:t>فق</a:t>
            </a:r>
            <a:r>
              <a:rPr lang="ar-EG" sz="3600" dirty="0">
                <a:solidFill>
                  <a:srgbClr val="FF0000"/>
                </a:solidFill>
              </a:rPr>
              <a:t>ِ</a:t>
            </a:r>
            <a:r>
              <a:rPr lang="ar-JO" sz="3600" dirty="0">
                <a:solidFill>
                  <a:srgbClr val="FF0000"/>
                </a:solidFill>
              </a:rPr>
              <a:t>د</a:t>
            </a:r>
            <a:r>
              <a:rPr lang="ar-EG" sz="3600" dirty="0">
                <a:solidFill>
                  <a:srgbClr val="FF0000"/>
                </a:solidFill>
              </a:rPr>
              <a:t>ُ</a:t>
            </a:r>
            <a:r>
              <a:rPr lang="ar-JO" sz="3600" dirty="0">
                <a:solidFill>
                  <a:srgbClr val="FF0000"/>
                </a:solidFill>
              </a:rPr>
              <a:t> الط</a:t>
            </a:r>
            <a:r>
              <a:rPr lang="ar-EG" sz="3600" dirty="0">
                <a:solidFill>
                  <a:srgbClr val="FF0000"/>
                </a:solidFill>
              </a:rPr>
              <a:t>َّ</a:t>
            </a:r>
            <a:r>
              <a:rPr lang="ar-JO" sz="3600" dirty="0">
                <a:solidFill>
                  <a:srgbClr val="FF0000"/>
                </a:solidFill>
              </a:rPr>
              <a:t>ائ</a:t>
            </a:r>
            <a:r>
              <a:rPr lang="ar-EG" sz="3600" dirty="0">
                <a:solidFill>
                  <a:srgbClr val="FF0000"/>
                </a:solidFill>
              </a:rPr>
              <a:t>ِ</a:t>
            </a:r>
            <a:r>
              <a:rPr lang="ar-JO" sz="3600" dirty="0">
                <a:solidFill>
                  <a:srgbClr val="FF0000"/>
                </a:solidFill>
              </a:rPr>
              <a:t>ر</a:t>
            </a:r>
            <a:r>
              <a:rPr lang="ar-EG" sz="3600" dirty="0">
                <a:solidFill>
                  <a:srgbClr val="FF0000"/>
                </a:solidFill>
              </a:rPr>
              <a:t>ُ</a:t>
            </a:r>
            <a:r>
              <a:rPr lang="ar-JO" sz="3600" dirty="0">
                <a:solidFill>
                  <a:srgbClr val="FF0000"/>
                </a:solidFill>
              </a:rPr>
              <a:t> م</a:t>
            </a:r>
            <a:r>
              <a:rPr lang="ar-EG" sz="3600" dirty="0">
                <a:solidFill>
                  <a:srgbClr val="FF0000"/>
                </a:solidFill>
              </a:rPr>
              <a:t>َ</a:t>
            </a:r>
            <a:r>
              <a:rPr lang="ar-JO" sz="3600" dirty="0">
                <a:solidFill>
                  <a:srgbClr val="FF0000"/>
                </a:solidFill>
              </a:rPr>
              <a:t>وط</a:t>
            </a:r>
            <a:r>
              <a:rPr lang="ar-EG" sz="3600" dirty="0">
                <a:solidFill>
                  <a:srgbClr val="FF0000"/>
                </a:solidFill>
              </a:rPr>
              <a:t>ِ</a:t>
            </a:r>
            <a:r>
              <a:rPr lang="ar-JO" sz="3600" dirty="0">
                <a:solidFill>
                  <a:srgbClr val="FF0000"/>
                </a:solidFill>
              </a:rPr>
              <a:t>ن</a:t>
            </a:r>
            <a:r>
              <a:rPr lang="ar-EG" sz="3600" dirty="0">
                <a:solidFill>
                  <a:srgbClr val="FF0000"/>
                </a:solidFill>
              </a:rPr>
              <a:t>َ</a:t>
            </a:r>
            <a:r>
              <a:rPr lang="ar-JO" sz="3600" dirty="0">
                <a:solidFill>
                  <a:srgbClr val="FF0000"/>
                </a:solidFill>
              </a:rPr>
              <a:t>ه ، ق</a:t>
            </a:r>
            <a:r>
              <a:rPr lang="ar-EG" sz="3600" dirty="0">
                <a:solidFill>
                  <a:srgbClr val="FF0000"/>
                </a:solidFill>
              </a:rPr>
              <a:t>َ</a:t>
            </a:r>
            <a:r>
              <a:rPr lang="ar-JO" sz="3600" dirty="0">
                <a:solidFill>
                  <a:srgbClr val="FF0000"/>
                </a:solidFill>
              </a:rPr>
              <a:t>د ي</a:t>
            </a:r>
            <a:r>
              <a:rPr lang="ar-EG" sz="3600" dirty="0">
                <a:solidFill>
                  <a:srgbClr val="FF0000"/>
                </a:solidFill>
              </a:rPr>
              <a:t>َ</a:t>
            </a:r>
            <a:r>
              <a:rPr lang="ar-JO" sz="3600" dirty="0">
                <a:solidFill>
                  <a:srgbClr val="FF0000"/>
                </a:solidFill>
              </a:rPr>
              <a:t>ضط</a:t>
            </a:r>
            <a:r>
              <a:rPr lang="ar-EG" sz="3600" dirty="0">
                <a:solidFill>
                  <a:srgbClr val="FF0000"/>
                </a:solidFill>
              </a:rPr>
              <a:t>َ</a:t>
            </a:r>
            <a:r>
              <a:rPr lang="ar-JO" sz="3600" dirty="0">
                <a:solidFill>
                  <a:srgbClr val="FF0000"/>
                </a:solidFill>
              </a:rPr>
              <a:t>ر إلى ال</a:t>
            </a:r>
            <a:r>
              <a:rPr lang="ar-EG" sz="3600" dirty="0">
                <a:solidFill>
                  <a:srgbClr val="FF0000"/>
                </a:solidFill>
              </a:rPr>
              <a:t>ْ</a:t>
            </a:r>
            <a:r>
              <a:rPr lang="ar-JO" sz="3600" dirty="0">
                <a:solidFill>
                  <a:srgbClr val="FF0000"/>
                </a:solidFill>
              </a:rPr>
              <a:t>هجرة</a:t>
            </a:r>
            <a:r>
              <a:rPr lang="ar-EG" sz="3600" dirty="0">
                <a:solidFill>
                  <a:srgbClr val="FF0000"/>
                </a:solidFill>
              </a:rPr>
              <a:t>ِ</a:t>
            </a:r>
            <a:r>
              <a:rPr lang="ar-JO" sz="3600" dirty="0">
                <a:solidFill>
                  <a:srgbClr val="FF0000"/>
                </a:solidFill>
              </a:rPr>
              <a:t> ل</a:t>
            </a:r>
            <a:r>
              <a:rPr lang="ar-EG" sz="3600" dirty="0">
                <a:solidFill>
                  <a:srgbClr val="FF0000"/>
                </a:solidFill>
              </a:rPr>
              <a:t>ِ</a:t>
            </a:r>
            <a:r>
              <a:rPr lang="ar-JO" sz="3600" dirty="0">
                <a:solidFill>
                  <a:srgbClr val="FF0000"/>
                </a:solidFill>
              </a:rPr>
              <a:t>لب</a:t>
            </a:r>
            <a:r>
              <a:rPr lang="ar-EG" sz="3600" dirty="0">
                <a:solidFill>
                  <a:srgbClr val="FF0000"/>
                </a:solidFill>
              </a:rPr>
              <a:t>َ</a:t>
            </a:r>
            <a:r>
              <a:rPr lang="ar-JO" sz="3600" dirty="0">
                <a:solidFill>
                  <a:srgbClr val="FF0000"/>
                </a:solidFill>
              </a:rPr>
              <a:t>حث</a:t>
            </a:r>
            <a:r>
              <a:rPr lang="ar-EG" sz="3600" dirty="0">
                <a:solidFill>
                  <a:srgbClr val="FF0000"/>
                </a:solidFill>
              </a:rPr>
              <a:t>ِ</a:t>
            </a:r>
            <a:r>
              <a:rPr lang="ar-JO" sz="3600" dirty="0">
                <a:solidFill>
                  <a:srgbClr val="FF0000"/>
                </a:solidFill>
              </a:rPr>
              <a:t> ع</a:t>
            </a:r>
            <a:r>
              <a:rPr lang="ar-EG" sz="3600" dirty="0">
                <a:solidFill>
                  <a:srgbClr val="FF0000"/>
                </a:solidFill>
              </a:rPr>
              <a:t>َ</a:t>
            </a:r>
            <a:r>
              <a:rPr lang="ar-JO" sz="3600" dirty="0">
                <a:solidFill>
                  <a:srgbClr val="FF0000"/>
                </a:solidFill>
              </a:rPr>
              <a:t>ن م</a:t>
            </a:r>
            <a:r>
              <a:rPr lang="ar-EG" sz="3600" dirty="0">
                <a:solidFill>
                  <a:srgbClr val="FF0000"/>
                </a:solidFill>
              </a:rPr>
              <a:t>َ</a:t>
            </a:r>
            <a:r>
              <a:rPr lang="ar-JO" sz="3600" dirty="0">
                <a:solidFill>
                  <a:srgbClr val="FF0000"/>
                </a:solidFill>
              </a:rPr>
              <a:t>وطن ج</a:t>
            </a:r>
            <a:r>
              <a:rPr lang="ar-EG" sz="3600" dirty="0">
                <a:solidFill>
                  <a:srgbClr val="FF0000"/>
                </a:solidFill>
              </a:rPr>
              <a:t>َ</a:t>
            </a:r>
            <a:r>
              <a:rPr lang="ar-JO" sz="3600" dirty="0">
                <a:solidFill>
                  <a:srgbClr val="FF0000"/>
                </a:solidFill>
              </a:rPr>
              <a:t>ديد، ق</a:t>
            </a:r>
            <a:r>
              <a:rPr lang="ar-EG" sz="3600" dirty="0">
                <a:solidFill>
                  <a:srgbClr val="FF0000"/>
                </a:solidFill>
              </a:rPr>
              <a:t>َ</a:t>
            </a:r>
            <a:r>
              <a:rPr lang="ar-JO" sz="3600" dirty="0">
                <a:solidFill>
                  <a:srgbClr val="FF0000"/>
                </a:solidFill>
              </a:rPr>
              <a:t>د ي</a:t>
            </a:r>
            <a:r>
              <a:rPr lang="ar-EG" sz="3600" dirty="0">
                <a:solidFill>
                  <a:srgbClr val="FF0000"/>
                </a:solidFill>
              </a:rPr>
              <a:t>َ</a:t>
            </a:r>
            <a:r>
              <a:rPr lang="ar-JO" sz="3600" dirty="0">
                <a:solidFill>
                  <a:srgbClr val="FF0000"/>
                </a:solidFill>
              </a:rPr>
              <a:t>خ</a:t>
            </a:r>
            <a:r>
              <a:rPr lang="ar-EG" sz="3600" dirty="0">
                <a:solidFill>
                  <a:srgbClr val="FF0000"/>
                </a:solidFill>
              </a:rPr>
              <a:t>ْ</a:t>
            </a:r>
            <a:r>
              <a:rPr lang="ar-JO" sz="3600" dirty="0">
                <a:solidFill>
                  <a:srgbClr val="FF0000"/>
                </a:solidFill>
              </a:rPr>
              <a:t>ت</a:t>
            </a:r>
            <a:r>
              <a:rPr lang="ar-EG" sz="3600" dirty="0">
                <a:solidFill>
                  <a:srgbClr val="FF0000"/>
                </a:solidFill>
              </a:rPr>
              <a:t>َ</a:t>
            </a:r>
            <a:r>
              <a:rPr lang="ar-JO" sz="3600" dirty="0">
                <a:solidFill>
                  <a:srgbClr val="FF0000"/>
                </a:solidFill>
              </a:rPr>
              <a:t>ن</a:t>
            </a:r>
            <a:r>
              <a:rPr lang="ar-EG" sz="3600" dirty="0">
                <a:solidFill>
                  <a:srgbClr val="FF0000"/>
                </a:solidFill>
              </a:rPr>
              <a:t>ِ</a:t>
            </a:r>
            <a:r>
              <a:rPr lang="ar-JO" sz="3600" dirty="0">
                <a:solidFill>
                  <a:srgbClr val="FF0000"/>
                </a:solidFill>
              </a:rPr>
              <a:t>ق</a:t>
            </a:r>
            <a:r>
              <a:rPr lang="ar-EG" sz="3600" dirty="0">
                <a:solidFill>
                  <a:srgbClr val="FF0000"/>
                </a:solidFill>
              </a:rPr>
              <a:t>ُ</a:t>
            </a:r>
            <a:r>
              <a:rPr lang="ar-JO" sz="3600" dirty="0">
                <a:solidFill>
                  <a:srgbClr val="FF0000"/>
                </a:solidFill>
              </a:rPr>
              <a:t> م</a:t>
            </a:r>
            <a:r>
              <a:rPr lang="ar-EG" sz="3600" dirty="0">
                <a:solidFill>
                  <a:srgbClr val="FF0000"/>
                </a:solidFill>
              </a:rPr>
              <a:t>ِ</a:t>
            </a:r>
            <a:r>
              <a:rPr lang="ar-JO" sz="3600" dirty="0">
                <a:solidFill>
                  <a:srgbClr val="FF0000"/>
                </a:solidFill>
              </a:rPr>
              <a:t>ن</a:t>
            </a:r>
            <a:r>
              <a:rPr lang="ar-EG" sz="3600" dirty="0">
                <a:solidFill>
                  <a:srgbClr val="FF0000"/>
                </a:solidFill>
              </a:rPr>
              <a:t>َ</a:t>
            </a:r>
            <a:r>
              <a:rPr lang="ar-JO" sz="3600" dirty="0">
                <a:solidFill>
                  <a:srgbClr val="FF0000"/>
                </a:solidFill>
              </a:rPr>
              <a:t> الد</a:t>
            </a:r>
            <a:r>
              <a:rPr lang="ar-EG" sz="3600" dirty="0">
                <a:solidFill>
                  <a:srgbClr val="FF0000"/>
                </a:solidFill>
              </a:rPr>
              <a:t>ُّ</a:t>
            </a:r>
            <a:r>
              <a:rPr lang="ar-JO" sz="3600" dirty="0">
                <a:solidFill>
                  <a:srgbClr val="FF0000"/>
                </a:solidFill>
              </a:rPr>
              <a:t>خان</a:t>
            </a:r>
            <a:r>
              <a:rPr lang="ar-EG" sz="3600" dirty="0">
                <a:solidFill>
                  <a:srgbClr val="FF0000"/>
                </a:solidFill>
              </a:rPr>
              <a:t>ِ</a:t>
            </a:r>
            <a:r>
              <a:rPr lang="ar-JO" sz="3600" dirty="0">
                <a:solidFill>
                  <a:srgbClr val="FF0000"/>
                </a:solidFill>
              </a:rPr>
              <a:t> الن</a:t>
            </a:r>
            <a:r>
              <a:rPr lang="ar-EG" sz="3600" dirty="0">
                <a:solidFill>
                  <a:srgbClr val="FF0000"/>
                </a:solidFill>
              </a:rPr>
              <a:t>َّ</a:t>
            </a:r>
            <a:r>
              <a:rPr lang="ar-JO" sz="3600" dirty="0">
                <a:solidFill>
                  <a:srgbClr val="FF0000"/>
                </a:solidFill>
              </a:rPr>
              <a:t>ات</a:t>
            </a:r>
            <a:r>
              <a:rPr lang="ar-EG" sz="3600" dirty="0">
                <a:solidFill>
                  <a:srgbClr val="FF0000"/>
                </a:solidFill>
              </a:rPr>
              <a:t>ِ</a:t>
            </a:r>
            <a:r>
              <a:rPr lang="ar-JO" sz="3600" dirty="0">
                <a:solidFill>
                  <a:srgbClr val="FF0000"/>
                </a:solidFill>
              </a:rPr>
              <a:t>ج</a:t>
            </a:r>
            <a:r>
              <a:rPr lang="ar-EG" sz="3600" dirty="0">
                <a:solidFill>
                  <a:srgbClr val="FF0000"/>
                </a:solidFill>
              </a:rPr>
              <a:t>ِ</a:t>
            </a:r>
            <a:r>
              <a:rPr lang="ar-JO" sz="3600" dirty="0">
                <a:solidFill>
                  <a:srgbClr val="FF0000"/>
                </a:solidFill>
              </a:rPr>
              <a:t> ع</a:t>
            </a:r>
            <a:r>
              <a:rPr lang="ar-EG" sz="3600" dirty="0">
                <a:solidFill>
                  <a:srgbClr val="FF0000"/>
                </a:solidFill>
              </a:rPr>
              <a:t>َ</a:t>
            </a:r>
            <a:r>
              <a:rPr lang="ar-JO" sz="3600" dirty="0">
                <a:solidFill>
                  <a:srgbClr val="FF0000"/>
                </a:solidFill>
              </a:rPr>
              <a:t>ن ال</a:t>
            </a:r>
            <a:r>
              <a:rPr lang="ar-EG" sz="3600" dirty="0">
                <a:solidFill>
                  <a:srgbClr val="FF0000"/>
                </a:solidFill>
              </a:rPr>
              <a:t>ْ</a:t>
            </a:r>
            <a:r>
              <a:rPr lang="ar-JO" sz="3600" dirty="0">
                <a:solidFill>
                  <a:srgbClr val="FF0000"/>
                </a:solidFill>
              </a:rPr>
              <a:t>ح</a:t>
            </a:r>
            <a:r>
              <a:rPr lang="ar-EG" sz="3600" dirty="0">
                <a:solidFill>
                  <a:srgbClr val="FF0000"/>
                </a:solidFill>
              </a:rPr>
              <a:t>َ</a:t>
            </a:r>
            <a:r>
              <a:rPr lang="ar-JO" sz="3600" dirty="0">
                <a:solidFill>
                  <a:srgbClr val="FF0000"/>
                </a:solidFill>
              </a:rPr>
              <a:t>ريق</a:t>
            </a:r>
            <a:r>
              <a:rPr lang="ar-EG" sz="3600" dirty="0">
                <a:solidFill>
                  <a:srgbClr val="FF0000"/>
                </a:solidFill>
              </a:rPr>
              <a:t>ِ</a:t>
            </a:r>
            <a:r>
              <a:rPr lang="ar-JO" sz="3600" dirty="0">
                <a:solidFill>
                  <a:srgbClr val="FF0000"/>
                </a:solidFill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20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4701" y="661154"/>
            <a:ext cx="8680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3600" dirty="0"/>
              <a:t>أحدد الشهر الذي كان فيه أعلى تساقط </a:t>
            </a:r>
            <a:r>
              <a:rPr lang="ar-EG" sz="3600" dirty="0"/>
              <a:t>ا</a:t>
            </a:r>
            <a:r>
              <a:rPr lang="ar-JO" sz="3600" dirty="0"/>
              <a:t>لأمطار؟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8389620" y="1459984"/>
            <a:ext cx="3265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4000" dirty="0">
                <a:solidFill>
                  <a:srgbClr val="FF0000"/>
                </a:solidFill>
              </a:rPr>
              <a:t>ك</a:t>
            </a:r>
            <a:r>
              <a:rPr lang="ar-EG" sz="4000" dirty="0">
                <a:solidFill>
                  <a:srgbClr val="FF0000"/>
                </a:solidFill>
              </a:rPr>
              <a:t>َ</a:t>
            </a:r>
            <a:r>
              <a:rPr lang="ar-JO" sz="4000" dirty="0">
                <a:solidFill>
                  <a:srgbClr val="FF0000"/>
                </a:solidFill>
              </a:rPr>
              <a:t>انون</a:t>
            </a:r>
            <a:r>
              <a:rPr lang="ar-EG" sz="4000" dirty="0">
                <a:solidFill>
                  <a:srgbClr val="FF0000"/>
                </a:solidFill>
              </a:rPr>
              <a:t>ُ</a:t>
            </a:r>
            <a:r>
              <a:rPr lang="ar-JO" sz="4000" dirty="0">
                <a:solidFill>
                  <a:srgbClr val="FF0000"/>
                </a:solidFill>
              </a:rPr>
              <a:t> </a:t>
            </a:r>
            <a:r>
              <a:rPr lang="ar-EG" sz="4000" dirty="0">
                <a:solidFill>
                  <a:srgbClr val="FF0000"/>
                </a:solidFill>
              </a:rPr>
              <a:t>أَوَّ</a:t>
            </a:r>
            <a:r>
              <a:rPr lang="ar-JO" sz="4000" dirty="0">
                <a:solidFill>
                  <a:srgbClr val="FF0000"/>
                </a:solidFill>
              </a:rPr>
              <a:t>ل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8929" y="2832854"/>
            <a:ext cx="62392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400" dirty="0"/>
              <a:t>اي االشهر لم تتساقط فيها االمطار؟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4549140" y="3693239"/>
            <a:ext cx="7105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4000" dirty="0">
                <a:solidFill>
                  <a:srgbClr val="FF0000"/>
                </a:solidFill>
              </a:rPr>
              <a:t>ن</a:t>
            </a:r>
            <a:r>
              <a:rPr lang="ar-EG" sz="4000" dirty="0">
                <a:solidFill>
                  <a:srgbClr val="FF0000"/>
                </a:solidFill>
              </a:rPr>
              <a:t>ِ</a:t>
            </a:r>
            <a:r>
              <a:rPr lang="ar-JO" sz="4000" dirty="0">
                <a:solidFill>
                  <a:srgbClr val="FF0000"/>
                </a:solidFill>
              </a:rPr>
              <a:t>يسان ،</a:t>
            </a:r>
            <a:r>
              <a:rPr lang="ar-EG" sz="4000" dirty="0">
                <a:solidFill>
                  <a:srgbClr val="FF0000"/>
                </a:solidFill>
              </a:rPr>
              <a:t>أَ</a:t>
            </a:r>
            <a:r>
              <a:rPr lang="ar-JO" sz="4000" dirty="0">
                <a:solidFill>
                  <a:srgbClr val="FF0000"/>
                </a:solidFill>
              </a:rPr>
              <a:t>يار،ح</a:t>
            </a:r>
            <a:r>
              <a:rPr lang="ar-EG" sz="4000" dirty="0">
                <a:solidFill>
                  <a:srgbClr val="FF0000"/>
                </a:solidFill>
              </a:rPr>
              <a:t>ُ</a:t>
            </a:r>
            <a:r>
              <a:rPr lang="ar-JO" sz="4000" dirty="0">
                <a:solidFill>
                  <a:srgbClr val="FF0000"/>
                </a:solidFill>
              </a:rPr>
              <a:t>زيران ، ت</a:t>
            </a:r>
            <a:r>
              <a:rPr lang="ar-EG" sz="4000" dirty="0">
                <a:solidFill>
                  <a:srgbClr val="FF0000"/>
                </a:solidFill>
              </a:rPr>
              <a:t>َ</a:t>
            </a:r>
            <a:r>
              <a:rPr lang="ar-JO" sz="4000" dirty="0">
                <a:solidFill>
                  <a:srgbClr val="FF0000"/>
                </a:solidFill>
              </a:rPr>
              <a:t>موز ،</a:t>
            </a:r>
            <a:r>
              <a:rPr lang="ar-EG" sz="4000" dirty="0">
                <a:solidFill>
                  <a:srgbClr val="FF0000"/>
                </a:solidFill>
              </a:rPr>
              <a:t>آ</a:t>
            </a:r>
            <a:r>
              <a:rPr lang="ar-JO" sz="4000" dirty="0">
                <a:solidFill>
                  <a:srgbClr val="FF0000"/>
                </a:solidFill>
              </a:rPr>
              <a:t>ب.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5858" y="4773721"/>
            <a:ext cx="80922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000" dirty="0"/>
              <a:t>أستنتج أي أشهر السنة يمكن حدوث فيضان فيها ؟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434340" y="5803690"/>
            <a:ext cx="115604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4000" dirty="0">
                <a:solidFill>
                  <a:srgbClr val="FF0000"/>
                </a:solidFill>
              </a:rPr>
              <a:t>ك</a:t>
            </a:r>
            <a:r>
              <a:rPr lang="ar-EG" sz="4000" dirty="0">
                <a:solidFill>
                  <a:srgbClr val="FF0000"/>
                </a:solidFill>
              </a:rPr>
              <a:t>َ</a:t>
            </a:r>
            <a:r>
              <a:rPr lang="ar-JO" sz="4000" dirty="0">
                <a:solidFill>
                  <a:srgbClr val="FF0000"/>
                </a:solidFill>
              </a:rPr>
              <a:t>انون </a:t>
            </a:r>
            <a:r>
              <a:rPr lang="ar-EG" sz="4000" dirty="0">
                <a:solidFill>
                  <a:srgbClr val="FF0000"/>
                </a:solidFill>
              </a:rPr>
              <a:t>أ</a:t>
            </a:r>
            <a:r>
              <a:rPr lang="ar-JO" sz="4000" dirty="0">
                <a:solidFill>
                  <a:srgbClr val="FF0000"/>
                </a:solidFill>
              </a:rPr>
              <a:t>و</a:t>
            </a:r>
            <a:r>
              <a:rPr lang="ar-EG" sz="4000" dirty="0">
                <a:solidFill>
                  <a:srgbClr val="FF0000"/>
                </a:solidFill>
              </a:rPr>
              <a:t>َّ</a:t>
            </a:r>
            <a:r>
              <a:rPr lang="ar-JO" sz="4000" dirty="0">
                <a:solidFill>
                  <a:srgbClr val="FF0000"/>
                </a:solidFill>
              </a:rPr>
              <a:t>ل ب</a:t>
            </a:r>
            <a:r>
              <a:rPr lang="ar-EG" sz="4000" dirty="0">
                <a:solidFill>
                  <a:srgbClr val="FF0000"/>
                </a:solidFill>
              </a:rPr>
              <a:t>ِ</a:t>
            </a:r>
            <a:r>
              <a:rPr lang="ar-JO" sz="4000" dirty="0">
                <a:solidFill>
                  <a:srgbClr val="FF0000"/>
                </a:solidFill>
              </a:rPr>
              <a:t>سبب ز</a:t>
            </a:r>
            <a:r>
              <a:rPr lang="ar-EG" sz="4000" dirty="0">
                <a:solidFill>
                  <a:srgbClr val="FF0000"/>
                </a:solidFill>
              </a:rPr>
              <a:t>ِ</a:t>
            </a:r>
            <a:r>
              <a:rPr lang="ar-JO" sz="4000" dirty="0">
                <a:solidFill>
                  <a:srgbClr val="FF0000"/>
                </a:solidFill>
              </a:rPr>
              <a:t>ياد</a:t>
            </a:r>
            <a:r>
              <a:rPr lang="ar-EG" sz="4000" dirty="0">
                <a:solidFill>
                  <a:srgbClr val="FF0000"/>
                </a:solidFill>
              </a:rPr>
              <a:t>َ</a:t>
            </a:r>
            <a:r>
              <a:rPr lang="ar-JO" sz="4000" dirty="0">
                <a:solidFill>
                  <a:srgbClr val="FF0000"/>
                </a:solidFill>
              </a:rPr>
              <a:t>ة</a:t>
            </a:r>
            <a:r>
              <a:rPr lang="ar-EG" sz="4000" dirty="0">
                <a:solidFill>
                  <a:srgbClr val="FF0000"/>
                </a:solidFill>
              </a:rPr>
              <a:t>ِ</a:t>
            </a:r>
            <a:r>
              <a:rPr lang="ar-JO" sz="4000" dirty="0">
                <a:solidFill>
                  <a:srgbClr val="FF0000"/>
                </a:solidFill>
              </a:rPr>
              <a:t> ك</a:t>
            </a:r>
            <a:r>
              <a:rPr lang="ar-EG" sz="4000" dirty="0">
                <a:solidFill>
                  <a:srgbClr val="FF0000"/>
                </a:solidFill>
              </a:rPr>
              <a:t>َ</a:t>
            </a:r>
            <a:r>
              <a:rPr lang="ar-JO" sz="4000" dirty="0">
                <a:solidFill>
                  <a:srgbClr val="FF0000"/>
                </a:solidFill>
              </a:rPr>
              <a:t>م</a:t>
            </a:r>
            <a:r>
              <a:rPr lang="ar-EG" sz="4000" dirty="0">
                <a:solidFill>
                  <a:srgbClr val="FF0000"/>
                </a:solidFill>
              </a:rPr>
              <a:t>ّ</a:t>
            </a:r>
            <a:r>
              <a:rPr lang="ar-JO" sz="4000" dirty="0">
                <a:solidFill>
                  <a:srgbClr val="FF0000"/>
                </a:solidFill>
              </a:rPr>
              <a:t>يات</a:t>
            </a:r>
            <a:r>
              <a:rPr lang="ar-EG" sz="4000" dirty="0">
                <a:solidFill>
                  <a:srgbClr val="FF0000"/>
                </a:solidFill>
              </a:rPr>
              <a:t>ِ</a:t>
            </a:r>
            <a:r>
              <a:rPr lang="ar-JO" sz="4000" dirty="0">
                <a:solidFill>
                  <a:srgbClr val="FF0000"/>
                </a:solidFill>
              </a:rPr>
              <a:t> ا</a:t>
            </a:r>
            <a:r>
              <a:rPr lang="ar-EG" sz="4000" dirty="0">
                <a:solidFill>
                  <a:srgbClr val="FF0000"/>
                </a:solidFill>
              </a:rPr>
              <a:t>لأ</a:t>
            </a:r>
            <a:r>
              <a:rPr lang="ar-JO" sz="4000" dirty="0">
                <a:solidFill>
                  <a:srgbClr val="FF0000"/>
                </a:solidFill>
              </a:rPr>
              <a:t>م</a:t>
            </a:r>
            <a:r>
              <a:rPr lang="ar-EG" sz="4000" dirty="0">
                <a:solidFill>
                  <a:srgbClr val="FF0000"/>
                </a:solidFill>
              </a:rPr>
              <a:t>ْ</a:t>
            </a:r>
            <a:r>
              <a:rPr lang="ar-JO" sz="4000" dirty="0">
                <a:solidFill>
                  <a:srgbClr val="FF0000"/>
                </a:solidFill>
              </a:rPr>
              <a:t>طار</a:t>
            </a:r>
            <a:r>
              <a:rPr lang="ar-EG" sz="4000" dirty="0">
                <a:solidFill>
                  <a:srgbClr val="FF0000"/>
                </a:solidFill>
              </a:rPr>
              <a:t>ِ</a:t>
            </a:r>
            <a:r>
              <a:rPr lang="ar-JO" sz="4000" dirty="0">
                <a:solidFill>
                  <a:srgbClr val="FF0000"/>
                </a:solidFill>
              </a:rPr>
              <a:t> ب</a:t>
            </a:r>
            <a:r>
              <a:rPr lang="ar-EG" sz="4000" dirty="0">
                <a:solidFill>
                  <a:srgbClr val="FF0000"/>
                </a:solidFill>
              </a:rPr>
              <a:t>ِ</a:t>
            </a:r>
            <a:r>
              <a:rPr lang="ar-JO" sz="4000" dirty="0">
                <a:solidFill>
                  <a:srgbClr val="FF0000"/>
                </a:solidFill>
              </a:rPr>
              <a:t>م</a:t>
            </a:r>
            <a:r>
              <a:rPr lang="ar-EG" sz="4000" dirty="0">
                <a:solidFill>
                  <a:srgbClr val="FF0000"/>
                </a:solidFill>
              </a:rPr>
              <a:t>ِ</a:t>
            </a:r>
            <a:r>
              <a:rPr lang="ar-JO" sz="4000" dirty="0">
                <a:solidFill>
                  <a:srgbClr val="FF0000"/>
                </a:solidFill>
              </a:rPr>
              <a:t>قدار</a:t>
            </a:r>
            <a:r>
              <a:rPr lang="ar-EG" sz="4000" dirty="0">
                <a:solidFill>
                  <a:srgbClr val="FF0000"/>
                </a:solidFill>
              </a:rPr>
              <a:t>ٍ</a:t>
            </a:r>
            <a:r>
              <a:rPr lang="ar-JO" sz="4000" dirty="0">
                <a:solidFill>
                  <a:srgbClr val="FF0000"/>
                </a:solidFill>
              </a:rPr>
              <a:t> هائ</a:t>
            </a:r>
            <a:r>
              <a:rPr lang="ar-EG" sz="4000" dirty="0">
                <a:solidFill>
                  <a:srgbClr val="FF0000"/>
                </a:solidFill>
              </a:rPr>
              <a:t>ِ</a:t>
            </a:r>
            <a:r>
              <a:rPr lang="ar-JO" sz="4000" dirty="0">
                <a:solidFill>
                  <a:srgbClr val="FF0000"/>
                </a:solidFill>
              </a:rPr>
              <a:t>ل</a:t>
            </a:r>
            <a:r>
              <a:rPr lang="ar-EG" sz="4000" dirty="0">
                <a:solidFill>
                  <a:srgbClr val="FF0000"/>
                </a:solidFill>
              </a:rPr>
              <a:t>ٍ</a:t>
            </a:r>
            <a:r>
              <a:rPr lang="ar-JO" sz="4000" dirty="0">
                <a:solidFill>
                  <a:srgbClr val="FF0000"/>
                </a:solidFill>
              </a:rPr>
              <a:t> لم ي</a:t>
            </a:r>
            <a:r>
              <a:rPr lang="ar-EG" sz="4000" dirty="0">
                <a:solidFill>
                  <a:srgbClr val="FF0000"/>
                </a:solidFill>
              </a:rPr>
              <a:t>َ</a:t>
            </a:r>
            <a:r>
              <a:rPr lang="ar-JO" sz="4000" dirty="0">
                <a:solidFill>
                  <a:srgbClr val="FF0000"/>
                </a:solidFill>
              </a:rPr>
              <a:t>سبق ل</a:t>
            </a:r>
            <a:r>
              <a:rPr lang="ar-EG" sz="4000" dirty="0">
                <a:solidFill>
                  <a:srgbClr val="FF0000"/>
                </a:solidFill>
              </a:rPr>
              <a:t>َ</a:t>
            </a:r>
            <a:r>
              <a:rPr lang="ar-JO" sz="4000" dirty="0">
                <a:solidFill>
                  <a:srgbClr val="FF0000"/>
                </a:solidFill>
              </a:rPr>
              <a:t>ه م</a:t>
            </a:r>
            <a:r>
              <a:rPr lang="ar-EG" sz="4000" dirty="0">
                <a:solidFill>
                  <a:srgbClr val="FF0000"/>
                </a:solidFill>
              </a:rPr>
              <a:t>َ</a:t>
            </a:r>
            <a:r>
              <a:rPr lang="ar-JO" sz="4000" dirty="0">
                <a:solidFill>
                  <a:srgbClr val="FF0000"/>
                </a:solidFill>
              </a:rPr>
              <a:t>ثيل</a:t>
            </a:r>
            <a:r>
              <a:rPr lang="ar-EG" sz="4000" dirty="0">
                <a:solidFill>
                  <a:srgbClr val="FF0000"/>
                </a:solidFill>
              </a:rPr>
              <a:t>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61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080" y="351472"/>
            <a:ext cx="10186035" cy="28368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46920" y="3003632"/>
            <a:ext cx="17937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4000" dirty="0">
                <a:solidFill>
                  <a:srgbClr val="FF0000"/>
                </a:solidFill>
              </a:rPr>
              <a:t>ال</a:t>
            </a:r>
            <a:r>
              <a:rPr lang="ar-EG" sz="4000" dirty="0">
                <a:solidFill>
                  <a:srgbClr val="FF0000"/>
                </a:solidFill>
              </a:rPr>
              <a:t>ْ</a:t>
            </a:r>
            <a:r>
              <a:rPr lang="ar-JO" sz="4000" dirty="0">
                <a:solidFill>
                  <a:srgbClr val="FF0000"/>
                </a:solidFill>
              </a:rPr>
              <a:t>ف</a:t>
            </a:r>
            <a:r>
              <a:rPr lang="ar-EG" sz="4000" dirty="0">
                <a:solidFill>
                  <a:srgbClr val="FF0000"/>
                </a:solidFill>
              </a:rPr>
              <a:t>َ</a:t>
            </a:r>
            <a:r>
              <a:rPr lang="ar-JO" sz="4000" dirty="0">
                <a:solidFill>
                  <a:srgbClr val="FF0000"/>
                </a:solidFill>
              </a:rPr>
              <a:t>ي</a:t>
            </a:r>
            <a:r>
              <a:rPr lang="ar-EG" sz="4000" dirty="0">
                <a:solidFill>
                  <a:srgbClr val="FF0000"/>
                </a:solidFill>
              </a:rPr>
              <a:t>َ</a:t>
            </a:r>
            <a:r>
              <a:rPr lang="ar-JO" sz="4000" dirty="0">
                <a:solidFill>
                  <a:srgbClr val="FF0000"/>
                </a:solidFill>
              </a:rPr>
              <a:t>ضان</a:t>
            </a:r>
            <a:r>
              <a:rPr lang="ar-EG" sz="4000" dirty="0">
                <a:solidFill>
                  <a:srgbClr val="FF0000"/>
                </a:solidFill>
              </a:rPr>
              <a:t>ِ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4620" y="3998714"/>
            <a:ext cx="92944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4000" dirty="0"/>
              <a:t>ماذا يحدث لألراضي الزراعية في المنطقة؟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960120" y="4993796"/>
            <a:ext cx="110089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4000" dirty="0">
                <a:solidFill>
                  <a:srgbClr val="FF0000"/>
                </a:solidFill>
              </a:rPr>
              <a:t>تت</a:t>
            </a:r>
            <a:r>
              <a:rPr lang="ar-EG" sz="4000" dirty="0">
                <a:solidFill>
                  <a:srgbClr val="FF0000"/>
                </a:solidFill>
              </a:rPr>
              <a:t>َ</a:t>
            </a:r>
            <a:r>
              <a:rPr lang="ar-JO" sz="4000" dirty="0">
                <a:solidFill>
                  <a:srgbClr val="FF0000"/>
                </a:solidFill>
              </a:rPr>
              <a:t>ش</a:t>
            </a:r>
            <a:r>
              <a:rPr lang="ar-EG" sz="4000" dirty="0">
                <a:solidFill>
                  <a:srgbClr val="FF0000"/>
                </a:solidFill>
              </a:rPr>
              <a:t>َ</a:t>
            </a:r>
            <a:r>
              <a:rPr lang="ar-JO" sz="4000" dirty="0">
                <a:solidFill>
                  <a:srgbClr val="FF0000"/>
                </a:solidFill>
              </a:rPr>
              <a:t>ق</a:t>
            </a:r>
            <a:r>
              <a:rPr lang="ar-EG" sz="4000" dirty="0">
                <a:solidFill>
                  <a:srgbClr val="FF0000"/>
                </a:solidFill>
              </a:rPr>
              <a:t>ُّ</a:t>
            </a:r>
            <a:r>
              <a:rPr lang="ar-JO" sz="4000" dirty="0">
                <a:solidFill>
                  <a:srgbClr val="FF0000"/>
                </a:solidFill>
              </a:rPr>
              <a:t>ق</a:t>
            </a:r>
            <a:r>
              <a:rPr lang="ar-EG" sz="4000" dirty="0">
                <a:solidFill>
                  <a:srgbClr val="FF0000"/>
                </a:solidFill>
              </a:rPr>
              <a:t>ُ</a:t>
            </a:r>
            <a:r>
              <a:rPr lang="ar-JO" sz="4000" dirty="0">
                <a:solidFill>
                  <a:srgbClr val="FF0000"/>
                </a:solidFill>
              </a:rPr>
              <a:t> ا</a:t>
            </a:r>
            <a:r>
              <a:rPr lang="ar-EG" sz="4000" dirty="0">
                <a:solidFill>
                  <a:srgbClr val="FF0000"/>
                </a:solidFill>
              </a:rPr>
              <a:t>لأ</a:t>
            </a:r>
            <a:r>
              <a:rPr lang="ar-JO" sz="4000" dirty="0">
                <a:solidFill>
                  <a:srgbClr val="FF0000"/>
                </a:solidFill>
              </a:rPr>
              <a:t>رض</a:t>
            </a:r>
            <a:r>
              <a:rPr lang="ar-EG" sz="4000" dirty="0">
                <a:solidFill>
                  <a:srgbClr val="FF0000"/>
                </a:solidFill>
              </a:rPr>
              <a:t>ِ</a:t>
            </a:r>
            <a:r>
              <a:rPr lang="ar-JO" sz="4000" dirty="0">
                <a:solidFill>
                  <a:srgbClr val="FF0000"/>
                </a:solidFill>
              </a:rPr>
              <a:t> و</a:t>
            </a:r>
            <a:r>
              <a:rPr lang="ar-EG" sz="4000" dirty="0">
                <a:solidFill>
                  <a:srgbClr val="FF0000"/>
                </a:solidFill>
              </a:rPr>
              <a:t>َ</a:t>
            </a:r>
            <a:r>
              <a:rPr lang="ar-JO" sz="4000" dirty="0">
                <a:solidFill>
                  <a:srgbClr val="FF0000"/>
                </a:solidFill>
              </a:rPr>
              <a:t>ت</a:t>
            </a:r>
            <a:r>
              <a:rPr lang="ar-EG" sz="4000" dirty="0">
                <a:solidFill>
                  <a:srgbClr val="FF0000"/>
                </a:solidFill>
              </a:rPr>
              <a:t>َ</a:t>
            </a:r>
            <a:r>
              <a:rPr lang="ar-JO" sz="4000" dirty="0">
                <a:solidFill>
                  <a:srgbClr val="FF0000"/>
                </a:solidFill>
              </a:rPr>
              <a:t>ن</a:t>
            </a:r>
            <a:r>
              <a:rPr lang="ar-EG" sz="4000" dirty="0">
                <a:solidFill>
                  <a:srgbClr val="FF0000"/>
                </a:solidFill>
              </a:rPr>
              <a:t>ْ</a:t>
            </a:r>
            <a:r>
              <a:rPr lang="ar-JO" sz="4000" dirty="0">
                <a:solidFill>
                  <a:srgbClr val="FF0000"/>
                </a:solidFill>
              </a:rPr>
              <a:t>ج</a:t>
            </a:r>
            <a:r>
              <a:rPr lang="ar-EG" sz="4000" dirty="0">
                <a:solidFill>
                  <a:srgbClr val="FF0000"/>
                </a:solidFill>
              </a:rPr>
              <a:t>َ</a:t>
            </a:r>
            <a:r>
              <a:rPr lang="ar-JO" sz="4000" dirty="0">
                <a:solidFill>
                  <a:srgbClr val="FF0000"/>
                </a:solidFill>
              </a:rPr>
              <a:t>ر</a:t>
            </a:r>
            <a:r>
              <a:rPr lang="ar-EG" sz="4000" dirty="0">
                <a:solidFill>
                  <a:srgbClr val="FF0000"/>
                </a:solidFill>
              </a:rPr>
              <a:t>ِ</a:t>
            </a:r>
            <a:r>
              <a:rPr lang="ar-JO" sz="4000" dirty="0">
                <a:solidFill>
                  <a:srgbClr val="FF0000"/>
                </a:solidFill>
              </a:rPr>
              <a:t>ف</a:t>
            </a:r>
            <a:r>
              <a:rPr lang="ar-EG" sz="4000" dirty="0">
                <a:solidFill>
                  <a:srgbClr val="FF0000"/>
                </a:solidFill>
              </a:rPr>
              <a:t>ُ</a:t>
            </a:r>
            <a:r>
              <a:rPr lang="ar-JO" sz="4000" dirty="0">
                <a:solidFill>
                  <a:srgbClr val="FF0000"/>
                </a:solidFill>
              </a:rPr>
              <a:t> </a:t>
            </a:r>
            <a:r>
              <a:rPr lang="ar-EG" sz="4000" dirty="0">
                <a:solidFill>
                  <a:srgbClr val="FF0000"/>
                </a:solidFill>
              </a:rPr>
              <a:t>ا</a:t>
            </a:r>
            <a:r>
              <a:rPr lang="ar-JO" sz="4000" dirty="0">
                <a:solidFill>
                  <a:srgbClr val="FF0000"/>
                </a:solidFill>
              </a:rPr>
              <a:t>لت</a:t>
            </a:r>
            <a:r>
              <a:rPr lang="ar-EG" sz="4000" dirty="0">
                <a:solidFill>
                  <a:srgbClr val="FF0000"/>
                </a:solidFill>
              </a:rPr>
              <a:t>ًّ</a:t>
            </a:r>
            <a:r>
              <a:rPr lang="ar-JO" sz="4000" dirty="0">
                <a:solidFill>
                  <a:srgbClr val="FF0000"/>
                </a:solidFill>
              </a:rPr>
              <a:t>رب</a:t>
            </a:r>
            <a:r>
              <a:rPr lang="ar-EG" sz="4000" dirty="0">
                <a:solidFill>
                  <a:srgbClr val="FF0000"/>
                </a:solidFill>
              </a:rPr>
              <a:t>َ</a:t>
            </a:r>
            <a:r>
              <a:rPr lang="ar-JO" sz="4000" dirty="0">
                <a:solidFill>
                  <a:srgbClr val="FF0000"/>
                </a:solidFill>
              </a:rPr>
              <a:t>ة و</a:t>
            </a:r>
            <a:r>
              <a:rPr lang="ar-EG" sz="4000" dirty="0">
                <a:solidFill>
                  <a:srgbClr val="FF0000"/>
                </a:solidFill>
              </a:rPr>
              <a:t>َ</a:t>
            </a:r>
            <a:r>
              <a:rPr lang="ar-JO" sz="4000" dirty="0">
                <a:solidFill>
                  <a:srgbClr val="FF0000"/>
                </a:solidFill>
              </a:rPr>
              <a:t>ت</a:t>
            </a:r>
            <a:r>
              <a:rPr lang="ar-EG" sz="4000" dirty="0">
                <a:solidFill>
                  <a:srgbClr val="FF0000"/>
                </a:solidFill>
              </a:rPr>
              <a:t>َ</a:t>
            </a:r>
            <a:r>
              <a:rPr lang="ar-JO" sz="4000" dirty="0">
                <a:solidFill>
                  <a:srgbClr val="FF0000"/>
                </a:solidFill>
              </a:rPr>
              <a:t>موت</a:t>
            </a:r>
            <a:r>
              <a:rPr lang="ar-EG" sz="4000" dirty="0">
                <a:solidFill>
                  <a:srgbClr val="FF0000"/>
                </a:solidFill>
              </a:rPr>
              <a:t>ُ</a:t>
            </a:r>
            <a:r>
              <a:rPr lang="ar-JO" sz="4000" dirty="0">
                <a:solidFill>
                  <a:srgbClr val="FF0000"/>
                </a:solidFill>
              </a:rPr>
              <a:t> الن</a:t>
            </a:r>
            <a:r>
              <a:rPr lang="ar-EG" sz="4000" dirty="0">
                <a:solidFill>
                  <a:srgbClr val="FF0000"/>
                </a:solidFill>
              </a:rPr>
              <a:t>َّ</a:t>
            </a:r>
            <a:r>
              <a:rPr lang="ar-JO" sz="4000" dirty="0">
                <a:solidFill>
                  <a:srgbClr val="FF0000"/>
                </a:solidFill>
              </a:rPr>
              <a:t>باتات</a:t>
            </a:r>
            <a:r>
              <a:rPr lang="ar-EG" sz="4000" dirty="0">
                <a:solidFill>
                  <a:srgbClr val="FF0000"/>
                </a:solidFill>
              </a:rPr>
              <a:t>ِ</a:t>
            </a:r>
            <a:r>
              <a:rPr lang="ar-JO" sz="4000" dirty="0">
                <a:solidFill>
                  <a:srgbClr val="FF0000"/>
                </a:solidFill>
              </a:rPr>
              <a:t>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41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360" y="638294"/>
            <a:ext cx="11282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3600" dirty="0"/>
              <a:t>إذا انحبست اْلمطار لفترات زمنية طويلة، ما الخطر الطبيعي الممكن حدوثه؟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549640" y="1598414"/>
            <a:ext cx="2673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4000" dirty="0">
                <a:solidFill>
                  <a:srgbClr val="FF0000"/>
                </a:solidFill>
              </a:rPr>
              <a:t>الجَفاف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2901315"/>
            <a:ext cx="11282027" cy="18685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5364916"/>
            <a:ext cx="102260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4400" dirty="0">
                <a:solidFill>
                  <a:srgbClr val="7030A0"/>
                </a:solidFill>
              </a:rPr>
              <a:t>أَثَرُ الأخطارِ الطَّبيعيةِ عَلى الْكائِناتِ الْحيَّةِ أَنَّها تهاجر إلى أنظمة بيئيةٍ جَديدةٍ أو تَموتُ أو تَبقى لِبِناءِ نِظامٍ بيئي جَديدٍ.</a:t>
            </a:r>
          </a:p>
        </p:txBody>
      </p:sp>
    </p:spTree>
    <p:extLst>
      <p:ext uri="{BB962C8B-B14F-4D97-AF65-F5344CB8AC3E}">
        <p14:creationId xmlns:p14="http://schemas.microsoft.com/office/powerpoint/2010/main" val="182808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14" y="1741714"/>
            <a:ext cx="2656114" cy="51162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343" y="1741714"/>
            <a:ext cx="3714750" cy="5116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743" y="362630"/>
            <a:ext cx="9212715" cy="113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43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84" y="523195"/>
            <a:ext cx="11524472" cy="1044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648" y="2191884"/>
            <a:ext cx="8958943" cy="466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9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9" y="440191"/>
            <a:ext cx="11187111" cy="24498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9486" y="3388863"/>
            <a:ext cx="111871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4800" dirty="0">
                <a:solidFill>
                  <a:srgbClr val="7030A0"/>
                </a:solidFill>
              </a:rPr>
              <a:t>نَتَعرَّضُ النَّباتاتُ إلى خَطَرِ الْمَوتِ النَّاتِجِ عَنِ الأخطارِ الطَّبيعيَّةِ أَكثَرِ مِن الْحَيواناتِ لِأنَّها لا تَستَطيعُ الانْتِقالَ مِن أَماكِنَها أي لا تَستَطيع الْهروب.</a:t>
            </a:r>
          </a:p>
        </p:txBody>
      </p:sp>
    </p:spTree>
    <p:extLst>
      <p:ext uri="{BB962C8B-B14F-4D97-AF65-F5344CB8AC3E}">
        <p14:creationId xmlns:p14="http://schemas.microsoft.com/office/powerpoint/2010/main" val="1846856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19" y="545646"/>
            <a:ext cx="11383329" cy="17403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2229" y="2161633"/>
            <a:ext cx="101720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4400" dirty="0">
                <a:solidFill>
                  <a:srgbClr val="7030A0"/>
                </a:solidFill>
              </a:rPr>
              <a:t>اقامةُالسُّدودِ لتقلُيلَ خَطَرِ الْفَيضانَ عنَ طريقِ تَجميعِ مياهَ المطار،وَالمساعدةَ فيَ مواسمِ الْجفاف.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314" y="3654510"/>
            <a:ext cx="108469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4800" dirty="0">
                <a:solidFill>
                  <a:srgbClr val="FF0000"/>
                </a:solidFill>
              </a:rPr>
              <a:t>التَّقليلُ منَ الصَّيدَ الْجائرَ وَالرعيَ الْجائرَ للمحافظةِ علىَ الأنظمةَ البيئةَ.َ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5270497"/>
            <a:ext cx="8016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5400" dirty="0">
                <a:solidFill>
                  <a:srgbClr val="00B0F0"/>
                </a:solidFill>
              </a:rPr>
              <a:t>إنشاءَ محمياتٍ طبيعيةٍ</a:t>
            </a:r>
          </a:p>
        </p:txBody>
      </p:sp>
    </p:spTree>
    <p:extLst>
      <p:ext uri="{BB962C8B-B14F-4D97-AF65-F5344CB8AC3E}">
        <p14:creationId xmlns:p14="http://schemas.microsoft.com/office/powerpoint/2010/main" val="184753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E19B49-B5C4-45CB-A483-BE862DA23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953" y="304800"/>
            <a:ext cx="8836094" cy="8294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206F32-53E7-4396-804E-D53066F69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957" y="1636021"/>
            <a:ext cx="4510915" cy="4990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1BC030-8C16-4417-B4EB-B11AEACA1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65" y="2399207"/>
            <a:ext cx="6044262" cy="415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5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FFE67B-774F-4103-B2C4-858548983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975" y="960574"/>
            <a:ext cx="4289356" cy="4498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F46309-5E3A-4EE7-83DA-FE2C643C9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30" y="1646940"/>
            <a:ext cx="6097945" cy="381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6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43B610-41E3-40D2-BF79-D7CB8C2A1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159" y="977347"/>
            <a:ext cx="4448969" cy="4495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5A04BF-A376-488A-8297-49157EFA3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72" y="1754670"/>
            <a:ext cx="6086476" cy="357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1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6856D4-44B6-4BAD-B4CA-B38F308C6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731" y="339587"/>
            <a:ext cx="5411735" cy="61788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2ECE5B-8E33-440E-899E-531D2093A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74" y="1422330"/>
            <a:ext cx="5411736" cy="509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5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CE2813-1ACD-4422-99BD-AF2843382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613" y="386591"/>
            <a:ext cx="4627344" cy="5470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BAA520-4599-4FFA-B900-8B5FEE0F6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51" y="1157080"/>
            <a:ext cx="6473217" cy="47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76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377548-E070-4A23-AE36-0945B4F5E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516" y="416822"/>
            <a:ext cx="4676461" cy="5520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BC052E-A707-4CD9-AF1C-77E1E2064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30" y="1367562"/>
            <a:ext cx="6471355" cy="456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08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0BED2A-22A2-4A5B-8DFC-F831AC227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48" y="768004"/>
            <a:ext cx="11147001" cy="536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53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81816"/>
            <a:ext cx="10331632" cy="36786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67989" y="4534879"/>
            <a:ext cx="9560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3600" dirty="0"/>
              <a:t>ت</a:t>
            </a:r>
            <a:r>
              <a:rPr lang="ar-EG" sz="3600" dirty="0"/>
              <a:t>َ</a:t>
            </a:r>
            <a:r>
              <a:rPr lang="ar-JO" sz="3600" dirty="0"/>
              <a:t>عم</a:t>
            </a:r>
            <a:r>
              <a:rPr lang="ar-EG" sz="3600" dirty="0"/>
              <a:t>َ</a:t>
            </a:r>
            <a:r>
              <a:rPr lang="ar-JO" sz="3600" dirty="0"/>
              <a:t>ل</a:t>
            </a:r>
            <a:r>
              <a:rPr lang="ar-EG" sz="3600" dirty="0"/>
              <a:t>ُ</a:t>
            </a:r>
            <a:r>
              <a:rPr lang="ar-JO" sz="3600" dirty="0"/>
              <a:t> أ</a:t>
            </a:r>
            <a:r>
              <a:rPr lang="ar-EG" sz="3600" dirty="0"/>
              <a:t>َ</a:t>
            </a:r>
            <a:r>
              <a:rPr lang="ar-JO" sz="3600" dirty="0"/>
              <a:t>خطا</a:t>
            </a:r>
            <a:r>
              <a:rPr lang="ar-EG" sz="3600" dirty="0"/>
              <a:t>رُ الطَّبيعيَّةُ </a:t>
            </a:r>
            <a:r>
              <a:rPr lang="ar-JO" sz="3600" dirty="0"/>
              <a:t>ح</a:t>
            </a:r>
            <a:r>
              <a:rPr lang="ar-EG" sz="3600" dirty="0"/>
              <a:t>َ</a:t>
            </a:r>
            <a:r>
              <a:rPr lang="ar-JO" sz="3600" dirty="0"/>
              <a:t>رق</a:t>
            </a:r>
            <a:r>
              <a:rPr lang="ar-EG" sz="3600" dirty="0"/>
              <a:t>ِ</a:t>
            </a:r>
            <a:r>
              <a:rPr lang="ar-JO" sz="3600" dirty="0"/>
              <a:t> الت</a:t>
            </a:r>
            <a:r>
              <a:rPr lang="ar-EG" sz="3600" dirty="0"/>
              <a:t>ُّ</a:t>
            </a:r>
            <a:r>
              <a:rPr lang="ar-JO" sz="3600" dirty="0"/>
              <a:t>رب</a:t>
            </a:r>
            <a:r>
              <a:rPr lang="ar-EG" sz="3600" dirty="0"/>
              <a:t>َ</a:t>
            </a:r>
            <a:r>
              <a:rPr lang="ar-JO" sz="3600" dirty="0"/>
              <a:t>ة</a:t>
            </a:r>
            <a:r>
              <a:rPr lang="ar-EG" sz="3600" dirty="0"/>
              <a:t>ِ</a:t>
            </a:r>
            <a:r>
              <a:rPr lang="ar-JO" sz="3600" dirty="0"/>
              <a:t> </a:t>
            </a:r>
            <a:r>
              <a:rPr lang="ar-EG" sz="3600" dirty="0"/>
              <a:t>أً</a:t>
            </a:r>
            <a:r>
              <a:rPr lang="ar-JO" sz="3600" dirty="0"/>
              <a:t>و ان</a:t>
            </a:r>
            <a:r>
              <a:rPr lang="ar-EG" sz="3600" dirty="0"/>
              <a:t>ْ</a:t>
            </a:r>
            <a:r>
              <a:rPr lang="ar-JO" sz="3600" dirty="0"/>
              <a:t>ج</a:t>
            </a:r>
            <a:r>
              <a:rPr lang="ar-EG" sz="3600" dirty="0"/>
              <a:t>ِ</a:t>
            </a:r>
            <a:r>
              <a:rPr lang="ar-JO" sz="3600" dirty="0"/>
              <a:t>رافها </a:t>
            </a:r>
            <a:r>
              <a:rPr lang="ar-EG" sz="3600" dirty="0"/>
              <a:t>أ</a:t>
            </a:r>
            <a:r>
              <a:rPr lang="ar-JO" sz="3600" dirty="0"/>
              <a:t>و ج</a:t>
            </a:r>
            <a:r>
              <a:rPr lang="ar-EG" sz="3600" dirty="0"/>
              <a:t>َ</a:t>
            </a:r>
            <a:r>
              <a:rPr lang="ar-JO" sz="3600" dirty="0"/>
              <a:t>فافها</a:t>
            </a:r>
            <a:r>
              <a:rPr lang="ar-EG" sz="3600" dirty="0"/>
              <a:t>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89133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461</Words>
  <Application>Microsoft Office PowerPoint</Application>
  <PresentationFormat>Widescreen</PresentationFormat>
  <Paragraphs>34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ZAID SULTAN FAREED HADDADIN</dc:creator>
  <cp:lastModifiedBy>rema.haddadin</cp:lastModifiedBy>
  <cp:revision>11</cp:revision>
  <dcterms:created xsi:type="dcterms:W3CDTF">2021-10-29T15:36:36Z</dcterms:created>
  <dcterms:modified xsi:type="dcterms:W3CDTF">2023-11-23T18:09:37Z</dcterms:modified>
</cp:coreProperties>
</file>