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notesMasterIdLst>
    <p:notesMasterId r:id="rId21"/>
  </p:notesMasterIdLst>
  <p:handoutMasterIdLst>
    <p:handoutMasterId r:id="rId22"/>
  </p:handoutMasterIdLst>
  <p:sldIdLst>
    <p:sldId id="292" r:id="rId5"/>
    <p:sldId id="283" r:id="rId6"/>
    <p:sldId id="291"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1" autoAdjust="0"/>
  </p:normalViewPr>
  <p:slideViewPr>
    <p:cSldViewPr snapToGrid="0">
      <p:cViewPr varScale="1">
        <p:scale>
          <a:sx n="72" d="100"/>
          <a:sy n="72" d="100"/>
        </p:scale>
        <p:origin x="660"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11/23/2023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11/23/2023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Freeform 5">
            <a:extLst>
              <a:ext uri="{FF2B5EF4-FFF2-40B4-BE49-F238E27FC236}">
                <a16:creationId xmlns:a16="http://schemas.microsoft.com/office/drawing/2014/main" id="{C1C76E0D-B564-47BB-8E0A-4200A737566F}"/>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139DEAA-2E21-4BA2-BF89-AD2E15AD7BAF}"/>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EE9F5E39-821A-4369-8E81-857EAB512E20}"/>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D981F023-9435-4B91-82FD-E5158B32B4E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025FE529-82CF-4212-AB35-EE461CCC7A8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364019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370616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615270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21493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633423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4"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111631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4"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436875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19903930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946848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14238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09640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804A6A1A-AAB7-4DDE-8B0E-FC80DEE7981A}"/>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F6E85845-9EC5-4B70-87F8-B91CF86A28D0}"/>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ABCE3801-8625-481E-91F1-6FDD2D422A3D}"/>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09AFCFAA-8879-45D5-9EFC-99F8A5D387F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F6523283-54E4-430B-8E99-6FE8DBA665B2}"/>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243236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239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239996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08365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noProof="0"/>
              <a:t>Click to edit 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603129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4160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11/23/2023</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7" name="Freeform 5">
            <a:extLst>
              <a:ext uri="{FF2B5EF4-FFF2-40B4-BE49-F238E27FC236}">
                <a16:creationId xmlns:a16="http://schemas.microsoft.com/office/drawing/2014/main" id="{4DC61AD1-0EF6-4952-97E7-0E505A2BC781}"/>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09DC4F0E-B547-4423-88AD-8611071B14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E303759C-DCD0-400C-B49D-2780A7262C4C}"/>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E661E92-6E74-4AD8-ABBD-B0741B28AB25}"/>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EF5B30FD-5096-4E44-A858-4E9914DF9730}"/>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2373540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1229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6618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US" noProof="0" smtClean="0"/>
              <a:pPr/>
              <a:t>‹#›</a:t>
            </a:fld>
            <a:endParaRPr lang="en-US" noProof="0"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11/23/2023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5B0F54B4-D8E8-4C9E-9472-A23F19A06006}"/>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1A60AF05-C630-4022-9BE3-D43F19C7B3D9}"/>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094AC7A0-465F-4286-B269-E97CFD973530}"/>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CE3CA57F-1B53-4A80-838A-1BD7DFB879E4}"/>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5A0C6D38-777D-4A89-8FDE-CC99EDD8DEBB}"/>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38725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11/23/2023</a:t>
            </a:fld>
            <a:endParaRPr lang="en-US"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0" name="Freeform 5">
            <a:extLst>
              <a:ext uri="{FF2B5EF4-FFF2-40B4-BE49-F238E27FC236}">
                <a16:creationId xmlns:a16="http://schemas.microsoft.com/office/drawing/2014/main" id="{0FA05B61-20E2-424A-9D9F-D55FFA005E8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E04EE477-6CD9-44F5-B5E9-B519A25D401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D6955F69-79DC-4EBF-BF95-AABA083BEAAE}"/>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5">
            <a:extLst>
              <a:ext uri="{FF2B5EF4-FFF2-40B4-BE49-F238E27FC236}">
                <a16:creationId xmlns:a16="http://schemas.microsoft.com/office/drawing/2014/main" id="{1C300FEA-D899-45D8-B4B9-5CF619BAF13C}"/>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5">
            <a:extLst>
              <a:ext uri="{FF2B5EF4-FFF2-40B4-BE49-F238E27FC236}">
                <a16:creationId xmlns:a16="http://schemas.microsoft.com/office/drawing/2014/main" id="{89FFA4EB-40A5-41AE-B6C7-2C0AED7E5CF6}"/>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9051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3"/>
          <p:cNvSpPr>
            <a:spLocks noGrp="1"/>
          </p:cNvSpPr>
          <p:nvPr>
            <p:ph type="ftr" sz="quarter" idx="11"/>
          </p:nvPr>
        </p:nvSpPr>
        <p:spPr/>
        <p:txBody>
          <a:bodyPr/>
          <a:lstStyle/>
          <a:p>
            <a:r>
              <a:rPr lang="en-US" noProof="0"/>
              <a:t>Add a footer</a:t>
            </a:r>
            <a:endParaRPr lang="en-US" noProof="0" dirty="0"/>
          </a:p>
        </p:txBody>
      </p:sp>
      <p:sp>
        <p:nvSpPr>
          <p:cNvPr id="6" name="Slide Number Placeholder 4"/>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0E7B7034-5A02-4043-A5BC-4D0B706B1D32}"/>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C3595E25-57FC-481E-9993-B16ED0E0475A}"/>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6ECAB0BD-22A7-4B88-9008-63F23C54F2F8}"/>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9A4650A6-7E5A-4C99-AFB9-A02EB09BA6B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0130CD0F-0B69-4F62-9186-A57F49C91C7D}"/>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0979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2"/>
          <p:cNvSpPr>
            <a:spLocks noGrp="1"/>
          </p:cNvSpPr>
          <p:nvPr>
            <p:ph type="ftr" sz="quarter" idx="11"/>
          </p:nvPr>
        </p:nvSpPr>
        <p:spPr/>
        <p:txBody>
          <a:bodyPr/>
          <a:lstStyle/>
          <a:p>
            <a:r>
              <a:rPr lang="en-US" noProof="0"/>
              <a:t>Add a footer</a:t>
            </a:r>
            <a:endParaRPr lang="en-US" noProof="0" dirty="0"/>
          </a:p>
        </p:txBody>
      </p:sp>
      <p:sp>
        <p:nvSpPr>
          <p:cNvPr id="6" name="Slide Number Placeholder 3"/>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3562EB3D-CDD3-418D-92D8-890B92252F7F}"/>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8373584E-DB80-4BA0-8BAE-08323B560428}"/>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BCB9FBC2-A4C8-42C2-916C-38684903DCCF}"/>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A5F6CCD4-472E-47C3-8BBD-ED464ED6DB0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F649A620-D641-4072-8B24-3C2777F8ACF2}"/>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88330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5" name="Footer Placeholder 5"/>
          <p:cNvSpPr>
            <a:spLocks noGrp="1"/>
          </p:cNvSpPr>
          <p:nvPr>
            <p:ph type="ftr" sz="quarter" idx="11"/>
          </p:nvPr>
        </p:nvSpPr>
        <p:spPr/>
        <p:txBody>
          <a:bodyPr/>
          <a:lstStyle/>
          <a:p>
            <a:r>
              <a:rPr lang="en-US" noProof="0"/>
              <a:t>Add a footer</a:t>
            </a:r>
            <a:endParaRPr lang="en-US" noProof="0" dirty="0"/>
          </a:p>
        </p:txBody>
      </p:sp>
      <p:sp>
        <p:nvSpPr>
          <p:cNvPr id="6"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43BFD90B-9EFD-48D0-B066-98EC34B1C80E}"/>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130BE188-9000-4D5F-8712-4AD12DD45A6B}"/>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BF87C632-2FCE-4907-9A37-E19D76A00C5E}"/>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17CD2AF7-24B7-448E-A085-3A9D2E6313E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435C3B5E-F5AE-4C77-B28E-F1E278FAF3A7}"/>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89555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11/23/2023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Freeform 5">
            <a:extLst>
              <a:ext uri="{FF2B5EF4-FFF2-40B4-BE49-F238E27FC236}">
                <a16:creationId xmlns:a16="http://schemas.microsoft.com/office/drawing/2014/main" id="{6B97C761-36A1-49BA-BBA9-7AFA2FC6EB86}"/>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9" name="Freeform 5">
            <a:extLst>
              <a:ext uri="{FF2B5EF4-FFF2-40B4-BE49-F238E27FC236}">
                <a16:creationId xmlns:a16="http://schemas.microsoft.com/office/drawing/2014/main" id="{EFDB83FC-25FD-44FC-A1BB-CE8FC8989CAF}"/>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 name="Freeform 5">
            <a:extLst>
              <a:ext uri="{FF2B5EF4-FFF2-40B4-BE49-F238E27FC236}">
                <a16:creationId xmlns:a16="http://schemas.microsoft.com/office/drawing/2014/main" id="{CF55DBB3-96D2-40C3-8FD3-B85B4D70580B}"/>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1" name="Freeform 5">
            <a:extLst>
              <a:ext uri="{FF2B5EF4-FFF2-40B4-BE49-F238E27FC236}">
                <a16:creationId xmlns:a16="http://schemas.microsoft.com/office/drawing/2014/main" id="{7968350E-4BCF-4264-871E-DAA205BB136F}"/>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5">
            <a:extLst>
              <a:ext uri="{FF2B5EF4-FFF2-40B4-BE49-F238E27FC236}">
                <a16:creationId xmlns:a16="http://schemas.microsoft.com/office/drawing/2014/main" id="{25C25A4F-8272-40B7-9912-76FEBCF8F7E5}"/>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8636260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B51A1E-902D-48AF-9020-955120F399B6}" type="slidenum">
              <a:rPr lang="en-US" noProof="0" smtClean="0"/>
              <a:pPr/>
              <a:t>‹#›</a:t>
            </a:fld>
            <a:endParaRPr lang="en-US" noProof="0" dirty="0"/>
          </a:p>
        </p:txBody>
      </p:sp>
      <p:sp>
        <p:nvSpPr>
          <p:cNvPr id="13" name="Rectangle 12">
            <a:extLst>
              <a:ext uri="{FF2B5EF4-FFF2-40B4-BE49-F238E27FC236}">
                <a16:creationId xmlns:a16="http://schemas.microsoft.com/office/drawing/2014/main" id="{D2A5C206-B368-4483-8C8D-1DC166CC228E}"/>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Rounded Corners 14">
            <a:extLst>
              <a:ext uri="{FF2B5EF4-FFF2-40B4-BE49-F238E27FC236}">
                <a16:creationId xmlns:a16="http://schemas.microsoft.com/office/drawing/2014/main" id="{1BFE36E5-C8DE-4E77-B887-0A65B577D5C6}"/>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FA182519-E28B-4814-A467-33F684F43990}"/>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D9EF9184-6560-4FD4-B5A1-ADD141A71399}"/>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206985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49" r:id="rId22"/>
    <p:sldLayoutId id="2147483663" r:id="rId23"/>
    <p:sldLayoutId id="2147483657" r:id="rId24"/>
    <p:sldLayoutId id="2147483667" r:id="rId25"/>
    <p:sldLayoutId id="2147483668" r:id="rId26"/>
    <p:sldLayoutId id="2147483650" r:id="rId27"/>
    <p:sldLayoutId id="2147483652" r:id="rId28"/>
    <p:sldLayoutId id="2147483669" r:id="rId29"/>
    <p:sldLayoutId id="2147483671" r:id="rId30"/>
    <p:sldLayoutId id="2147483672" r:id="rId31"/>
    <p:sldLayoutId id="2147483670" r:id="rId32"/>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ivider slide image">
            <a:extLst>
              <a:ext uri="{FF2B5EF4-FFF2-40B4-BE49-F238E27FC236}">
                <a16:creationId xmlns:a16="http://schemas.microsoft.com/office/drawing/2014/main" id="{177FEC3E-B2FE-9045-8D49-89B1E3D20C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1" b="11"/>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Database</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p:txBody>
          <a:bodyPr/>
          <a:lstStyle/>
          <a:p>
            <a:fld id="{19B51A1E-902D-48AF-9020-955120F399B6}" type="slidenum">
              <a:rPr lang="en-US" smtClean="0"/>
              <a:pPr/>
              <a:t>1</a:t>
            </a:fld>
            <a:endParaRPr lang="en-US" dirty="0"/>
          </a:p>
        </p:txBody>
      </p:sp>
      <p:sp>
        <p:nvSpPr>
          <p:cNvPr id="24" name="TextBox 23">
            <a:extLst>
              <a:ext uri="{FF2B5EF4-FFF2-40B4-BE49-F238E27FC236}">
                <a16:creationId xmlns:a16="http://schemas.microsoft.com/office/drawing/2014/main" id="{993B1474-02E3-4509-B5C5-84427653BA68}"/>
              </a:ext>
              <a:ext uri="{C183D7F6-B498-43B3-948B-1728B52AA6E4}">
                <adec:decorative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endParaRPr lang="en-US" dirty="0"/>
          </a:p>
        </p:txBody>
      </p:sp>
      <p:sp>
        <p:nvSpPr>
          <p:cNvPr id="18" name="Isosceles Triangle 17">
            <a:extLst>
              <a:ext uri="{FF2B5EF4-FFF2-40B4-BE49-F238E27FC236}">
                <a16:creationId xmlns:a16="http://schemas.microsoft.com/office/drawing/2014/main" id="{FAB4748B-F532-4C70-827A-5FEA8C084327}"/>
              </a:ext>
              <a:ext uri="{C183D7F6-B498-43B3-948B-1728B52AA6E4}">
                <adec:decorative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5">
            <a:extLst>
              <a:ext uri="{FF2B5EF4-FFF2-40B4-BE49-F238E27FC236}">
                <a16:creationId xmlns:a16="http://schemas.microsoft.com/office/drawing/2014/main" id="{7746F873-A4ED-4E4C-BB89-CA0FBB9E9582}"/>
              </a:ext>
              <a:ext uri="{C183D7F6-B498-43B3-948B-1728B52AA6E4}">
                <adec:decorative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descr="Hollow accent block">
            <a:extLst>
              <a:ext uri="{FF2B5EF4-FFF2-40B4-BE49-F238E27FC236}">
                <a16:creationId xmlns:a16="http://schemas.microsoft.com/office/drawing/2014/main" id="{E0D7A780-33BC-4E68-9763-AB62376D5024}"/>
              </a:ext>
              <a:ext uri="{C183D7F6-B498-43B3-948B-1728B52AA6E4}">
                <adec:decorative xmlns:adec="http://schemas.microsoft.com/office/drawing/2017/decorative" val="1"/>
              </a:ext>
            </a:extLst>
          </p:cNvPr>
          <p:cNvSpPr>
            <a:spLocks noChangeAspect="1"/>
          </p:cNvSpPr>
          <p:nvPr/>
        </p:nvSpPr>
        <p:spPr bwMode="auto">
          <a:xfrm>
            <a:off x="1779027" y="11601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9167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91027-56A8-4EE2-801B-0A32A6902584}"/>
              </a:ext>
            </a:extLst>
          </p:cNvPr>
          <p:cNvSpPr>
            <a:spLocks noGrp="1"/>
          </p:cNvSpPr>
          <p:nvPr>
            <p:ph type="title"/>
          </p:nvPr>
        </p:nvSpPr>
        <p:spPr>
          <a:xfrm>
            <a:off x="203400" y="79729"/>
            <a:ext cx="5472000" cy="432000"/>
          </a:xfrm>
        </p:spPr>
        <p:txBody>
          <a:bodyPr/>
          <a:lstStyle/>
          <a:p>
            <a:r>
              <a:rPr lang="en-US" sz="3600" b="1" dirty="0">
                <a:latin typeface="Times New Roman" panose="02020603050405020304" pitchFamily="18" charset="0"/>
                <a:cs typeface="Times New Roman" panose="02020603050405020304" pitchFamily="18" charset="0"/>
              </a:rPr>
              <a:t>Set appropriate data types</a:t>
            </a:r>
          </a:p>
        </p:txBody>
      </p:sp>
      <p:sp>
        <p:nvSpPr>
          <p:cNvPr id="6" name="Slide Number Placeholder 5">
            <a:extLst>
              <a:ext uri="{FF2B5EF4-FFF2-40B4-BE49-F238E27FC236}">
                <a16:creationId xmlns:a16="http://schemas.microsoft.com/office/drawing/2014/main" id="{56B3833F-5FF7-45FA-BF66-14CE85F03E44}"/>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pic>
        <p:nvPicPr>
          <p:cNvPr id="9" name="Picture 8">
            <a:extLst>
              <a:ext uri="{FF2B5EF4-FFF2-40B4-BE49-F238E27FC236}">
                <a16:creationId xmlns:a16="http://schemas.microsoft.com/office/drawing/2014/main" id="{D7BD4B0D-63DD-438F-AE51-1A26BD9B0277}"/>
              </a:ext>
            </a:extLst>
          </p:cNvPr>
          <p:cNvPicPr>
            <a:picLocks noChangeAspect="1"/>
          </p:cNvPicPr>
          <p:nvPr/>
        </p:nvPicPr>
        <p:blipFill rotWithShape="1">
          <a:blip r:embed="rId2"/>
          <a:srcRect l="24891" t="36515" r="29239" b="9932"/>
          <a:stretch/>
        </p:blipFill>
        <p:spPr>
          <a:xfrm>
            <a:off x="1001261" y="885616"/>
            <a:ext cx="8977258" cy="5892655"/>
          </a:xfrm>
          <a:prstGeom prst="rect">
            <a:avLst/>
          </a:prstGeom>
        </p:spPr>
      </p:pic>
    </p:spTree>
    <p:extLst>
      <p:ext uri="{BB962C8B-B14F-4D97-AF65-F5344CB8AC3E}">
        <p14:creationId xmlns:p14="http://schemas.microsoft.com/office/powerpoint/2010/main" val="205219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3393EB-AAA2-4A6A-A7F1-FB2EE4D5EC0B}"/>
              </a:ext>
            </a:extLst>
          </p:cNvPr>
          <p:cNvSpPr>
            <a:spLocks noGrp="1"/>
          </p:cNvSpPr>
          <p:nvPr>
            <p:ph type="body" sz="quarter" idx="32"/>
          </p:nvPr>
        </p:nvSpPr>
        <p:spPr>
          <a:xfrm>
            <a:off x="164038" y="88849"/>
            <a:ext cx="5472000" cy="360000"/>
          </a:xfrm>
        </p:spPr>
        <p:txBody>
          <a:bodyPr>
            <a:noAutofit/>
          </a:bodyPr>
          <a:lstStyle/>
          <a:p>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Enter data using a table</a:t>
            </a:r>
          </a:p>
        </p:txBody>
      </p:sp>
      <p:sp>
        <p:nvSpPr>
          <p:cNvPr id="6" name="Slide Number Placeholder 5">
            <a:extLst>
              <a:ext uri="{FF2B5EF4-FFF2-40B4-BE49-F238E27FC236}">
                <a16:creationId xmlns:a16="http://schemas.microsoft.com/office/drawing/2014/main" id="{201DDC49-6407-49A8-BF54-7133533706E7}"/>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sp>
        <p:nvSpPr>
          <p:cNvPr id="9" name="Rectangle 8">
            <a:extLst>
              <a:ext uri="{FF2B5EF4-FFF2-40B4-BE49-F238E27FC236}">
                <a16:creationId xmlns:a16="http://schemas.microsoft.com/office/drawing/2014/main" id="{D4C55CCA-8FBD-40DD-844B-6A9D1B3EF7C4}"/>
              </a:ext>
            </a:extLst>
          </p:cNvPr>
          <p:cNvSpPr/>
          <p:nvPr/>
        </p:nvSpPr>
        <p:spPr>
          <a:xfrm>
            <a:off x="431800" y="807606"/>
            <a:ext cx="11468100" cy="1569660"/>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Open the database that you saved in Task 18a. Add this new car to the database.</a:t>
            </a:r>
          </a:p>
          <a:p>
            <a:r>
              <a:rPr lang="en-US" sz="2400" u="sng" dirty="0">
                <a:solidFill>
                  <a:srgbClr val="FFFF00"/>
                </a:solidFill>
                <a:latin typeface="Calibri" panose="020F0502020204030204" pitchFamily="34" charset="0"/>
                <a:cs typeface="Calibri" panose="020F0502020204030204" pitchFamily="34" charset="0"/>
              </a:rPr>
              <a:t>Make 	Model 	</a:t>
            </a:r>
            <a:r>
              <a:rPr lang="en-US" sz="2400" u="sng" dirty="0" err="1">
                <a:solidFill>
                  <a:srgbClr val="FFFF00"/>
                </a:solidFill>
                <a:latin typeface="Calibri" panose="020F0502020204030204" pitchFamily="34" charset="0"/>
                <a:cs typeface="Calibri" panose="020F0502020204030204" pitchFamily="34" charset="0"/>
              </a:rPr>
              <a:t>Colour</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Pprice</a:t>
            </a:r>
            <a:r>
              <a:rPr lang="en-US" sz="2400" u="sng" dirty="0">
                <a:solidFill>
                  <a:srgbClr val="FFFF00"/>
                </a:solidFill>
                <a:latin typeface="Calibri" panose="020F0502020204030204" pitchFamily="34" charset="0"/>
                <a:cs typeface="Calibri" panose="020F0502020204030204" pitchFamily="34" charset="0"/>
              </a:rPr>
              <a:t>	 </a:t>
            </a:r>
            <a:r>
              <a:rPr lang="en-US" sz="2400" u="sng" dirty="0" err="1">
                <a:solidFill>
                  <a:srgbClr val="FFFF00"/>
                </a:solidFill>
                <a:latin typeface="Calibri" panose="020F0502020204030204" pitchFamily="34" charset="0"/>
                <a:cs typeface="Calibri" panose="020F0502020204030204" pitchFamily="34" charset="0"/>
              </a:rPr>
              <a:t>Sprice</a:t>
            </a:r>
            <a:r>
              <a:rPr lang="en-US" sz="2400" u="sng" dirty="0">
                <a:solidFill>
                  <a:srgbClr val="FFFF00"/>
                </a:solidFill>
                <a:latin typeface="Calibri" panose="020F0502020204030204" pitchFamily="34" charset="0"/>
                <a:cs typeface="Calibri" panose="020F0502020204030204" pitchFamily="34" charset="0"/>
              </a:rPr>
              <a:t>		 Year 	Extras 								     Valet</a:t>
            </a:r>
          </a:p>
          <a:p>
            <a:r>
              <a:rPr lang="en-US" sz="2400" dirty="0">
                <a:latin typeface="Calibri" panose="020F0502020204030204" pitchFamily="34" charset="0"/>
                <a:cs typeface="Calibri" panose="020F0502020204030204" pitchFamily="34" charset="0"/>
              </a:rPr>
              <a:t> Ford 	Focus 	 Silver 	  1350 	  2285 		2008 	Alarm Central Locking Alloy Wheels   Yes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Save the database as Task 18b</a:t>
            </a:r>
          </a:p>
        </p:txBody>
      </p:sp>
      <p:pic>
        <p:nvPicPr>
          <p:cNvPr id="10" name="Picture 9">
            <a:extLst>
              <a:ext uri="{FF2B5EF4-FFF2-40B4-BE49-F238E27FC236}">
                <a16:creationId xmlns:a16="http://schemas.microsoft.com/office/drawing/2014/main" id="{E9F23B4B-F4AB-43A9-945D-A424E6614B30}"/>
              </a:ext>
            </a:extLst>
          </p:cNvPr>
          <p:cNvPicPr>
            <a:picLocks noChangeAspect="1"/>
          </p:cNvPicPr>
          <p:nvPr/>
        </p:nvPicPr>
        <p:blipFill rotWithShape="1">
          <a:blip r:embed="rId2"/>
          <a:srcRect l="24674" t="20276" r="28804" b="13992"/>
          <a:stretch/>
        </p:blipFill>
        <p:spPr>
          <a:xfrm>
            <a:off x="5877338" y="2144085"/>
            <a:ext cx="5882862" cy="4673300"/>
          </a:xfrm>
          <a:prstGeom prst="rect">
            <a:avLst/>
          </a:prstGeom>
        </p:spPr>
      </p:pic>
    </p:spTree>
    <p:extLst>
      <p:ext uri="{BB962C8B-B14F-4D97-AF65-F5344CB8AC3E}">
        <p14:creationId xmlns:p14="http://schemas.microsoft.com/office/powerpoint/2010/main" val="2293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90067-D13C-438E-90A5-323804B4CEB7}"/>
              </a:ext>
            </a:extLst>
          </p:cNvPr>
          <p:cNvSpPr>
            <a:spLocks noGrp="1"/>
          </p:cNvSpPr>
          <p:nvPr>
            <p:ph type="title"/>
          </p:nvPr>
        </p:nvSpPr>
        <p:spPr>
          <a:xfrm>
            <a:off x="189595" y="98878"/>
            <a:ext cx="3480705" cy="1856921"/>
          </a:xfrm>
        </p:spPr>
        <p:txBody>
          <a:bodyPr/>
          <a:lstStyle/>
          <a:p>
            <a:pPr algn="ctr"/>
            <a:r>
              <a:rPr lang="en-US" sz="4000" b="1" dirty="0">
                <a:latin typeface="Times New Roman" panose="02020603050405020304" pitchFamily="18" charset="0"/>
                <a:cs typeface="Times New Roman" panose="02020603050405020304" pitchFamily="18" charset="0"/>
              </a:rPr>
              <a:t>Create a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data entry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form</a:t>
            </a:r>
          </a:p>
        </p:txBody>
      </p:sp>
      <p:sp>
        <p:nvSpPr>
          <p:cNvPr id="6" name="Slide Number Placeholder 5">
            <a:extLst>
              <a:ext uri="{FF2B5EF4-FFF2-40B4-BE49-F238E27FC236}">
                <a16:creationId xmlns:a16="http://schemas.microsoft.com/office/drawing/2014/main" id="{074D461D-1F3E-4AB5-891C-0E46E9284A72}"/>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pic>
        <p:nvPicPr>
          <p:cNvPr id="9" name="Picture 8">
            <a:extLst>
              <a:ext uri="{FF2B5EF4-FFF2-40B4-BE49-F238E27FC236}">
                <a16:creationId xmlns:a16="http://schemas.microsoft.com/office/drawing/2014/main" id="{AEB1A049-0B75-4DA8-8350-20C291304427}"/>
              </a:ext>
            </a:extLst>
          </p:cNvPr>
          <p:cNvPicPr>
            <a:picLocks noChangeAspect="1"/>
          </p:cNvPicPr>
          <p:nvPr/>
        </p:nvPicPr>
        <p:blipFill rotWithShape="1">
          <a:blip r:embed="rId2"/>
          <a:srcRect l="24565" t="56042" r="59781" b="29458"/>
          <a:stretch/>
        </p:blipFill>
        <p:spPr>
          <a:xfrm>
            <a:off x="0" y="2527281"/>
            <a:ext cx="3911600" cy="2037027"/>
          </a:xfrm>
          <a:prstGeom prst="rect">
            <a:avLst/>
          </a:prstGeom>
        </p:spPr>
      </p:pic>
      <p:pic>
        <p:nvPicPr>
          <p:cNvPr id="10" name="Picture 9">
            <a:extLst>
              <a:ext uri="{FF2B5EF4-FFF2-40B4-BE49-F238E27FC236}">
                <a16:creationId xmlns:a16="http://schemas.microsoft.com/office/drawing/2014/main" id="{98C99ED3-F8C0-4639-A0E7-58599A2E24D2}"/>
              </a:ext>
            </a:extLst>
          </p:cNvPr>
          <p:cNvPicPr>
            <a:picLocks noChangeAspect="1"/>
          </p:cNvPicPr>
          <p:nvPr/>
        </p:nvPicPr>
        <p:blipFill rotWithShape="1">
          <a:blip r:embed="rId3"/>
          <a:srcRect l="24023" t="13040" r="28586" b="6738"/>
          <a:stretch/>
        </p:blipFill>
        <p:spPr>
          <a:xfrm>
            <a:off x="4038600" y="596618"/>
            <a:ext cx="6579176" cy="6261382"/>
          </a:xfrm>
          <a:prstGeom prst="rect">
            <a:avLst/>
          </a:prstGeom>
        </p:spPr>
      </p:pic>
    </p:spTree>
    <p:extLst>
      <p:ext uri="{BB962C8B-B14F-4D97-AF65-F5344CB8AC3E}">
        <p14:creationId xmlns:p14="http://schemas.microsoft.com/office/powerpoint/2010/main" val="115852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45AE54-2C47-4B4D-8EB4-58889125841F}"/>
              </a:ext>
            </a:extLst>
          </p:cNvPr>
          <p:cNvSpPr>
            <a:spLocks noGrp="1"/>
          </p:cNvSpPr>
          <p:nvPr>
            <p:ph type="sldNum" sz="quarter" idx="33"/>
          </p:nvPr>
        </p:nvSpPr>
        <p:spPr/>
        <p:txBody>
          <a:bodyPr/>
          <a:lstStyle/>
          <a:p>
            <a:fld id="{19B51A1E-902D-48AF-9020-955120F399B6}" type="slidenum">
              <a:rPr lang="en-US" noProof="0" smtClean="0"/>
              <a:pPr/>
              <a:t>13</a:t>
            </a:fld>
            <a:endParaRPr lang="en-US" noProof="0" dirty="0"/>
          </a:p>
        </p:txBody>
      </p:sp>
      <p:pic>
        <p:nvPicPr>
          <p:cNvPr id="11" name="Picture 10">
            <a:extLst>
              <a:ext uri="{FF2B5EF4-FFF2-40B4-BE49-F238E27FC236}">
                <a16:creationId xmlns:a16="http://schemas.microsoft.com/office/drawing/2014/main" id="{A05DCFF5-A3C6-4925-A3DB-3CAC01E1564B}"/>
              </a:ext>
            </a:extLst>
          </p:cNvPr>
          <p:cNvPicPr>
            <a:picLocks noChangeAspect="1"/>
          </p:cNvPicPr>
          <p:nvPr/>
        </p:nvPicPr>
        <p:blipFill rotWithShape="1">
          <a:blip r:embed="rId2"/>
          <a:srcRect r="58504" b="71401"/>
          <a:stretch/>
        </p:blipFill>
        <p:spPr>
          <a:xfrm>
            <a:off x="494079" y="264178"/>
            <a:ext cx="8954722" cy="6467224"/>
          </a:xfrm>
          <a:prstGeom prst="rect">
            <a:avLst/>
          </a:prstGeom>
        </p:spPr>
      </p:pic>
    </p:spTree>
    <p:extLst>
      <p:ext uri="{BB962C8B-B14F-4D97-AF65-F5344CB8AC3E}">
        <p14:creationId xmlns:p14="http://schemas.microsoft.com/office/powerpoint/2010/main" val="319126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A2B88B-66AE-42ED-A519-2F9B6E55670B}"/>
              </a:ext>
            </a:extLst>
          </p:cNvPr>
          <p:cNvSpPr>
            <a:spLocks noGrp="1"/>
          </p:cNvSpPr>
          <p:nvPr>
            <p:ph type="body" sz="quarter" idx="32"/>
          </p:nvPr>
        </p:nvSpPr>
        <p:spPr>
          <a:xfrm>
            <a:off x="747631" y="319572"/>
            <a:ext cx="5472000" cy="360000"/>
          </a:xfrm>
        </p:spPr>
        <p:txBody>
          <a:bodyPr>
            <a:noAutofit/>
          </a:bodyPr>
          <a:lstStyle/>
          <a:p>
            <a:r>
              <a:rPr lang="en-US" sz="3600" b="1" dirty="0">
                <a:solidFill>
                  <a:schemeClr val="tx1">
                    <a:lumMod val="75000"/>
                    <a:lumOff val="25000"/>
                  </a:schemeClr>
                </a:solidFill>
                <a:latin typeface="Times New Roman" panose="02020603050405020304" pitchFamily="18" charset="0"/>
                <a:cs typeface="Times New Roman" panose="02020603050405020304" pitchFamily="18" charset="0"/>
              </a:rPr>
              <a:t>Query</a:t>
            </a:r>
            <a:r>
              <a:rPr lang="en-US" sz="2800"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1ECC82A9-2446-4888-8A01-505A7A371242}"/>
              </a:ext>
            </a:extLst>
          </p:cNvPr>
          <p:cNvSpPr>
            <a:spLocks noGrp="1"/>
          </p:cNvSpPr>
          <p:nvPr>
            <p:ph sz="half" idx="1"/>
          </p:nvPr>
        </p:nvSpPr>
        <p:spPr>
          <a:xfrm>
            <a:off x="308722" y="1317416"/>
            <a:ext cx="11004626" cy="5210384"/>
          </a:xfrm>
        </p:spPr>
        <p:txBody>
          <a:bodyPr>
            <a:normAutofit lnSpcReduction="10000"/>
          </a:bodyPr>
          <a:lstStyle/>
          <a:p>
            <a:pPr marL="0" indent="0">
              <a:buNone/>
            </a:pPr>
            <a:r>
              <a:rPr lang="en-US" sz="2400" dirty="0">
                <a:latin typeface="Calibri" panose="020F0502020204030204" pitchFamily="34" charset="0"/>
                <a:cs typeface="Calibri" panose="020F0502020204030204" pitchFamily="34" charset="0"/>
              </a:rPr>
              <a:t>You can search for data in Access using a query. This allows you to select a subset of the data stored in your table. Each query is created, saved and can be used again later. If new data is added to the table, when you open a query again it will select the subset from all the data, including the new data. </a:t>
            </a:r>
          </a:p>
          <a:p>
            <a:pPr marL="0" indent="0">
              <a:buNone/>
            </a:pPr>
            <a:r>
              <a:rPr lang="en-US" sz="2400" dirty="0">
                <a:latin typeface="Calibri" panose="020F0502020204030204" pitchFamily="34" charset="0"/>
                <a:cs typeface="Calibri" panose="020F0502020204030204" pitchFamily="34" charset="0"/>
              </a:rPr>
              <a:t>Example : </a:t>
            </a:r>
          </a:p>
          <a:p>
            <a:pPr marL="0" indent="0">
              <a:buNone/>
            </a:pPr>
            <a:r>
              <a:rPr lang="en-US" sz="2400" dirty="0">
                <a:latin typeface="Calibri" panose="020F0502020204030204" pitchFamily="34" charset="0"/>
                <a:cs typeface="Calibri" panose="020F0502020204030204" pitchFamily="34" charset="0"/>
              </a:rPr>
              <a:t>A customer would like a car made by Ford. Find the customer a list of all the cars in the garage made by Ford. </a:t>
            </a:r>
          </a:p>
          <a:p>
            <a:r>
              <a:rPr lang="en-US" sz="2400" dirty="0">
                <a:latin typeface="Calibri" panose="020F0502020204030204" pitchFamily="34" charset="0"/>
                <a:cs typeface="Calibri" panose="020F0502020204030204" pitchFamily="34" charset="0"/>
              </a:rPr>
              <a:t>Open the database .</a:t>
            </a:r>
          </a:p>
          <a:p>
            <a:r>
              <a:rPr lang="en-US" sz="2400" dirty="0">
                <a:latin typeface="Calibri" panose="020F0502020204030204" pitchFamily="34" charset="0"/>
                <a:cs typeface="Calibri" panose="020F0502020204030204" pitchFamily="34" charset="0"/>
              </a:rPr>
              <a:t>Select the Create tab and find the Queries section. </a:t>
            </a:r>
          </a:p>
          <a:p>
            <a:r>
              <a:rPr lang="en-US" sz="2400" dirty="0">
                <a:latin typeface="Calibri" panose="020F0502020204030204" pitchFamily="34" charset="0"/>
                <a:cs typeface="Calibri" panose="020F0502020204030204" pitchFamily="34" charset="0"/>
              </a:rPr>
              <a:t>Click on the Query icon. </a:t>
            </a:r>
          </a:p>
          <a:p>
            <a:r>
              <a:rPr lang="en-US" sz="2400" dirty="0">
                <a:latin typeface="Calibri" panose="020F0502020204030204" pitchFamily="34" charset="0"/>
                <a:cs typeface="Calibri" panose="020F0502020204030204" pitchFamily="34" charset="0"/>
              </a:rPr>
              <a:t>In the Simple Query Wizard window, make sure that the correct table name has been selected in the Tables/Queries box. </a:t>
            </a:r>
          </a:p>
        </p:txBody>
      </p:sp>
      <p:sp>
        <p:nvSpPr>
          <p:cNvPr id="6" name="Slide Number Placeholder 5">
            <a:extLst>
              <a:ext uri="{FF2B5EF4-FFF2-40B4-BE49-F238E27FC236}">
                <a16:creationId xmlns:a16="http://schemas.microsoft.com/office/drawing/2014/main" id="{54D8F96D-E136-4356-8991-13A68EB820A5}"/>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146749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77F347-9539-45DD-AE2B-88B92638C6A7}"/>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pic>
        <p:nvPicPr>
          <p:cNvPr id="9" name="Picture 8">
            <a:extLst>
              <a:ext uri="{FF2B5EF4-FFF2-40B4-BE49-F238E27FC236}">
                <a16:creationId xmlns:a16="http://schemas.microsoft.com/office/drawing/2014/main" id="{3334F9A4-BB33-4135-BDFA-EEC1F83C0ECE}"/>
              </a:ext>
            </a:extLst>
          </p:cNvPr>
          <p:cNvPicPr>
            <a:picLocks noChangeAspect="1"/>
          </p:cNvPicPr>
          <p:nvPr/>
        </p:nvPicPr>
        <p:blipFill rotWithShape="1">
          <a:blip r:embed="rId2"/>
          <a:srcRect l="25217" t="33422" r="28261" b="19212"/>
          <a:stretch/>
        </p:blipFill>
        <p:spPr>
          <a:xfrm>
            <a:off x="255477" y="809416"/>
            <a:ext cx="10078411" cy="5769184"/>
          </a:xfrm>
          <a:prstGeom prst="rect">
            <a:avLst/>
          </a:prstGeom>
        </p:spPr>
      </p:pic>
    </p:spTree>
    <p:extLst>
      <p:ext uri="{BB962C8B-B14F-4D97-AF65-F5344CB8AC3E}">
        <p14:creationId xmlns:p14="http://schemas.microsoft.com/office/powerpoint/2010/main" val="293443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F35B7D-45B2-46CA-B3D5-4769D51039D8}"/>
              </a:ext>
            </a:extLst>
          </p:cNvPr>
          <p:cNvSpPr>
            <a:spLocks noGrp="1"/>
          </p:cNvSpPr>
          <p:nvPr>
            <p:ph type="sldNum" sz="quarter" idx="33"/>
          </p:nvPr>
        </p:nvSpPr>
        <p:spPr/>
        <p:txBody>
          <a:bodyPr/>
          <a:lstStyle/>
          <a:p>
            <a:fld id="{19B51A1E-902D-48AF-9020-955120F399B6}" type="slidenum">
              <a:rPr lang="en-US" noProof="0" smtClean="0"/>
              <a:pPr/>
              <a:t>16</a:t>
            </a:fld>
            <a:endParaRPr lang="en-US" noProof="0" dirty="0"/>
          </a:p>
        </p:txBody>
      </p:sp>
      <p:sp>
        <p:nvSpPr>
          <p:cNvPr id="10" name="Rectangle 9">
            <a:extLst>
              <a:ext uri="{FF2B5EF4-FFF2-40B4-BE49-F238E27FC236}">
                <a16:creationId xmlns:a16="http://schemas.microsoft.com/office/drawing/2014/main" id="{D4369396-43A8-4C46-A6AD-FEF19854E58A}"/>
              </a:ext>
            </a:extLst>
          </p:cNvPr>
          <p:cNvSpPr/>
          <p:nvPr/>
        </p:nvSpPr>
        <p:spPr>
          <a:xfrm>
            <a:off x="327419" y="219529"/>
            <a:ext cx="2601418" cy="1446550"/>
          </a:xfrm>
          <a:prstGeom prst="rect">
            <a:avLst/>
          </a:prstGeom>
        </p:spPr>
        <p:txBody>
          <a:bodyPr wrap="none">
            <a:spAutoFit/>
          </a:bodyPr>
          <a:lstStyle/>
          <a:p>
            <a:pPr algn="ctr"/>
            <a:r>
              <a:rPr lang="en-US" sz="4400" b="1" dirty="0">
                <a:solidFill>
                  <a:schemeClr val="tx1">
                    <a:lumMod val="75000"/>
                    <a:lumOff val="25000"/>
                  </a:schemeClr>
                </a:solidFill>
                <a:latin typeface="Times New Roman" panose="02020603050405020304" pitchFamily="18" charset="0"/>
                <a:ea typeface="+mj-ea"/>
                <a:cs typeface="Times New Roman" panose="02020603050405020304" pitchFamily="18" charset="0"/>
              </a:rPr>
              <a:t>Produce </a:t>
            </a:r>
          </a:p>
          <a:p>
            <a:pPr algn="ctr"/>
            <a:r>
              <a:rPr lang="en-US" sz="4400" b="1" dirty="0">
                <a:solidFill>
                  <a:schemeClr val="tx1">
                    <a:lumMod val="75000"/>
                    <a:lumOff val="25000"/>
                  </a:schemeClr>
                </a:solidFill>
                <a:latin typeface="Times New Roman" panose="02020603050405020304" pitchFamily="18" charset="0"/>
                <a:ea typeface="+mj-ea"/>
                <a:cs typeface="Times New Roman" panose="02020603050405020304" pitchFamily="18" charset="0"/>
              </a:rPr>
              <a:t>a report:  </a:t>
            </a:r>
          </a:p>
        </p:txBody>
      </p:sp>
      <p:pic>
        <p:nvPicPr>
          <p:cNvPr id="11" name="Picture 10">
            <a:extLst>
              <a:ext uri="{FF2B5EF4-FFF2-40B4-BE49-F238E27FC236}">
                <a16:creationId xmlns:a16="http://schemas.microsoft.com/office/drawing/2014/main" id="{19E3A812-446B-4811-8A86-9151D588FB02}"/>
              </a:ext>
            </a:extLst>
          </p:cNvPr>
          <p:cNvPicPr>
            <a:picLocks noChangeAspect="1"/>
          </p:cNvPicPr>
          <p:nvPr/>
        </p:nvPicPr>
        <p:blipFill rotWithShape="1">
          <a:blip r:embed="rId2"/>
          <a:srcRect l="24783" t="15489" r="57020" b="71025"/>
          <a:stretch/>
        </p:blipFill>
        <p:spPr>
          <a:xfrm>
            <a:off x="-34667" y="2102801"/>
            <a:ext cx="3831924" cy="1596609"/>
          </a:xfrm>
          <a:prstGeom prst="rect">
            <a:avLst/>
          </a:prstGeom>
        </p:spPr>
      </p:pic>
      <p:pic>
        <p:nvPicPr>
          <p:cNvPr id="12" name="Picture 11">
            <a:extLst>
              <a:ext uri="{FF2B5EF4-FFF2-40B4-BE49-F238E27FC236}">
                <a16:creationId xmlns:a16="http://schemas.microsoft.com/office/drawing/2014/main" id="{EAE00EE2-FE5A-4D6E-B066-0DA972AC1F60}"/>
              </a:ext>
            </a:extLst>
          </p:cNvPr>
          <p:cNvPicPr>
            <a:picLocks noChangeAspect="1"/>
          </p:cNvPicPr>
          <p:nvPr/>
        </p:nvPicPr>
        <p:blipFill rotWithShape="1">
          <a:blip r:embed="rId3"/>
          <a:srcRect l="24891" t="19556" r="28261" b="23078"/>
          <a:stretch/>
        </p:blipFill>
        <p:spPr>
          <a:xfrm>
            <a:off x="3797256" y="859131"/>
            <a:ext cx="8394744" cy="5779340"/>
          </a:xfrm>
          <a:prstGeom prst="rect">
            <a:avLst/>
          </a:prstGeom>
        </p:spPr>
      </p:pic>
    </p:spTree>
    <p:extLst>
      <p:ext uri="{BB962C8B-B14F-4D97-AF65-F5344CB8AC3E}">
        <p14:creationId xmlns:p14="http://schemas.microsoft.com/office/powerpoint/2010/main" val="241700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32000" y="96313"/>
            <a:ext cx="5472000" cy="767687"/>
          </a:xfrm>
        </p:spPr>
        <p:txBody>
          <a:bodyPr/>
          <a:lstStyle/>
          <a:p>
            <a:r>
              <a:rPr lang="en-US" sz="3600" b="1" dirty="0">
                <a:latin typeface="Times New Roman" panose="02020603050405020304" pitchFamily="18" charset="0"/>
                <a:cs typeface="Times New Roman" panose="02020603050405020304" pitchFamily="18" charset="0"/>
              </a:rPr>
              <a:t>What is database? </a:t>
            </a:r>
          </a:p>
        </p:txBody>
      </p:sp>
      <p:sp>
        <p:nvSpPr>
          <p:cNvPr id="7" name="Text Placeholder 6">
            <a:extLst>
              <a:ext uri="{FF2B5EF4-FFF2-40B4-BE49-F238E27FC236}">
                <a16:creationId xmlns:a16="http://schemas.microsoft.com/office/drawing/2014/main" id="{85282E6B-D17E-47F0-B0A3-1388A5E33A62}"/>
              </a:ext>
            </a:extLst>
          </p:cNvPr>
          <p:cNvSpPr>
            <a:spLocks noGrp="1"/>
          </p:cNvSpPr>
          <p:nvPr>
            <p:ph type="body" sz="quarter" idx="32"/>
          </p:nvPr>
        </p:nvSpPr>
        <p:spPr>
          <a:xfrm>
            <a:off x="431801" y="1007999"/>
            <a:ext cx="9779000" cy="1035127"/>
          </a:xfrm>
        </p:spPr>
        <p:txBody>
          <a:bodyPr>
            <a:noAutofit/>
          </a:bodyPr>
          <a:lstStyle/>
          <a:p>
            <a:r>
              <a:rPr lang="en-US" sz="2400" dirty="0">
                <a:latin typeface="Times New Roman" panose="02020603050405020304" pitchFamily="18" charset="0"/>
                <a:cs typeface="Times New Roman" panose="02020603050405020304" pitchFamily="18" charset="0"/>
              </a:rPr>
              <a:t>A database is an organized collection of data. A database is software which stores and retrieves data in structured way.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1800" y="2043127"/>
            <a:ext cx="10109200" cy="36000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All database stores using a system of files, records and fields: </a:t>
            </a:r>
          </a:p>
          <a:p>
            <a:pPr marL="0" indent="0">
              <a:buNone/>
            </a:pP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field</a:t>
            </a:r>
            <a:r>
              <a:rPr lang="en-US" sz="2400" dirty="0">
                <a:latin typeface="Times New Roman" panose="02020603050405020304" pitchFamily="18" charset="0"/>
                <a:cs typeface="Times New Roman" panose="02020603050405020304" pitchFamily="18" charset="0"/>
              </a:rPr>
              <a:t> is a single item of data, such as a forename or date of birth. Each field has a field name that is used to identify it within the database. Each field contains one type of data, for example numbers, text or a date.</a:t>
            </a:r>
          </a:p>
          <a:p>
            <a:pPr marL="0" indent="0">
              <a:buNone/>
            </a:pP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record</a:t>
            </a:r>
            <a:r>
              <a:rPr lang="en-US" sz="2400" dirty="0">
                <a:latin typeface="Times New Roman" panose="02020603050405020304" pitchFamily="18" charset="0"/>
                <a:cs typeface="Times New Roman" panose="02020603050405020304" pitchFamily="18" charset="0"/>
              </a:rPr>
              <a:t> is a collection of fields, for example, all the information about one person or one item. These may contain different data types.</a:t>
            </a:r>
          </a:p>
          <a:p>
            <a:pPr marL="0" indent="0">
              <a:buNone/>
            </a:pP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file</a:t>
            </a:r>
            <a:r>
              <a:rPr lang="en-US" sz="2400" dirty="0">
                <a:latin typeface="Times New Roman" panose="02020603050405020304" pitchFamily="18" charset="0"/>
                <a:cs typeface="Times New Roman" panose="02020603050405020304" pitchFamily="18" charset="0"/>
              </a:rPr>
              <a:t> (in database terms) is an organized collection of records, usually where all the records are organized so that they can be stored together. A file can have one or more tables within it</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a:lstStyle/>
          <a:p>
            <a:fld id="{19B51A1E-902D-48AF-9020-955120F399B6}" type="slidenum">
              <a:rPr lang="en-US" smtClean="0"/>
              <a:pPr/>
              <a:t>2</a:t>
            </a:fld>
            <a:endParaRPr lang="en-US" dirty="0"/>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74574" y="795951"/>
            <a:ext cx="5472000" cy="432000"/>
          </a:xfrm>
        </p:spPr>
        <p:txBody>
          <a:bodyPr vert="horz" lIns="91440" tIns="45720" rIns="91440" bIns="45720" rtlCol="0" anchor="t">
            <a:noAutofit/>
          </a:bodyPr>
          <a:lstStyle/>
          <a:p>
            <a:r>
              <a:rPr lang="en-US" sz="3600" b="1" dirty="0">
                <a:latin typeface="Times New Roman" panose="02020603050405020304" pitchFamily="18" charset="0"/>
                <a:cs typeface="Times New Roman" panose="02020603050405020304" pitchFamily="18" charset="0"/>
              </a:rPr>
              <a:t>Flat-file databases</a:t>
            </a:r>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74574" y="1392485"/>
            <a:ext cx="10858852" cy="1613506"/>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 flat-file database stores its data in </a:t>
            </a:r>
            <a:r>
              <a:rPr lang="en-US" sz="2400" b="1" dirty="0">
                <a:latin typeface="Times New Roman" panose="02020603050405020304" pitchFamily="18" charset="0"/>
                <a:cs typeface="Times New Roman" panose="02020603050405020304" pitchFamily="18" charset="0"/>
              </a:rPr>
              <a:t>one table</a:t>
            </a:r>
            <a:r>
              <a:rPr lang="en-US" sz="2400" dirty="0">
                <a:latin typeface="Times New Roman" panose="02020603050405020304" pitchFamily="18" charset="0"/>
                <a:cs typeface="Times New Roman" panose="02020603050405020304" pitchFamily="18" charset="0"/>
              </a:rPr>
              <a:t>, which is organized by rows and columns. Databases (row) in the table contains data about one person. Each column in the table contains a field, which has been given a field name, and each cell in that column has the same, predefined data type.</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3</a:t>
            </a:fld>
            <a:endParaRPr lang="en-US" dirty="0"/>
          </a:p>
        </p:txBody>
      </p:sp>
      <p:pic>
        <p:nvPicPr>
          <p:cNvPr id="3" name="Picture 2">
            <a:extLst>
              <a:ext uri="{FF2B5EF4-FFF2-40B4-BE49-F238E27FC236}">
                <a16:creationId xmlns:a16="http://schemas.microsoft.com/office/drawing/2014/main" id="{B201CD07-44A7-4E91-9101-78B1928ADDD7}"/>
              </a:ext>
            </a:extLst>
          </p:cNvPr>
          <p:cNvPicPr>
            <a:picLocks noChangeAspect="1"/>
          </p:cNvPicPr>
          <p:nvPr/>
        </p:nvPicPr>
        <p:blipFill rotWithShape="1">
          <a:blip r:embed="rId2"/>
          <a:srcRect l="16630" t="34582" r="25218" b="36694"/>
          <a:stretch/>
        </p:blipFill>
        <p:spPr>
          <a:xfrm>
            <a:off x="480518" y="3335060"/>
            <a:ext cx="10932112" cy="3035906"/>
          </a:xfrm>
          <a:prstGeom prst="rect">
            <a:avLst/>
          </a:prstGeom>
        </p:spPr>
      </p:pic>
    </p:spTree>
    <p:extLst>
      <p:ext uri="{BB962C8B-B14F-4D97-AF65-F5344CB8AC3E}">
        <p14:creationId xmlns:p14="http://schemas.microsoft.com/office/powerpoint/2010/main" val="364070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sz="3600" b="1" dirty="0">
                <a:latin typeface="Times New Roman" panose="02020603050405020304" pitchFamily="18" charset="0"/>
                <a:cs typeface="Times New Roman" panose="02020603050405020304" pitchFamily="18" charset="0"/>
              </a:rPr>
              <a:t>Primary</a:t>
            </a:r>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Key</a:t>
            </a: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999" y="1273043"/>
            <a:ext cx="10477301" cy="1112348"/>
          </a:xfrm>
        </p:spPr>
        <p:txBody>
          <a:bodyPr>
            <a:normAutofit/>
          </a:bodyPr>
          <a:lstStyle/>
          <a:p>
            <a:r>
              <a:rPr lang="en-US" sz="2400" dirty="0">
                <a:latin typeface="Times New Roman" panose="02020603050405020304" pitchFamily="18" charset="0"/>
                <a:cs typeface="Times New Roman" panose="02020603050405020304" pitchFamily="18" charset="0"/>
              </a:rPr>
              <a:t>Most tables will have a primary key field that holds unique data (no two records are the same in this field) and is the field used to identify that record.</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3"/>
          </p:nvPr>
        </p:nvSpPr>
        <p:spPr/>
        <p:txBody>
          <a:bodyPr/>
          <a:lstStyle/>
          <a:p>
            <a:fld id="{19B51A1E-902D-48AF-9020-955120F399B6}" type="slidenum">
              <a:rPr lang="en-US" smtClean="0"/>
              <a:pPr/>
              <a:t>4</a:t>
            </a:fld>
            <a:endParaRPr lang="en-US" dirty="0"/>
          </a:p>
        </p:txBody>
      </p:sp>
      <p:pic>
        <p:nvPicPr>
          <p:cNvPr id="13" name="Picture 12">
            <a:extLst>
              <a:ext uri="{FF2B5EF4-FFF2-40B4-BE49-F238E27FC236}">
                <a16:creationId xmlns:a16="http://schemas.microsoft.com/office/drawing/2014/main" id="{946C707E-2987-4F00-B2AF-FCF7EAA929FA}"/>
              </a:ext>
            </a:extLst>
          </p:cNvPr>
          <p:cNvPicPr>
            <a:picLocks noChangeAspect="1"/>
          </p:cNvPicPr>
          <p:nvPr/>
        </p:nvPicPr>
        <p:blipFill rotWithShape="1">
          <a:blip r:embed="rId2"/>
          <a:srcRect l="6956" t="23949" r="39565" b="16119"/>
          <a:stretch/>
        </p:blipFill>
        <p:spPr>
          <a:xfrm>
            <a:off x="2403125" y="2266775"/>
            <a:ext cx="7001750" cy="4411670"/>
          </a:xfrm>
          <a:prstGeom prst="rect">
            <a:avLst/>
          </a:prstGeom>
        </p:spPr>
      </p:pic>
    </p:spTree>
    <p:extLst>
      <p:ext uri="{BB962C8B-B14F-4D97-AF65-F5344CB8AC3E}">
        <p14:creationId xmlns:p14="http://schemas.microsoft.com/office/powerpoint/2010/main" val="289385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195345-0856-4687-9BBD-76492FCB37DF}"/>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9" name="Rectangle 8">
            <a:extLst>
              <a:ext uri="{FF2B5EF4-FFF2-40B4-BE49-F238E27FC236}">
                <a16:creationId xmlns:a16="http://schemas.microsoft.com/office/drawing/2014/main" id="{1C9D83D5-7437-4AEA-82FB-2E27CF84257A}"/>
              </a:ext>
            </a:extLst>
          </p:cNvPr>
          <p:cNvSpPr/>
          <p:nvPr/>
        </p:nvSpPr>
        <p:spPr>
          <a:xfrm>
            <a:off x="212033" y="1082799"/>
            <a:ext cx="10978706" cy="5847755"/>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The data type tells Access how to store and manipulate the data for each field. </a:t>
            </a:r>
          </a:p>
          <a:p>
            <a:pPr marL="285750" indent="-285750">
              <a:buFont typeface="Arial" panose="020B0604020202020204" pitchFamily="34" charset="0"/>
              <a:buChar char="•"/>
            </a:pPr>
            <a:r>
              <a:rPr lang="en-US" sz="2200" b="1" dirty="0">
                <a:solidFill>
                  <a:srgbClr val="FFFF00"/>
                </a:solidFill>
                <a:latin typeface="Times New Roman" panose="02020603050405020304" pitchFamily="18" charset="0"/>
                <a:cs typeface="Times New Roman" panose="02020603050405020304" pitchFamily="18" charset="0"/>
              </a:rPr>
              <a:t>Alphanumeric/text</a:t>
            </a:r>
            <a:r>
              <a:rPr lang="en-US" sz="2200" b="1" dirty="0">
                <a:latin typeface="Times New Roman" panose="02020603050405020304" pitchFamily="18" charset="0"/>
                <a:cs typeface="Times New Roman" panose="02020603050405020304" pitchFamily="18" charset="0"/>
              </a:rPr>
              <a:t> data </a:t>
            </a:r>
            <a:r>
              <a:rPr lang="en-US" sz="2200" dirty="0">
                <a:latin typeface="Times New Roman" panose="02020603050405020304" pitchFamily="18" charset="0"/>
                <a:cs typeface="Times New Roman" panose="02020603050405020304" pitchFamily="18" charset="0"/>
              </a:rPr>
              <a:t>can store alpha characters (text) or numeric data (numbers) that will not be used for calculations. In Access this is called a text field.</a:t>
            </a:r>
          </a:p>
          <a:p>
            <a:pPr marL="285750" indent="-28575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 </a:t>
            </a:r>
            <a:r>
              <a:rPr lang="en-US" sz="2200" b="1" dirty="0">
                <a:solidFill>
                  <a:srgbClr val="FFFF00"/>
                </a:solidFill>
                <a:latin typeface="Times New Roman" panose="02020603050405020304" pitchFamily="18" charset="0"/>
                <a:cs typeface="Times New Roman" panose="02020603050405020304" pitchFamily="18" charset="0"/>
              </a:rPr>
              <a:t>numeric/number</a:t>
            </a:r>
            <a:r>
              <a:rPr lang="en-US" sz="2200" b="1" dirty="0">
                <a:latin typeface="Times New Roman" panose="02020603050405020304" pitchFamily="18" charset="0"/>
                <a:cs typeface="Times New Roman" panose="02020603050405020304" pitchFamily="18" charset="0"/>
              </a:rPr>
              <a:t> data </a:t>
            </a:r>
            <a:r>
              <a:rPr lang="en-US" sz="2200" dirty="0">
                <a:latin typeface="Times New Roman" panose="02020603050405020304" pitchFamily="18" charset="0"/>
                <a:cs typeface="Times New Roman" panose="02020603050405020304" pitchFamily="18" charset="0"/>
              </a:rPr>
              <a:t>type is used to store numeric values that may be used for calculations. </a:t>
            </a: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In Access this is called a number field. There are </a:t>
            </a:r>
            <a:r>
              <a:rPr lang="en-US" sz="2200" b="1" u="sng" dirty="0">
                <a:latin typeface="Times New Roman" panose="02020603050405020304" pitchFamily="18" charset="0"/>
                <a:cs typeface="Times New Roman" panose="02020603050405020304" pitchFamily="18" charset="0"/>
              </a:rPr>
              <a:t>different types of numeric field </a:t>
            </a:r>
            <a:r>
              <a:rPr lang="en-US" sz="2200" dirty="0">
                <a:latin typeface="Times New Roman" panose="02020603050405020304" pitchFamily="18" charset="0"/>
                <a:cs typeface="Times New Roman" panose="02020603050405020304" pitchFamily="18" charset="0"/>
              </a:rPr>
              <a:t>including:</a:t>
            </a:r>
          </a:p>
          <a:p>
            <a:r>
              <a:rPr lang="en-US" sz="2200" dirty="0">
                <a:latin typeface="Times New Roman" panose="02020603050405020304" pitchFamily="18" charset="0"/>
                <a:cs typeface="Times New Roman" panose="02020603050405020304" pitchFamily="18" charset="0"/>
              </a:rPr>
              <a:t>– </a:t>
            </a:r>
            <a:r>
              <a:rPr lang="en-US" sz="2200" b="1" dirty="0">
                <a:solidFill>
                  <a:srgbClr val="FFFF00"/>
                </a:solidFill>
                <a:latin typeface="Times New Roman" panose="02020603050405020304" pitchFamily="18" charset="0"/>
                <a:cs typeface="Times New Roman" panose="02020603050405020304" pitchFamily="18" charset="0"/>
              </a:rPr>
              <a:t>integer</a:t>
            </a:r>
            <a:r>
              <a:rPr lang="en-US" sz="2200" b="1" dirty="0">
                <a:latin typeface="Times New Roman" panose="02020603050405020304" pitchFamily="18" charset="0"/>
                <a:cs typeface="Times New Roman" panose="02020603050405020304" pitchFamily="18" charset="0"/>
              </a:rPr>
              <a:t> sub-type</a:t>
            </a:r>
            <a:r>
              <a:rPr lang="en-US" sz="2200" dirty="0">
                <a:latin typeface="Times New Roman" panose="02020603050405020304" pitchFamily="18" charset="0"/>
                <a:cs typeface="Times New Roman" panose="02020603050405020304" pitchFamily="18" charset="0"/>
              </a:rPr>
              <a:t>, which stores whole numbers. In Access you can select an integer field or a long integer field. s</a:t>
            </a:r>
          </a:p>
          <a:p>
            <a:r>
              <a:rPr lang="en-US" sz="2200" dirty="0">
                <a:latin typeface="Times New Roman" panose="02020603050405020304" pitchFamily="18" charset="0"/>
                <a:cs typeface="Times New Roman" panose="02020603050405020304" pitchFamily="18" charset="0"/>
              </a:rPr>
              <a:t>– </a:t>
            </a:r>
            <a:r>
              <a:rPr lang="en-US" sz="2200" b="1" dirty="0">
                <a:solidFill>
                  <a:srgbClr val="FFFF00"/>
                </a:solidFill>
                <a:latin typeface="Times New Roman" panose="02020603050405020304" pitchFamily="18" charset="0"/>
                <a:cs typeface="Times New Roman" panose="02020603050405020304" pitchFamily="18" charset="0"/>
              </a:rPr>
              <a:t>decimal</a:t>
            </a:r>
            <a:r>
              <a:rPr lang="en-US" sz="2200" b="1" dirty="0">
                <a:latin typeface="Times New Roman" panose="02020603050405020304" pitchFamily="18" charset="0"/>
                <a:cs typeface="Times New Roman" panose="02020603050405020304" pitchFamily="18" charset="0"/>
              </a:rPr>
              <a:t> sub-type</a:t>
            </a:r>
            <a:r>
              <a:rPr lang="en-US" sz="2200" dirty="0">
                <a:latin typeface="Times New Roman" panose="02020603050405020304" pitchFamily="18" charset="0"/>
                <a:cs typeface="Times New Roman" panose="02020603050405020304" pitchFamily="18" charset="0"/>
              </a:rPr>
              <a:t>, which will allow a large number of decimal places, or a specified restricted number if this is set in the field properties when the database is created</a:t>
            </a:r>
          </a:p>
          <a:p>
            <a:r>
              <a:rPr lang="en-US" sz="2200" dirty="0">
                <a:latin typeface="Times New Roman" panose="02020603050405020304" pitchFamily="18" charset="0"/>
                <a:cs typeface="Times New Roman" panose="02020603050405020304" pitchFamily="18" charset="0"/>
              </a:rPr>
              <a:t>– </a:t>
            </a:r>
            <a:r>
              <a:rPr lang="en-US" sz="2200" b="1" dirty="0">
                <a:solidFill>
                  <a:srgbClr val="FFFF00"/>
                </a:solidFill>
                <a:latin typeface="Times New Roman" panose="02020603050405020304" pitchFamily="18" charset="0"/>
                <a:cs typeface="Times New Roman" panose="02020603050405020304" pitchFamily="18" charset="0"/>
              </a:rPr>
              <a:t>currency</a:t>
            </a:r>
            <a:r>
              <a:rPr lang="en-US" sz="2200" b="1" dirty="0">
                <a:latin typeface="Times New Roman" panose="02020603050405020304" pitchFamily="18" charset="0"/>
                <a:cs typeface="Times New Roman" panose="02020603050405020304" pitchFamily="18" charset="0"/>
              </a:rPr>
              <a:t> sub-type</a:t>
            </a:r>
            <a:r>
              <a:rPr lang="en-US" sz="2200" dirty="0">
                <a:latin typeface="Times New Roman" panose="02020603050405020304" pitchFamily="18" charset="0"/>
                <a:cs typeface="Times New Roman" panose="02020603050405020304" pitchFamily="18" charset="0"/>
              </a:rPr>
              <a:t>, which will allow currency formatting to be added to the display. This includes currency symbols and regional symbols. </a:t>
            </a:r>
          </a:p>
          <a:p>
            <a:r>
              <a:rPr lang="en-US" sz="2200" dirty="0">
                <a:latin typeface="Times New Roman" panose="02020603050405020304" pitchFamily="18" charset="0"/>
                <a:cs typeface="Times New Roman" panose="02020603050405020304" pitchFamily="18" charset="0"/>
              </a:rPr>
              <a:t>– </a:t>
            </a:r>
            <a:r>
              <a:rPr lang="en-US" sz="2200" b="1" dirty="0">
                <a:solidFill>
                  <a:srgbClr val="FFFF00"/>
                </a:solidFill>
                <a:latin typeface="Times New Roman" panose="02020603050405020304" pitchFamily="18" charset="0"/>
                <a:cs typeface="Times New Roman" panose="02020603050405020304" pitchFamily="18" charset="0"/>
              </a:rPr>
              <a:t>date and time </a:t>
            </a:r>
            <a:r>
              <a:rPr lang="en-US" sz="2200" b="1" dirty="0">
                <a:latin typeface="Times New Roman" panose="02020603050405020304" pitchFamily="18" charset="0"/>
                <a:cs typeface="Times New Roman" panose="02020603050405020304" pitchFamily="18" charset="0"/>
              </a:rPr>
              <a:t>sub-type</a:t>
            </a:r>
            <a:r>
              <a:rPr lang="en-US" sz="2200" dirty="0">
                <a:latin typeface="Times New Roman" panose="02020603050405020304" pitchFamily="18" charset="0"/>
                <a:cs typeface="Times New Roman" panose="02020603050405020304" pitchFamily="18" charset="0"/>
              </a:rPr>
              <a:t>, which stores a date and/or time as a number.</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a:t>
            </a:r>
            <a:r>
              <a:rPr lang="en-US" sz="2200" dirty="0">
                <a:solidFill>
                  <a:srgbClr val="FFFF00"/>
                </a:solidFill>
                <a:latin typeface="Times New Roman" panose="02020603050405020304" pitchFamily="18" charset="0"/>
                <a:cs typeface="Times New Roman" panose="02020603050405020304" pitchFamily="18" charset="0"/>
              </a:rPr>
              <a:t>Boolean</a:t>
            </a:r>
            <a:r>
              <a:rPr lang="en-US" sz="2200" dirty="0">
                <a:latin typeface="Times New Roman" panose="02020603050405020304" pitchFamily="18" charset="0"/>
                <a:cs typeface="Times New Roman" panose="02020603050405020304" pitchFamily="18" charset="0"/>
              </a:rPr>
              <a:t> (or logical) data type stores data as 0/-1 but can display it as </a:t>
            </a:r>
            <a:r>
              <a:rPr lang="en-US" sz="2200" dirty="0">
                <a:solidFill>
                  <a:srgbClr val="FFFF00"/>
                </a:solidFill>
                <a:latin typeface="Times New Roman" panose="02020603050405020304" pitchFamily="18" charset="0"/>
                <a:cs typeface="Times New Roman" panose="02020603050405020304" pitchFamily="18" charset="0"/>
              </a:rPr>
              <a:t>Yes/No </a:t>
            </a:r>
            <a:r>
              <a:rPr lang="en-US" sz="2200" dirty="0">
                <a:latin typeface="Times New Roman" panose="02020603050405020304" pitchFamily="18" charset="0"/>
                <a:cs typeface="Times New Roman" panose="02020603050405020304" pitchFamily="18" charset="0"/>
              </a:rPr>
              <a:t>(or True/False, 0/1).</a:t>
            </a:r>
          </a:p>
        </p:txBody>
      </p:sp>
      <p:sp>
        <p:nvSpPr>
          <p:cNvPr id="10" name="Rectangle 9">
            <a:extLst>
              <a:ext uri="{FF2B5EF4-FFF2-40B4-BE49-F238E27FC236}">
                <a16:creationId xmlns:a16="http://schemas.microsoft.com/office/drawing/2014/main" id="{B059BCB5-969D-4C22-9148-1BA0041D2385}"/>
              </a:ext>
            </a:extLst>
          </p:cNvPr>
          <p:cNvSpPr/>
          <p:nvPr/>
        </p:nvSpPr>
        <p:spPr>
          <a:xfrm>
            <a:off x="212033" y="141711"/>
            <a:ext cx="5121915" cy="646331"/>
          </a:xfrm>
          <a:prstGeom prst="rect">
            <a:avLst/>
          </a:prstGeom>
        </p:spPr>
        <p:txBody>
          <a:bodyPr wrap="none">
            <a:spAutoFit/>
          </a:bodyPr>
          <a:lstStyle/>
          <a:p>
            <a:pPr lvl="0"/>
            <a:r>
              <a:rPr lang="en-US" sz="3600" b="1" dirty="0">
                <a:solidFill>
                  <a:schemeClr val="tx1">
                    <a:lumMod val="75000"/>
                    <a:lumOff val="25000"/>
                  </a:schemeClr>
                </a:solidFill>
                <a:latin typeface="Times New Roman" panose="02020603050405020304" pitchFamily="18" charset="0"/>
                <a:ea typeface="+mj-ea"/>
                <a:cs typeface="Times New Roman" panose="02020603050405020304" pitchFamily="18" charset="0"/>
              </a:rPr>
              <a:t>Data types and sub-types</a:t>
            </a:r>
          </a:p>
        </p:txBody>
      </p:sp>
    </p:spTree>
    <p:extLst>
      <p:ext uri="{BB962C8B-B14F-4D97-AF65-F5344CB8AC3E}">
        <p14:creationId xmlns:p14="http://schemas.microsoft.com/office/powerpoint/2010/main" val="143950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F71414-08DA-4651-A19B-3C35F46AB50E}"/>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pic>
        <p:nvPicPr>
          <p:cNvPr id="9" name="Picture 8">
            <a:extLst>
              <a:ext uri="{FF2B5EF4-FFF2-40B4-BE49-F238E27FC236}">
                <a16:creationId xmlns:a16="http://schemas.microsoft.com/office/drawing/2014/main" id="{4F13F341-69D8-4784-8E03-A3EE487BDA60}"/>
              </a:ext>
            </a:extLst>
          </p:cNvPr>
          <p:cNvPicPr>
            <a:picLocks noChangeAspect="1"/>
          </p:cNvPicPr>
          <p:nvPr/>
        </p:nvPicPr>
        <p:blipFill rotWithShape="1">
          <a:blip r:embed="rId2"/>
          <a:srcRect l="20543" t="45409" r="38805" b="8191"/>
          <a:stretch/>
        </p:blipFill>
        <p:spPr>
          <a:xfrm>
            <a:off x="1127372" y="1021825"/>
            <a:ext cx="9094708" cy="5836175"/>
          </a:xfrm>
          <a:prstGeom prst="rect">
            <a:avLst/>
          </a:prstGeom>
        </p:spPr>
      </p:pic>
      <p:sp>
        <p:nvSpPr>
          <p:cNvPr id="10" name="TextBox 9">
            <a:extLst>
              <a:ext uri="{FF2B5EF4-FFF2-40B4-BE49-F238E27FC236}">
                <a16:creationId xmlns:a16="http://schemas.microsoft.com/office/drawing/2014/main" id="{7F08424D-38C6-469E-8404-DB1331F53888}"/>
              </a:ext>
            </a:extLst>
          </p:cNvPr>
          <p:cNvSpPr txBox="1"/>
          <p:nvPr/>
        </p:nvSpPr>
        <p:spPr>
          <a:xfrm>
            <a:off x="615674" y="127159"/>
            <a:ext cx="3074505" cy="646331"/>
          </a:xfrm>
          <a:prstGeom prst="rect">
            <a:avLst/>
          </a:prstGeom>
          <a:noFill/>
        </p:spPr>
        <p:txBody>
          <a:bodyPr wrap="square" rtlCol="0">
            <a:spAutoFit/>
          </a:bodyPr>
          <a:lstStyle/>
          <a:p>
            <a:r>
              <a:rPr lang="en-US" sz="3600" b="1" dirty="0">
                <a:solidFill>
                  <a:schemeClr val="tx1">
                    <a:lumMod val="75000"/>
                    <a:lumOff val="25000"/>
                  </a:schemeClr>
                </a:solidFill>
                <a:latin typeface="Times New Roman" panose="02020603050405020304" pitchFamily="18" charset="0"/>
                <a:ea typeface="+mj-ea"/>
                <a:cs typeface="Times New Roman" panose="02020603050405020304" pitchFamily="18" charset="0"/>
              </a:rPr>
              <a:t>Task</a:t>
            </a:r>
            <a:r>
              <a:rPr lang="en-US" sz="2800" dirty="0">
                <a:latin typeface="Times New Roman" panose="02020603050405020304" pitchFamily="18" charset="0"/>
                <a:cs typeface="Times New Roman" panose="02020603050405020304" pitchFamily="18" charset="0"/>
              </a:rPr>
              <a:t> #1: </a:t>
            </a:r>
          </a:p>
        </p:txBody>
      </p:sp>
    </p:spTree>
    <p:extLst>
      <p:ext uri="{BB962C8B-B14F-4D97-AF65-F5344CB8AC3E}">
        <p14:creationId xmlns:p14="http://schemas.microsoft.com/office/powerpoint/2010/main" val="105751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D6DC49-C329-46C1-B130-79ADE14F3430}"/>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sp>
        <p:nvSpPr>
          <p:cNvPr id="9" name="Rectangle 8">
            <a:extLst>
              <a:ext uri="{FF2B5EF4-FFF2-40B4-BE49-F238E27FC236}">
                <a16:creationId xmlns:a16="http://schemas.microsoft.com/office/drawing/2014/main" id="{DF07AECE-6929-4AD2-A05D-AA5A34865DCF}"/>
              </a:ext>
            </a:extLst>
          </p:cNvPr>
          <p:cNvSpPr/>
          <p:nvPr/>
        </p:nvSpPr>
        <p:spPr>
          <a:xfrm>
            <a:off x="304800" y="1063416"/>
            <a:ext cx="10198099"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It is important to make sure that you use the field names </a:t>
            </a:r>
            <a:r>
              <a:rPr lang="en-US" sz="2800" b="1" dirty="0">
                <a:latin typeface="Times New Roman" panose="02020603050405020304" pitchFamily="18" charset="0"/>
                <a:cs typeface="Times New Roman" panose="02020603050405020304" pitchFamily="18" charset="0"/>
              </a:rPr>
              <a:t>exactly as given in a question</a:t>
            </a:r>
            <a:r>
              <a:rPr lang="en-US" sz="2800" dirty="0">
                <a:latin typeface="Times New Roman" panose="02020603050405020304" pitchFamily="18" charset="0"/>
                <a:cs typeface="Times New Roman" panose="02020603050405020304" pitchFamily="18" charset="0"/>
              </a:rPr>
              <a:t>, unless you are asked to provide appropriate and meaningful field names. </a:t>
            </a:r>
          </a:p>
          <a:p>
            <a:r>
              <a:rPr lang="en-US" sz="2800" dirty="0">
                <a:latin typeface="Times New Roman" panose="02020603050405020304" pitchFamily="18" charset="0"/>
                <a:cs typeface="Times New Roman" panose="02020603050405020304" pitchFamily="18" charset="0"/>
              </a:rPr>
              <a:t>For this task, the descriptions help you to work out meaningful field names. These should always be short enough to allow printouts to fit easily on to as few pages as possible.</a:t>
            </a:r>
          </a:p>
          <a:p>
            <a:r>
              <a:rPr lang="en-US" sz="2800" dirty="0">
                <a:latin typeface="Times New Roman" panose="02020603050405020304" pitchFamily="18" charset="0"/>
                <a:cs typeface="Times New Roman" panose="02020603050405020304" pitchFamily="18" charset="0"/>
              </a:rPr>
              <a:t>Example how you can write the field names in the first example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Who manufactured the car?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a:latin typeface="Times New Roman" panose="02020603050405020304" pitchFamily="18" charset="0"/>
                <a:cs typeface="Times New Roman" panose="02020603050405020304" pitchFamily="18" charset="0"/>
              </a:rPr>
              <a:t>could be shortened to Manufacturer or even Make. </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Price that we bought the car for</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could be changed to Purchase Price, Purchase, P Price.</a:t>
            </a:r>
          </a:p>
        </p:txBody>
      </p:sp>
    </p:spTree>
    <p:extLst>
      <p:ext uri="{BB962C8B-B14F-4D97-AF65-F5344CB8AC3E}">
        <p14:creationId xmlns:p14="http://schemas.microsoft.com/office/powerpoint/2010/main" val="95036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71601F-F8AE-4F33-AF1D-DD333CE2380C}"/>
              </a:ext>
            </a:extLst>
          </p:cNvPr>
          <p:cNvSpPr>
            <a:spLocks noGrp="1"/>
          </p:cNvSpPr>
          <p:nvPr>
            <p:ph type="title"/>
          </p:nvPr>
        </p:nvSpPr>
        <p:spPr>
          <a:xfrm>
            <a:off x="7884246" y="1885872"/>
            <a:ext cx="3685454" cy="4121228"/>
          </a:xfrm>
        </p:spPr>
        <p:txBody>
          <a:bodyPr/>
          <a:lstStyle/>
          <a:p>
            <a:r>
              <a:rPr lang="en-US" sz="3600" b="1" dirty="0">
                <a:latin typeface="Times New Roman" panose="02020603050405020304" pitchFamily="18" charset="0"/>
                <a:cs typeface="Times New Roman" panose="02020603050405020304" pitchFamily="18" charset="0"/>
              </a:rPr>
              <a:t>Create a flat-file database from an existing file</a:t>
            </a:r>
          </a:p>
        </p:txBody>
      </p:sp>
      <p:sp>
        <p:nvSpPr>
          <p:cNvPr id="6" name="Slide Number Placeholder 5">
            <a:extLst>
              <a:ext uri="{FF2B5EF4-FFF2-40B4-BE49-F238E27FC236}">
                <a16:creationId xmlns:a16="http://schemas.microsoft.com/office/drawing/2014/main" id="{CC951DD2-1EC1-4013-BD49-98A912D1AEB5}"/>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pic>
        <p:nvPicPr>
          <p:cNvPr id="9" name="Picture 8">
            <a:extLst>
              <a:ext uri="{FF2B5EF4-FFF2-40B4-BE49-F238E27FC236}">
                <a16:creationId xmlns:a16="http://schemas.microsoft.com/office/drawing/2014/main" id="{DE58C108-9409-4664-8DA6-39DD95827762}"/>
              </a:ext>
            </a:extLst>
          </p:cNvPr>
          <p:cNvPicPr>
            <a:picLocks noChangeAspect="1"/>
          </p:cNvPicPr>
          <p:nvPr/>
        </p:nvPicPr>
        <p:blipFill rotWithShape="1">
          <a:blip r:embed="rId2"/>
          <a:srcRect l="25000" t="15489" r="29021" b="7805"/>
          <a:stretch/>
        </p:blipFill>
        <p:spPr>
          <a:xfrm>
            <a:off x="0" y="0"/>
            <a:ext cx="7518400" cy="6887189"/>
          </a:xfrm>
          <a:prstGeom prst="rect">
            <a:avLst/>
          </a:prstGeom>
        </p:spPr>
      </p:pic>
    </p:spTree>
    <p:extLst>
      <p:ext uri="{BB962C8B-B14F-4D97-AF65-F5344CB8AC3E}">
        <p14:creationId xmlns:p14="http://schemas.microsoft.com/office/powerpoint/2010/main" val="142650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197CC-F3D9-40ED-A8B2-CC2E859949E2}"/>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pic>
        <p:nvPicPr>
          <p:cNvPr id="9" name="Picture 8">
            <a:extLst>
              <a:ext uri="{FF2B5EF4-FFF2-40B4-BE49-F238E27FC236}">
                <a16:creationId xmlns:a16="http://schemas.microsoft.com/office/drawing/2014/main" id="{1B981E8D-9A0D-4CD9-B733-55521FD85CAA}"/>
              </a:ext>
            </a:extLst>
          </p:cNvPr>
          <p:cNvPicPr>
            <a:picLocks noChangeAspect="1"/>
          </p:cNvPicPr>
          <p:nvPr/>
        </p:nvPicPr>
        <p:blipFill rotWithShape="1">
          <a:blip r:embed="rId2"/>
          <a:srcRect l="24783" t="20082" r="28370" b="14185"/>
          <a:stretch/>
        </p:blipFill>
        <p:spPr>
          <a:xfrm>
            <a:off x="63500" y="-25879"/>
            <a:ext cx="8759134" cy="6909757"/>
          </a:xfrm>
          <a:prstGeom prst="rect">
            <a:avLst/>
          </a:prstGeom>
        </p:spPr>
      </p:pic>
    </p:spTree>
    <p:extLst>
      <p:ext uri="{BB962C8B-B14F-4D97-AF65-F5344CB8AC3E}">
        <p14:creationId xmlns:p14="http://schemas.microsoft.com/office/powerpoint/2010/main" val="307028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30687-51F2-44C8-9CE6-D1B3D6E17522}">
  <ds:schemaRefs>
    <ds:schemaRef ds:uri="http://schemas.microsoft.com/sharepoint/v3/contenttype/forms"/>
  </ds:schemaRefs>
</ds:datastoreItem>
</file>

<file path=customXml/itemProps2.xml><?xml version="1.0" encoding="utf-8"?>
<ds:datastoreItem xmlns:ds="http://schemas.openxmlformats.org/officeDocument/2006/customXml" ds:itemID="{A861FE8A-8F15-409F-AF62-619C69C0D537}">
  <ds:schemaRefs>
    <ds:schemaRef ds:uri="71af3243-3dd4-4a8d-8c0d-dd76da1f02a5"/>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29AE7CBC-C35C-4FA9-B339-59E31F30C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857</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Times New Roman</vt:lpstr>
      <vt:lpstr>Wingdings</vt:lpstr>
      <vt:lpstr>Wingdings 3</vt:lpstr>
      <vt:lpstr>Ion</vt:lpstr>
      <vt:lpstr>Database</vt:lpstr>
      <vt:lpstr>What is database? </vt:lpstr>
      <vt:lpstr>Flat-file databases</vt:lpstr>
      <vt:lpstr>Primary Key</vt:lpstr>
      <vt:lpstr>PowerPoint Presentation</vt:lpstr>
      <vt:lpstr>PowerPoint Presentation</vt:lpstr>
      <vt:lpstr>PowerPoint Presentation</vt:lpstr>
      <vt:lpstr>Create a flat-file database from an existing file</vt:lpstr>
      <vt:lpstr>PowerPoint Presentation</vt:lpstr>
      <vt:lpstr>Set appropriate data types</vt:lpstr>
      <vt:lpstr>PowerPoint Presentation</vt:lpstr>
      <vt:lpstr>Create a  data entry  form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2023-11-08T05:28:04Z</dcterms:created>
  <dcterms:modified xsi:type="dcterms:W3CDTF">2023-11-23T05:14:02Z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