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6" r:id="rId6"/>
    <p:sldId id="267" r:id="rId7"/>
    <p:sldId id="269" r:id="rId8"/>
    <p:sldId id="270" r:id="rId9"/>
    <p:sldId id="271" r:id="rId10"/>
    <p:sldId id="272" r:id="rId11"/>
    <p:sldId id="273" r:id="rId12"/>
    <p:sldId id="274" r:id="rId13"/>
    <p:sldId id="275" r:id="rId14"/>
    <p:sldId id="276" r:id="rId15"/>
    <p:sldId id="277" r:id="rId16"/>
    <p:sldId id="278" r:id="rId17"/>
    <p:sldId id="279" r:id="rId18"/>
    <p:sldId id="280" r:id="rId19"/>
    <p:sldId id="281" r:id="rId20"/>
    <p:sldId id="282" r:id="rId21"/>
    <p:sldId id="283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11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37B39E-425C-4EAE-B62B-4693E212F823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8EB26D-D127-4AC8-82CD-1ECC33F210C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8EB26D-D127-4AC8-82CD-1ECC33F210C4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1039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446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901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77074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3737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513768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6265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1970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830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203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820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234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828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018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746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965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167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94A470-8363-4023-97B0-6674368D3C43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319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www.youtube.com/watch?v=-Xt4UDk7Kzw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www.youtube.com/watch?v=rR95Cbcjzus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www.youtube.com/watch?v=PnwLv6khwk8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www.youtube.com/watch?v=dSFja7Jsg6c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www.youtube.com/watch?v=IheBIlt2s20&amp;feature=emb_logo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www.youtube.com/watch?v=JeVSmq1Nrpw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908720"/>
            <a:ext cx="7772400" cy="18288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Unit 9 “Decimals and percentages”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7348F0CF-6996-47EF-BFB8-2DD27BC3716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29E4E6-0329-4183-84B5-3FD408B298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157820"/>
            <a:ext cx="8183880" cy="1051560"/>
          </a:xfrm>
        </p:spPr>
        <p:txBody>
          <a:bodyPr>
            <a:normAutofit/>
          </a:bodyPr>
          <a:lstStyle/>
          <a:p>
            <a:r>
              <a:rPr lang="en-US" dirty="0"/>
              <a:t>Changing fractions to percentages.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39C39F7-79BF-4A73-953B-D3C0E03C2B0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67623" y="723871"/>
                <a:ext cx="8183880" cy="4187952"/>
              </a:xfrm>
            </p:spPr>
            <p:txBody>
              <a:bodyPr>
                <a:norm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2400" dirty="0"/>
                  <a:t>It is easy to write a fraction with a denominator of 100 as a percentage.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2400" i="1" dirty="0"/>
                  <a:t>For Example: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sz="2400" dirty="0"/>
                  <a:t>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67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</m:oMath>
                </a14:m>
                <a:r>
                  <a:rPr lang="en-US" sz="2400" dirty="0"/>
                  <a:t> = 67%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2400" dirty="0"/>
                  <a:t>You can change any fraction to a percentage by writing it with a denominator of 100.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39C39F7-79BF-4A73-953B-D3C0E03C2B0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67623" y="723871"/>
                <a:ext cx="8183880" cy="4187952"/>
              </a:xfrm>
              <a:blipFill>
                <a:blip r:embed="rId3"/>
                <a:stretch>
                  <a:fillRect l="-596" r="-11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FAB2DFE2-EF5E-45E7-A88C-A1661334A7D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51331" y="4136309"/>
            <a:ext cx="2871391" cy="1551028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6AF30079-1304-412D-A26D-9904BBA52870}"/>
              </a:ext>
            </a:extLst>
          </p:cNvPr>
          <p:cNvSpPr/>
          <p:nvPr/>
        </p:nvSpPr>
        <p:spPr>
          <a:xfrm>
            <a:off x="6175822" y="5681167"/>
            <a:ext cx="216024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u="sng" dirty="0"/>
              <a:t>P. 135, Ex. 9D</a:t>
            </a:r>
          </a:p>
          <a:p>
            <a:r>
              <a:rPr lang="en-US" dirty="0"/>
              <a:t>Q1 + 2 + 3 + 4 + 5 + 6 + 7 + 8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8387103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564FB9-2BEB-4E88-BC21-B774745915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156237"/>
            <a:ext cx="9361040" cy="1320800"/>
          </a:xfrm>
        </p:spPr>
        <p:txBody>
          <a:bodyPr/>
          <a:lstStyle/>
          <a:p>
            <a:r>
              <a:rPr lang="en-US" dirty="0"/>
              <a:t>Expressing decimals as percentages.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942DAAF-4E8C-42E8-A17C-452F8F13781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79512" y="813790"/>
                <a:ext cx="8424936" cy="5423522"/>
              </a:xfrm>
            </p:spPr>
            <p:txBody>
              <a:bodyPr>
                <a:normAutofit lnSpcReduction="10000"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dirty="0"/>
                  <a:t>To write decimals as percentages you can first write your decimal as a fraction with denominator 100.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i="1" dirty="0"/>
                  <a:t>For Example: 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dirty="0"/>
                  <a:t>     0.5 as a percentage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sz="2400" dirty="0"/>
                  <a:t>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50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</m:oMath>
                </a14:m>
                <a:r>
                  <a:rPr lang="en-US" sz="2400" dirty="0"/>
                  <a:t> </a:t>
                </a:r>
                <a:r>
                  <a:rPr lang="en-US" dirty="0"/>
                  <a:t>= 50%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dirty="0"/>
                  <a:t>A quicker way to change a decimal to a percentage is to </a:t>
                </a:r>
                <a:r>
                  <a:rPr lang="en-US" u="sng" dirty="0"/>
                  <a:t>multiply by 100. 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i="1" dirty="0"/>
                  <a:t>For Example: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dirty="0"/>
                  <a:t>    0.471 as a percentage: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dirty="0"/>
                  <a:t>   0.471 x 100 (move the decimal point to the </a:t>
                </a:r>
                <a:r>
                  <a:rPr lang="en-US" b="1" dirty="0"/>
                  <a:t>right</a:t>
                </a:r>
                <a:r>
                  <a:rPr lang="en-US" dirty="0"/>
                  <a:t> 2 decimals places)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dirty="0"/>
                  <a:t>   So, 0.471 x 100 = </a:t>
                </a:r>
                <a:r>
                  <a:rPr lang="en-US" b="1" dirty="0"/>
                  <a:t>47.1%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942DAAF-4E8C-42E8-A17C-452F8F13781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9512" y="813790"/>
                <a:ext cx="8424936" cy="5423522"/>
              </a:xfrm>
              <a:blipFill>
                <a:blip r:embed="rId2"/>
                <a:stretch>
                  <a:fillRect l="-1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060381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B7AA1C-D01D-478D-9CFD-0199D0953A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332656"/>
            <a:ext cx="6347714" cy="3880773"/>
          </a:xfrm>
        </p:spPr>
        <p:txBody>
          <a:bodyPr/>
          <a:lstStyle/>
          <a:p>
            <a:r>
              <a:rPr lang="en-US" dirty="0"/>
              <a:t>To review watch the video below: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https://www.youtube.com/watch?v=-Xt4UDk7Kzw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ECA6B40-5D26-4BDE-B4BA-D8DD526782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6056" y="2996952"/>
            <a:ext cx="2871391" cy="1551028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86AC5487-D338-4D5C-9AC0-79F1718B1AEA}"/>
              </a:ext>
            </a:extLst>
          </p:cNvPr>
          <p:cNvSpPr/>
          <p:nvPr/>
        </p:nvSpPr>
        <p:spPr>
          <a:xfrm>
            <a:off x="5436096" y="4547980"/>
            <a:ext cx="287139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  <a:p>
            <a:r>
              <a:rPr lang="en-US" b="1" u="sng" dirty="0"/>
              <a:t>P.137, Ex. 9E</a:t>
            </a:r>
          </a:p>
          <a:p>
            <a:r>
              <a:rPr lang="en-US" dirty="0"/>
              <a:t>Q1 + 3 + 4 + 5 + 7 + 8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1316889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EA7FE0-3488-47A7-AFF6-8EB2DCE37E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0"/>
            <a:ext cx="8064896" cy="1320800"/>
          </a:xfrm>
        </p:spPr>
        <p:txBody>
          <a:bodyPr/>
          <a:lstStyle/>
          <a:p>
            <a:r>
              <a:rPr lang="en-US" dirty="0"/>
              <a:t>Finding percentages of amounts.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BF20846-97BB-443F-BC11-D23B137E727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51520" y="908720"/>
                <a:ext cx="7704856" cy="5328592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Percentages are often used in everyday transactions.</a:t>
                </a:r>
              </a:p>
              <a:p>
                <a:r>
                  <a:rPr lang="en-US" i="1" dirty="0"/>
                  <a:t>For example: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r>
                  <a:rPr lang="en-US" dirty="0"/>
                  <a:t>In each case you have to find </a:t>
                </a:r>
                <a:r>
                  <a:rPr lang="en-US" b="1" dirty="0"/>
                  <a:t>the percentage of an amount </a:t>
                </a:r>
                <a:r>
                  <a:rPr lang="en-US" dirty="0"/>
                  <a:t>to find the discount or the tax.</a:t>
                </a:r>
              </a:p>
              <a:p>
                <a:r>
                  <a:rPr lang="en-US" i="1" dirty="0"/>
                  <a:t>Example:</a:t>
                </a:r>
              </a:p>
              <a:p>
                <a:pPr marL="0" indent="0">
                  <a:buNone/>
                </a:pPr>
                <a:r>
                  <a:rPr lang="en-US" dirty="0"/>
                  <a:t>     Find 25% of 100 JD.</a:t>
                </a:r>
              </a:p>
              <a:p>
                <a:pPr marL="0" indent="0">
                  <a:buNone/>
                </a:pPr>
                <a:r>
                  <a:rPr lang="en-US" dirty="0"/>
                  <a:t>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25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</m:oMath>
                </a14:m>
                <a:r>
                  <a:rPr lang="en-US" dirty="0"/>
                  <a:t>  x 100 = </a:t>
                </a:r>
                <a:r>
                  <a:rPr lang="en-US" b="1" dirty="0"/>
                  <a:t>25 JD</a:t>
                </a:r>
                <a:r>
                  <a:rPr lang="en-US" dirty="0"/>
                  <a:t>. 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BF20846-97BB-443F-BC11-D23B137E727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1520" y="908720"/>
                <a:ext cx="7704856" cy="5328592"/>
              </a:xfrm>
              <a:blipFill>
                <a:blip r:embed="rId2"/>
                <a:stretch>
                  <a:fillRect l="-158" t="-6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Explosion: 8 Points 3">
            <a:extLst>
              <a:ext uri="{FF2B5EF4-FFF2-40B4-BE49-F238E27FC236}">
                <a16:creationId xmlns:a16="http://schemas.microsoft.com/office/drawing/2014/main" id="{ADACD65F-2968-44AD-B279-05F70C4F0D77}"/>
              </a:ext>
            </a:extLst>
          </p:cNvPr>
          <p:cNvSpPr/>
          <p:nvPr/>
        </p:nvSpPr>
        <p:spPr>
          <a:xfrm>
            <a:off x="820442" y="1258776"/>
            <a:ext cx="2592288" cy="2376264"/>
          </a:xfrm>
          <a:prstGeom prst="irregularSeal1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BB64247-4895-4EBC-9A9B-D715EA07A963}"/>
              </a:ext>
            </a:extLst>
          </p:cNvPr>
          <p:cNvSpPr txBox="1"/>
          <p:nvPr/>
        </p:nvSpPr>
        <p:spPr>
          <a:xfrm>
            <a:off x="1278200" y="2161008"/>
            <a:ext cx="17941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Discount </a:t>
            </a:r>
          </a:p>
          <a:p>
            <a:pPr algn="ctr"/>
            <a:r>
              <a:rPr lang="en-US" dirty="0">
                <a:solidFill>
                  <a:srgbClr val="FF0000"/>
                </a:solidFill>
              </a:rPr>
              <a:t>10%</a:t>
            </a:r>
          </a:p>
        </p:txBody>
      </p:sp>
      <p:sp>
        <p:nvSpPr>
          <p:cNvPr id="7" name="Explosion: 14 Points 6">
            <a:extLst>
              <a:ext uri="{FF2B5EF4-FFF2-40B4-BE49-F238E27FC236}">
                <a16:creationId xmlns:a16="http://schemas.microsoft.com/office/drawing/2014/main" id="{44B07CE7-F1AD-4F4A-A1FB-9E1205443CD3}"/>
              </a:ext>
            </a:extLst>
          </p:cNvPr>
          <p:cNvSpPr/>
          <p:nvPr/>
        </p:nvSpPr>
        <p:spPr>
          <a:xfrm>
            <a:off x="4139952" y="1226674"/>
            <a:ext cx="3244884" cy="2304256"/>
          </a:xfrm>
          <a:prstGeom prst="irregularSeal2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450ABD2-78B0-4A7D-91B9-50F0733CA9B9}"/>
              </a:ext>
            </a:extLst>
          </p:cNvPr>
          <p:cNvSpPr txBox="1"/>
          <p:nvPr/>
        </p:nvSpPr>
        <p:spPr>
          <a:xfrm flipH="1">
            <a:off x="4877777" y="2055636"/>
            <a:ext cx="16824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Tax</a:t>
            </a:r>
          </a:p>
          <a:p>
            <a:pPr algn="ctr"/>
            <a:r>
              <a:rPr lang="en-US" dirty="0">
                <a:solidFill>
                  <a:srgbClr val="FF0000"/>
                </a:solidFill>
              </a:rPr>
              <a:t>15 %</a:t>
            </a:r>
          </a:p>
        </p:txBody>
      </p:sp>
    </p:spTree>
    <p:extLst>
      <p:ext uri="{BB962C8B-B14F-4D97-AF65-F5344CB8AC3E}">
        <p14:creationId xmlns:p14="http://schemas.microsoft.com/office/powerpoint/2010/main" val="11214009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7FF0AC-A270-456A-ADAC-A1D7BF3D12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332656"/>
            <a:ext cx="6347714" cy="3880773"/>
          </a:xfrm>
        </p:spPr>
        <p:txBody>
          <a:bodyPr/>
          <a:lstStyle/>
          <a:p>
            <a:r>
              <a:rPr lang="en-US" dirty="0"/>
              <a:t>To review watch the video below: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https://www.youtube.com/watch?v=rR95Cbcjzus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9320DA3-9FA2-495A-B2C5-7E893B356F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6056" y="2996952"/>
            <a:ext cx="2871391" cy="1551028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FC1A2BA6-48CD-4724-8939-C5B1D2201CDA}"/>
              </a:ext>
            </a:extLst>
          </p:cNvPr>
          <p:cNvSpPr/>
          <p:nvPr/>
        </p:nvSpPr>
        <p:spPr>
          <a:xfrm>
            <a:off x="5436096" y="4547980"/>
            <a:ext cx="287139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u="sng" dirty="0"/>
              <a:t>P. 140, Ex. 9F</a:t>
            </a:r>
          </a:p>
          <a:p>
            <a:r>
              <a:rPr lang="en-US" dirty="0"/>
              <a:t>Q1 + 2 + 3 + 5 + 6 + 7</a:t>
            </a:r>
          </a:p>
          <a:p>
            <a:r>
              <a:rPr lang="en-US" dirty="0"/>
              <a:t> + 10 + 13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5928606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AB316F-EC25-4A0A-85DB-D316B38871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56237"/>
            <a:ext cx="7848872" cy="1320800"/>
          </a:xfrm>
        </p:spPr>
        <p:txBody>
          <a:bodyPr/>
          <a:lstStyle/>
          <a:p>
            <a:r>
              <a:rPr lang="en-US" dirty="0"/>
              <a:t>Comparing decimals and fractions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D0F3A5-E9FC-4326-B4AC-A78D586281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831935"/>
            <a:ext cx="7992888" cy="602606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A good way to compare decimals is to write all the numbers with the same number of decimal places.</a:t>
            </a:r>
          </a:p>
          <a:p>
            <a:pPr>
              <a:lnSpc>
                <a:spcPct val="150000"/>
              </a:lnSpc>
            </a:pPr>
            <a:r>
              <a:rPr lang="en-US" dirty="0"/>
              <a:t>One way to compare two fractions is to write them with the same denominators.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6DD361A-9A8B-4CD1-BAD1-51A3FF9E89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6056" y="2996952"/>
            <a:ext cx="2871391" cy="1551028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09E39EBE-C05F-48C4-B603-7D8899E61DE1}"/>
              </a:ext>
            </a:extLst>
          </p:cNvPr>
          <p:cNvSpPr/>
          <p:nvPr/>
        </p:nvSpPr>
        <p:spPr>
          <a:xfrm>
            <a:off x="5436096" y="4547980"/>
            <a:ext cx="2871391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u="sng" dirty="0"/>
              <a:t>P. 143, Ex. 9H</a:t>
            </a:r>
          </a:p>
          <a:p>
            <a:r>
              <a:rPr lang="en-US" dirty="0"/>
              <a:t>Q1 + 2 + 3</a:t>
            </a:r>
          </a:p>
          <a:p>
            <a:endParaRPr lang="en-US" b="1" dirty="0"/>
          </a:p>
          <a:p>
            <a:r>
              <a:rPr lang="en-US" b="1" u="sng" dirty="0"/>
              <a:t>P.144, Ex. 9I</a:t>
            </a:r>
          </a:p>
          <a:p>
            <a:r>
              <a:rPr lang="en-US" b="1" dirty="0"/>
              <a:t>Q2 + 6 + 7</a:t>
            </a:r>
          </a:p>
        </p:txBody>
      </p:sp>
    </p:spTree>
    <p:extLst>
      <p:ext uri="{BB962C8B-B14F-4D97-AF65-F5344CB8AC3E}">
        <p14:creationId xmlns:p14="http://schemas.microsoft.com/office/powerpoint/2010/main" val="5468702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994F04-CA02-4946-9278-0730DB0A01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156237"/>
            <a:ext cx="7560840" cy="1320800"/>
          </a:xfrm>
        </p:spPr>
        <p:txBody>
          <a:bodyPr/>
          <a:lstStyle/>
          <a:p>
            <a:r>
              <a:rPr lang="en-US" dirty="0"/>
              <a:t>Adding and subtracting decimals.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32B2CD-4BCE-46DB-B02E-4E5C0E188D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831935"/>
            <a:ext cx="8064896" cy="5189353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dirty="0"/>
              <a:t>Adding or subtracting decimals is similar to adding or subtracting whole numbers.</a:t>
            </a:r>
          </a:p>
          <a:p>
            <a:pPr>
              <a:lnSpc>
                <a:spcPct val="150000"/>
              </a:lnSpc>
            </a:pPr>
            <a:r>
              <a:rPr lang="en-US" dirty="0"/>
              <a:t>Write down the numbers, one under the other, with the </a:t>
            </a:r>
            <a:r>
              <a:rPr lang="en-US" b="1" dirty="0"/>
              <a:t>decimal</a:t>
            </a:r>
            <a:r>
              <a:rPr lang="en-US" dirty="0"/>
              <a:t> points lined up.</a:t>
            </a:r>
          </a:p>
          <a:p>
            <a:pPr>
              <a:lnSpc>
                <a:spcPct val="150000"/>
              </a:lnSpc>
            </a:pPr>
            <a:r>
              <a:rPr lang="en-US" dirty="0"/>
              <a:t>Put in zeros so the numbers have the same length.</a:t>
            </a:r>
          </a:p>
          <a:p>
            <a:pPr>
              <a:lnSpc>
                <a:spcPct val="150000"/>
              </a:lnSpc>
            </a:pPr>
            <a:r>
              <a:rPr lang="en-US" dirty="0"/>
              <a:t>Then </a:t>
            </a:r>
            <a:r>
              <a:rPr lang="en-US" b="1" dirty="0"/>
              <a:t>add</a:t>
            </a:r>
            <a:r>
              <a:rPr lang="en-US" dirty="0"/>
              <a:t>, using column addition, remembering to put the </a:t>
            </a:r>
            <a:r>
              <a:rPr lang="en-US" b="1" dirty="0"/>
              <a:t>decimal</a:t>
            </a:r>
            <a:r>
              <a:rPr lang="en-US" dirty="0"/>
              <a:t> point in the answer.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15645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3C9FCD-01E5-4AAA-A525-15E533D165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88640"/>
            <a:ext cx="6347714" cy="3880773"/>
          </a:xfrm>
        </p:spPr>
        <p:txBody>
          <a:bodyPr/>
          <a:lstStyle/>
          <a:p>
            <a:r>
              <a:rPr lang="en-US" dirty="0"/>
              <a:t>To review watch the video below: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https://www.youtube.com/watch?v=PnwLv6khwk8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F5A36CD-D67A-481C-B859-41DD4C1708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6056" y="2996952"/>
            <a:ext cx="2871391" cy="1551028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6A3996A-6F73-4ECE-A7AE-883B1C86DEBF}"/>
              </a:ext>
            </a:extLst>
          </p:cNvPr>
          <p:cNvSpPr/>
          <p:nvPr/>
        </p:nvSpPr>
        <p:spPr>
          <a:xfrm>
            <a:off x="5436096" y="4547980"/>
            <a:ext cx="287139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u="sng" dirty="0"/>
              <a:t>P. 145, Ex. 9J</a:t>
            </a:r>
          </a:p>
          <a:p>
            <a:r>
              <a:rPr lang="en-US" dirty="0"/>
              <a:t>Q1 + 2 + 5 + 6 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6149065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413735-4E3E-49BD-83A4-B112B73970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19291"/>
            <a:ext cx="6347713" cy="1320800"/>
          </a:xfrm>
        </p:spPr>
        <p:txBody>
          <a:bodyPr/>
          <a:lstStyle/>
          <a:p>
            <a:r>
              <a:rPr lang="en-US" dirty="0"/>
              <a:t>Multiplying decimals.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117EB6-4F93-45F8-B838-CDE87C4B56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706839"/>
            <a:ext cx="8136904" cy="553047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If you already know how to multiply, then multiplying decimals will be easy, there is just one extra step you need to take:</a:t>
            </a:r>
          </a:p>
          <a:p>
            <a:pPr>
              <a:lnSpc>
                <a:spcPct val="150000"/>
              </a:lnSpc>
            </a:pPr>
            <a:r>
              <a:rPr lang="en-US" dirty="0"/>
              <a:t>Multiply normally, ignoring the decimal points.</a:t>
            </a:r>
          </a:p>
          <a:p>
            <a:pPr>
              <a:lnSpc>
                <a:spcPct val="150000"/>
              </a:lnSpc>
            </a:pPr>
            <a:r>
              <a:rPr lang="en-US" b="1" dirty="0"/>
              <a:t>Then</a:t>
            </a:r>
            <a:r>
              <a:rPr lang="en-US" dirty="0"/>
              <a:t> put the decimal point in the answer - it will have as many decimal places as the two original numbers combined.</a:t>
            </a:r>
          </a:p>
          <a:p>
            <a:pPr>
              <a:lnSpc>
                <a:spcPct val="150000"/>
              </a:lnSpc>
            </a:pPr>
            <a:r>
              <a:rPr lang="en-US" b="1" u="sng" dirty="0"/>
              <a:t>Example</a:t>
            </a:r>
            <a:r>
              <a:rPr lang="en-US" dirty="0"/>
              <a:t>: 3.12 x 2.1=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dirty="0"/>
              <a:t>Multiply </a:t>
            </a:r>
            <a:r>
              <a:rPr lang="en-US" b="1" dirty="0"/>
              <a:t>without</a:t>
            </a:r>
            <a:r>
              <a:rPr lang="en-US" dirty="0"/>
              <a:t> the decimal points: 312 x 21 = 6552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dirty="0"/>
              <a:t>  3.12 has </a:t>
            </a:r>
            <a:r>
              <a:rPr lang="en-US" b="1" dirty="0"/>
              <a:t>two</a:t>
            </a:r>
            <a:r>
              <a:rPr lang="en-US" dirty="0"/>
              <a:t> decimal places , 2.1 has </a:t>
            </a:r>
            <a:r>
              <a:rPr lang="en-US" b="1" dirty="0"/>
              <a:t>one</a:t>
            </a:r>
            <a:r>
              <a:rPr lang="en-US" dirty="0"/>
              <a:t> decimal place.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dirty="0"/>
              <a:t>So, the answer has </a:t>
            </a:r>
            <a:r>
              <a:rPr lang="en-US" b="1" dirty="0"/>
              <a:t>three </a:t>
            </a:r>
            <a:r>
              <a:rPr lang="en-US" dirty="0"/>
              <a:t>decimal places = </a:t>
            </a:r>
            <a:r>
              <a:rPr lang="en-US" b="1" dirty="0"/>
              <a:t>6.552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59447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910B1E-C265-4A52-8DD4-FEDFA3108B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88640"/>
            <a:ext cx="6347714" cy="3880773"/>
          </a:xfrm>
        </p:spPr>
        <p:txBody>
          <a:bodyPr/>
          <a:lstStyle/>
          <a:p>
            <a:r>
              <a:rPr lang="en-US" dirty="0"/>
              <a:t>To review watch the video below: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https://www.youtube.com/watch?v=dSFja7Jsg6c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1B0805E-0E71-4083-B3FD-9F8887CFB5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6056" y="2996952"/>
            <a:ext cx="2871391" cy="1551028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FDC2E66D-0882-4E75-83C3-76231FCC46DA}"/>
              </a:ext>
            </a:extLst>
          </p:cNvPr>
          <p:cNvSpPr/>
          <p:nvPr/>
        </p:nvSpPr>
        <p:spPr>
          <a:xfrm>
            <a:off x="5436096" y="4547980"/>
            <a:ext cx="287139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u="sng" dirty="0"/>
              <a:t>P. 147, Ex. 9K</a:t>
            </a:r>
          </a:p>
          <a:p>
            <a:r>
              <a:rPr lang="en-US" dirty="0"/>
              <a:t>Q4 + 5 + 6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9097423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404664"/>
            <a:ext cx="8183880" cy="418795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A Decimal Number (based on the number 10) contains a </a:t>
            </a:r>
            <a:r>
              <a:rPr lang="en-US" b="1" dirty="0"/>
              <a:t>Decimal Point.</a:t>
            </a:r>
          </a:p>
          <a:p>
            <a:pPr>
              <a:lnSpc>
                <a:spcPct val="150000"/>
              </a:lnSpc>
            </a:pP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196752"/>
            <a:ext cx="8281535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FD90DC-968E-42E7-8E27-CE1A606BD9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6347713" cy="1320800"/>
          </a:xfrm>
        </p:spPr>
        <p:txBody>
          <a:bodyPr/>
          <a:lstStyle/>
          <a:p>
            <a:r>
              <a:rPr lang="en-US" dirty="0"/>
              <a:t>Dividing decimals.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069A57-20CE-4902-BCDE-5B70689668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660400"/>
            <a:ext cx="7416824" cy="5216872"/>
          </a:xfrm>
        </p:spPr>
        <p:txBody>
          <a:bodyPr/>
          <a:lstStyle/>
          <a:p>
            <a:r>
              <a:rPr lang="en-US" b="1" dirty="0"/>
              <a:t>The rules to divide a decimal by a whole number are:</a:t>
            </a:r>
            <a:endParaRPr lang="en-US" dirty="0"/>
          </a:p>
          <a:p>
            <a:r>
              <a:rPr lang="en-US" dirty="0"/>
              <a:t> Divide as in division of numbers ignoring the decimal point.</a:t>
            </a:r>
            <a:br>
              <a:rPr lang="en-US" dirty="0"/>
            </a:br>
            <a:endParaRPr lang="en-US" dirty="0"/>
          </a:p>
          <a:p>
            <a:r>
              <a:rPr lang="en-US" dirty="0"/>
              <a:t>When you reach the tenths digit, place the decimal in the quotient.</a:t>
            </a:r>
          </a:p>
          <a:p>
            <a:r>
              <a:rPr lang="en-US" dirty="0"/>
              <a:t>Example: 7.52 ÷ 4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7C23E03-3E96-4755-A94D-4DADF7F78F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6109" y="2741216"/>
            <a:ext cx="1815891" cy="3456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87553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D5E467-B22B-42C0-AAC5-5ACFD8664E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260648"/>
            <a:ext cx="8568952" cy="5040560"/>
          </a:xfrm>
        </p:spPr>
        <p:txBody>
          <a:bodyPr/>
          <a:lstStyle/>
          <a:p>
            <a:r>
              <a:rPr lang="en-US" dirty="0"/>
              <a:t>To review watch the video below: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https://www.youtube.com/watch?v=IheBIlt2s20&amp;feature=emb_logo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A4359D8-7AD8-4D60-89E7-650641B139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6056" y="2996952"/>
            <a:ext cx="2871391" cy="1551028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B9258886-4C44-4053-9AA2-47CF8D46D53D}"/>
              </a:ext>
            </a:extLst>
          </p:cNvPr>
          <p:cNvSpPr/>
          <p:nvPr/>
        </p:nvSpPr>
        <p:spPr>
          <a:xfrm>
            <a:off x="5436096" y="4547980"/>
            <a:ext cx="287139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u="sng" dirty="0"/>
              <a:t>P. 148, Ex. 9L</a:t>
            </a:r>
          </a:p>
          <a:p>
            <a:r>
              <a:rPr lang="en-US" dirty="0"/>
              <a:t>Q1 + 2 + 3 + 4 + 5 + 6 + 7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7647057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183880" cy="1051560"/>
          </a:xfrm>
        </p:spPr>
        <p:txBody>
          <a:bodyPr/>
          <a:lstStyle/>
          <a:p>
            <a:r>
              <a:rPr lang="en-US" dirty="0"/>
              <a:t>Place value.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488" y="908720"/>
            <a:ext cx="8424936" cy="5256584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When we write numbers, the </a:t>
            </a:r>
            <a:r>
              <a:rPr lang="en-US" b="1" dirty="0"/>
              <a:t>position</a:t>
            </a:r>
            <a:r>
              <a:rPr lang="en-US" dirty="0"/>
              <a:t> (or "</a:t>
            </a:r>
            <a:r>
              <a:rPr lang="en-US" b="1" dirty="0"/>
              <a:t>place</a:t>
            </a:r>
            <a:r>
              <a:rPr lang="en-US" dirty="0"/>
              <a:t>") of each digit is important.</a:t>
            </a:r>
          </a:p>
          <a:p>
            <a:pPr>
              <a:lnSpc>
                <a:spcPct val="150000"/>
              </a:lnSpc>
            </a:pPr>
            <a:r>
              <a:rPr lang="en-US" dirty="0"/>
              <a:t>For example:</a:t>
            </a:r>
          </a:p>
          <a:p>
            <a:pPr>
              <a:lnSpc>
                <a:spcPct val="150000"/>
              </a:lnSpc>
            </a:pPr>
            <a:endParaRPr lang="en-US" dirty="0"/>
          </a:p>
          <a:p>
            <a:pPr>
              <a:buNone/>
            </a:pPr>
            <a:r>
              <a:rPr lang="en-US" dirty="0"/>
              <a:t>   In the number </a:t>
            </a:r>
            <a:r>
              <a:rPr lang="en-US" b="1" dirty="0"/>
              <a:t>327</a:t>
            </a:r>
            <a:r>
              <a:rPr lang="en-US" dirty="0"/>
              <a:t>: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   the "7" is in the </a:t>
            </a:r>
            <a:r>
              <a:rPr lang="en-US" b="1" dirty="0"/>
              <a:t>Ones</a:t>
            </a:r>
            <a:r>
              <a:rPr lang="en-US" dirty="0"/>
              <a:t> position, meaning 7 ones (which is 7),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   the "2" is in the </a:t>
            </a:r>
            <a:r>
              <a:rPr lang="en-US" b="1" dirty="0"/>
              <a:t>Tens</a:t>
            </a:r>
            <a:r>
              <a:rPr lang="en-US" dirty="0"/>
              <a:t> position meaning 2 tens (which is 20),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   and the "3" is in the </a:t>
            </a:r>
            <a:r>
              <a:rPr lang="en-US" b="1" dirty="0"/>
              <a:t>Hundreds</a:t>
            </a:r>
            <a:r>
              <a:rPr lang="en-US" dirty="0"/>
              <a:t> position, meaning 300.</a:t>
            </a:r>
          </a:p>
          <a:p>
            <a:pPr>
              <a:lnSpc>
                <a:spcPct val="150000"/>
              </a:lnSpc>
              <a:buNone/>
            </a:pPr>
            <a:br>
              <a:rPr lang="en-US" dirty="0"/>
            </a:b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we have a decimal number: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772816"/>
            <a:ext cx="7686433" cy="3240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en-US" dirty="0"/>
              <a:t>Multiplying and dividing decimals by powers of 10.</a:t>
            </a:r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5296" y="1412776"/>
            <a:ext cx="8453114" cy="36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6139008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sz="2000" b="1" dirty="0"/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41768"/>
            <a:ext cx="8352927" cy="4032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A17768FA-0EF8-4953-87E8-953BFCB84F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6016" y="4173770"/>
            <a:ext cx="2871391" cy="1551028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4AE0D916-93F5-432F-A4B9-7F25AE1E1E49}"/>
              </a:ext>
            </a:extLst>
          </p:cNvPr>
          <p:cNvSpPr/>
          <p:nvPr/>
        </p:nvSpPr>
        <p:spPr>
          <a:xfrm>
            <a:off x="5589439" y="574603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u="sng" dirty="0"/>
              <a:t>P. 131, Ex 9A</a:t>
            </a:r>
          </a:p>
          <a:p>
            <a:r>
              <a:rPr lang="en-US" dirty="0"/>
              <a:t>Q1 + 2 </a:t>
            </a:r>
          </a:p>
          <a:p>
            <a:endParaRPr lang="en-US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DF3152-85AA-4F62-B4EA-FFFEE77F84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0498" y="116632"/>
            <a:ext cx="8183880" cy="1051560"/>
          </a:xfrm>
        </p:spPr>
        <p:txBody>
          <a:bodyPr/>
          <a:lstStyle/>
          <a:p>
            <a:r>
              <a:rPr lang="en-US" dirty="0"/>
              <a:t>Rounding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C9C083-0102-4850-8A38-BD18449706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836712"/>
            <a:ext cx="8183880" cy="418795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Rounding means making a number </a:t>
            </a:r>
            <a:r>
              <a:rPr lang="en-US" b="1" dirty="0"/>
              <a:t>simpler</a:t>
            </a:r>
            <a:r>
              <a:rPr lang="en-US" dirty="0"/>
              <a:t> but keeping its value close to what it was.</a:t>
            </a:r>
          </a:p>
          <a:p>
            <a:pPr>
              <a:lnSpc>
                <a:spcPct val="150000"/>
              </a:lnSpc>
              <a:buNone/>
            </a:pP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The result is less accurate but easier to use.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8413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98FB9-02DB-444B-80D5-40153D44C6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8501"/>
            <a:ext cx="8183880" cy="1051560"/>
          </a:xfrm>
        </p:spPr>
        <p:txBody>
          <a:bodyPr/>
          <a:lstStyle/>
          <a:p>
            <a:r>
              <a:rPr lang="en-US" dirty="0"/>
              <a:t>How to round numbers?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1A51AF-AFAD-4DDA-88B1-2E1C560A71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817601"/>
            <a:ext cx="8183880" cy="418795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Decide which is the last digit to </a:t>
            </a:r>
            <a:r>
              <a:rPr lang="en-US" b="1" dirty="0"/>
              <a:t>keep.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Leave it the same if the </a:t>
            </a:r>
            <a:r>
              <a:rPr lang="en-US" b="1" dirty="0"/>
              <a:t>next digit</a:t>
            </a:r>
            <a:r>
              <a:rPr lang="en-US" dirty="0"/>
              <a:t> is less than 5 (this is called </a:t>
            </a:r>
            <a:r>
              <a:rPr lang="en-US" i="1" dirty="0"/>
              <a:t>rounding down</a:t>
            </a:r>
            <a:r>
              <a:rPr lang="en-US" dirty="0"/>
              <a:t>).</a:t>
            </a:r>
          </a:p>
          <a:p>
            <a:pPr>
              <a:lnSpc>
                <a:spcPct val="150000"/>
              </a:lnSpc>
            </a:pPr>
            <a:r>
              <a:rPr lang="en-US" dirty="0"/>
              <a:t>But increase it by 1 if the next digit is 5 or more (this is called </a:t>
            </a:r>
            <a:r>
              <a:rPr lang="en-US" i="1" dirty="0"/>
              <a:t>rounding up</a:t>
            </a:r>
            <a:r>
              <a:rPr lang="en-US" dirty="0"/>
              <a:t>).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DB9D3A9-59A5-4075-92FF-74AB88B548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85956" y="3933056"/>
            <a:ext cx="2871391" cy="1551028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92DEA230-07EB-47DB-99F3-B5F3566A7BAF}"/>
              </a:ext>
            </a:extLst>
          </p:cNvPr>
          <p:cNvSpPr/>
          <p:nvPr/>
        </p:nvSpPr>
        <p:spPr>
          <a:xfrm>
            <a:off x="5796136" y="5484084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u="sng" dirty="0"/>
              <a:t>P. 133, Ex 9B</a:t>
            </a:r>
          </a:p>
          <a:p>
            <a:r>
              <a:rPr lang="en-US" dirty="0"/>
              <a:t>Q2 + 3 +4 + 9 + 10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5159467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84ADDB-530C-4FCB-9960-E7C01466F9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397" y="260648"/>
            <a:ext cx="8183880" cy="1051560"/>
          </a:xfrm>
        </p:spPr>
        <p:txBody>
          <a:bodyPr/>
          <a:lstStyle/>
          <a:p>
            <a:r>
              <a:rPr lang="en-US" dirty="0"/>
              <a:t>Understanding percentages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EC37DEE-E800-461F-A71B-C8EF4674330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67623" y="470928"/>
                <a:ext cx="8183880" cy="4187952"/>
              </a:xfrm>
            </p:spPr>
            <p:txBody>
              <a:bodyPr>
                <a:normAutofit/>
              </a:bodyPr>
              <a:lstStyle/>
              <a:p>
                <a:pPr marL="0" indent="0">
                  <a:lnSpc>
                    <a:spcPct val="150000"/>
                  </a:lnSpc>
                  <a:buNone/>
                </a:pPr>
                <a:endParaRPr lang="en-US" dirty="0"/>
              </a:p>
              <a:p>
                <a:pPr>
                  <a:lnSpc>
                    <a:spcPct val="150000"/>
                  </a:lnSpc>
                </a:pPr>
                <a:r>
                  <a:rPr lang="en-US" sz="3200" dirty="0"/>
                  <a:t>a </a:t>
                </a:r>
                <a:r>
                  <a:rPr lang="en-US" sz="3200" b="1" dirty="0"/>
                  <a:t>percentage </a:t>
                </a:r>
                <a:r>
                  <a:rPr lang="en-US" dirty="0"/>
                  <a:t>is a number or ratio that represents a fraction of 100. It is often denoted by the symbol "%" or simply as "percent" or "pct." 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i="1" dirty="0"/>
                  <a:t>For Example: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dirty="0"/>
                  <a:t>    35% is equivalent to the decimal 0.35, or the fraction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35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</m:oMath>
                </a14:m>
                <a:endParaRPr lang="en-US" dirty="0"/>
              </a:p>
              <a:p>
                <a:pPr>
                  <a:lnSpc>
                    <a:spcPct val="150000"/>
                  </a:lnSpc>
                </a:pPr>
                <a:r>
                  <a:rPr lang="en-US" dirty="0"/>
                  <a:t>To review watch the video below: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dirty="0"/>
                  <a:t>   </a:t>
                </a:r>
                <a:r>
                  <a:rPr lang="en-US" dirty="0">
                    <a:hlinkClick r:id="rId2"/>
                  </a:rPr>
                  <a:t>https://www.youtube.com/watch?v=JeVSmq1Nrpw</a:t>
                </a:r>
                <a:endParaRPr lang="en-US" dirty="0"/>
              </a:p>
              <a:p>
                <a:pPr marL="0" indent="0">
                  <a:lnSpc>
                    <a:spcPct val="150000"/>
                  </a:lnSpc>
                  <a:buNone/>
                </a:pPr>
                <a:endParaRPr lang="en-US" dirty="0"/>
              </a:p>
              <a:p>
                <a:pPr>
                  <a:lnSpc>
                    <a:spcPct val="150000"/>
                  </a:lnSpc>
                </a:pPr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EC37DEE-E800-461F-A71B-C8EF4674330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67623" y="470928"/>
                <a:ext cx="8183880" cy="4187952"/>
              </a:xfrm>
              <a:blipFill>
                <a:blip r:embed="rId3"/>
                <a:stretch>
                  <a:fillRect l="-1192" r="-9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43EDC29C-E0AA-4011-A22E-C3AD2FBC3C4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80112" y="4293096"/>
            <a:ext cx="2871391" cy="1551028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A02A14D5-FCF5-468F-90BB-92C488C70128}"/>
              </a:ext>
            </a:extLst>
          </p:cNvPr>
          <p:cNvSpPr/>
          <p:nvPr/>
        </p:nvSpPr>
        <p:spPr>
          <a:xfrm>
            <a:off x="6583136" y="537576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u="sng" dirty="0"/>
              <a:t>P. 134, Ex. 9C</a:t>
            </a:r>
          </a:p>
          <a:p>
            <a:r>
              <a:rPr lang="en-US" dirty="0"/>
              <a:t>Q1 + 3 + 4 + 5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56688128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11621</TotalTime>
  <Words>1020</Words>
  <Application>Microsoft Office PowerPoint</Application>
  <PresentationFormat>On-screen Show (4:3)</PresentationFormat>
  <Paragraphs>129</Paragraphs>
  <Slides>21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Calibri</vt:lpstr>
      <vt:lpstr>Cambria Math</vt:lpstr>
      <vt:lpstr>Trebuchet MS</vt:lpstr>
      <vt:lpstr>Wingdings</vt:lpstr>
      <vt:lpstr>Wingdings 3</vt:lpstr>
      <vt:lpstr>Facet</vt:lpstr>
      <vt:lpstr>Unit 9 “Decimals and percentages”</vt:lpstr>
      <vt:lpstr>PowerPoint Presentation</vt:lpstr>
      <vt:lpstr>Place value.</vt:lpstr>
      <vt:lpstr>PowerPoint Presentation</vt:lpstr>
      <vt:lpstr>Multiplying and dividing decimals by powers of 10.</vt:lpstr>
      <vt:lpstr>PowerPoint Presentation</vt:lpstr>
      <vt:lpstr>Rounding</vt:lpstr>
      <vt:lpstr>How to round numbers?</vt:lpstr>
      <vt:lpstr>Understanding percentages</vt:lpstr>
      <vt:lpstr>Changing fractions to percentages.</vt:lpstr>
      <vt:lpstr>Expressing decimals as percentages.</vt:lpstr>
      <vt:lpstr>PowerPoint Presentation</vt:lpstr>
      <vt:lpstr>Finding percentages of amounts.</vt:lpstr>
      <vt:lpstr>PowerPoint Presentation</vt:lpstr>
      <vt:lpstr>Comparing decimals and fractions</vt:lpstr>
      <vt:lpstr>Adding and subtracting decimals.</vt:lpstr>
      <vt:lpstr>PowerPoint Presentation</vt:lpstr>
      <vt:lpstr>Multiplying decimals.</vt:lpstr>
      <vt:lpstr>PowerPoint Presentation</vt:lpstr>
      <vt:lpstr>Dividing decimals.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“Number and calculation 1”</dc:title>
  <dc:creator>NOS</dc:creator>
  <cp:lastModifiedBy>L.AldawaherAlhalasah</cp:lastModifiedBy>
  <cp:revision>22</cp:revision>
  <dcterms:created xsi:type="dcterms:W3CDTF">2020-06-24T05:53:27Z</dcterms:created>
  <dcterms:modified xsi:type="dcterms:W3CDTF">2023-11-23T05:01:50Z</dcterms:modified>
</cp:coreProperties>
</file>