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2" r:id="rId8"/>
    <p:sldId id="264" r:id="rId9"/>
    <p:sldId id="266" r:id="rId10"/>
    <p:sldId id="265"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3b2X8Sb9--I"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youtube.com/watch?v=UcPVAh4igp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youtube.com/watch?v=C_2gBBRafJs" TargetMode="External"/><Relationship Id="rId5" Type="http://schemas.openxmlformats.org/officeDocument/2006/relationships/hyperlink" Target="https://www.youtube.com/watch?v=AxgSHo1jhxU"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1htzC_LMBoA"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2771-7E3E-471A-BE4B-0EC031E7510A}"/>
              </a:ext>
            </a:extLst>
          </p:cNvPr>
          <p:cNvSpPr>
            <a:spLocks noGrp="1"/>
          </p:cNvSpPr>
          <p:nvPr>
            <p:ph type="ctrTitle"/>
          </p:nvPr>
        </p:nvSpPr>
        <p:spPr>
          <a:xfrm>
            <a:off x="2363926" y="1467681"/>
            <a:ext cx="8915399" cy="2262781"/>
          </a:xfrm>
        </p:spPr>
        <p:txBody>
          <a:bodyPr/>
          <a:lstStyle/>
          <a:p>
            <a:r>
              <a:rPr lang="en-US" b="1" dirty="0"/>
              <a:t>Ratio and proportion</a:t>
            </a:r>
          </a:p>
        </p:txBody>
      </p:sp>
      <p:sp>
        <p:nvSpPr>
          <p:cNvPr id="3" name="Subtitle 2">
            <a:extLst>
              <a:ext uri="{FF2B5EF4-FFF2-40B4-BE49-F238E27FC236}">
                <a16:creationId xmlns:a16="http://schemas.microsoft.com/office/drawing/2014/main" id="{976D41A6-43F2-4ABB-BEBD-482343F4D0B5}"/>
              </a:ext>
            </a:extLst>
          </p:cNvPr>
          <p:cNvSpPr>
            <a:spLocks noGrp="1"/>
          </p:cNvSpPr>
          <p:nvPr>
            <p:ph type="subTitle" idx="1"/>
          </p:nvPr>
        </p:nvSpPr>
        <p:spPr>
          <a:xfrm>
            <a:off x="2456691" y="4220787"/>
            <a:ext cx="8915399" cy="1126283"/>
          </a:xfrm>
        </p:spPr>
        <p:txBody>
          <a:bodyPr>
            <a:normAutofit/>
          </a:bodyPr>
          <a:lstStyle/>
          <a:p>
            <a:r>
              <a:rPr lang="en-US" sz="3000" dirty="0"/>
              <a:t>Chapter 12</a:t>
            </a:r>
          </a:p>
        </p:txBody>
      </p:sp>
    </p:spTree>
    <p:extLst>
      <p:ext uri="{BB962C8B-B14F-4D97-AF65-F5344CB8AC3E}">
        <p14:creationId xmlns:p14="http://schemas.microsoft.com/office/powerpoint/2010/main" val="220167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E3C38-68B0-4945-AF53-DD0FD5941CE7}"/>
              </a:ext>
            </a:extLst>
          </p:cNvPr>
          <p:cNvSpPr>
            <a:spLocks noGrp="1"/>
          </p:cNvSpPr>
          <p:nvPr>
            <p:ph idx="1"/>
          </p:nvPr>
        </p:nvSpPr>
        <p:spPr>
          <a:xfrm>
            <a:off x="596639" y="1396621"/>
            <a:ext cx="8915400" cy="501292"/>
          </a:xfrm>
        </p:spPr>
        <p:txBody>
          <a:bodyPr>
            <a:normAutofit/>
          </a:bodyPr>
          <a:lstStyle/>
          <a:p>
            <a:r>
              <a:rPr lang="en-US" sz="2200" b="1" u="sng" dirty="0"/>
              <a:t>Example:</a:t>
            </a:r>
          </a:p>
        </p:txBody>
      </p:sp>
      <p:pic>
        <p:nvPicPr>
          <p:cNvPr id="4" name="Picture 3" descr="C:\Users\NOS\Desktop\unnamed.jpg">
            <a:extLst>
              <a:ext uri="{FF2B5EF4-FFF2-40B4-BE49-F238E27FC236}">
                <a16:creationId xmlns:a16="http://schemas.microsoft.com/office/drawing/2014/main" id="{357978A2-2B7F-4E4B-83C1-4EF09CC7307E}"/>
              </a:ext>
            </a:extLst>
          </p:cNvPr>
          <p:cNvPicPr/>
          <p:nvPr/>
        </p:nvPicPr>
        <p:blipFill>
          <a:blip r:embed="rId2"/>
          <a:srcRect l="1884" t="25600" r="3305" b="34200"/>
          <a:stretch>
            <a:fillRect/>
          </a:stretch>
        </p:blipFill>
        <p:spPr bwMode="auto">
          <a:xfrm>
            <a:off x="803862" y="1993413"/>
            <a:ext cx="4546060" cy="3561223"/>
          </a:xfrm>
          <a:prstGeom prst="rect">
            <a:avLst/>
          </a:prstGeom>
          <a:noFill/>
          <a:ln w="9525">
            <a:noFill/>
            <a:miter lim="800000"/>
            <a:headEnd/>
            <a:tailEnd/>
          </a:ln>
        </p:spPr>
      </p:pic>
      <p:sp>
        <p:nvSpPr>
          <p:cNvPr id="6" name="Rectangle 5">
            <a:extLst>
              <a:ext uri="{FF2B5EF4-FFF2-40B4-BE49-F238E27FC236}">
                <a16:creationId xmlns:a16="http://schemas.microsoft.com/office/drawing/2014/main" id="{35E5FE48-DE4C-4102-9EB4-FCD6E3C94558}"/>
              </a:ext>
            </a:extLst>
          </p:cNvPr>
          <p:cNvSpPr/>
          <p:nvPr/>
        </p:nvSpPr>
        <p:spPr>
          <a:xfrm>
            <a:off x="5652679" y="1897913"/>
            <a:ext cx="6038216" cy="3896195"/>
          </a:xfrm>
          <a:prstGeom prst="rect">
            <a:avLst/>
          </a:prstGeom>
        </p:spPr>
        <p:txBody>
          <a:bodyPr wrap="square">
            <a:spAutoFit/>
          </a:bodyPr>
          <a:lstStyle/>
          <a:p>
            <a:pPr marL="342900" lvl="0" indent="-342900">
              <a:lnSpc>
                <a:spcPct val="115000"/>
              </a:lnSpc>
              <a:buFont typeface="+mj-lt"/>
              <a:buAutoNum type="arabicPeriod"/>
            </a:pPr>
            <a:r>
              <a:rPr lang="en-US" dirty="0">
                <a:latin typeface="Calibri" panose="020F0502020204030204" pitchFamily="34" charset="0"/>
                <a:ea typeface="Calibri" panose="020F0502020204030204" pitchFamily="34" charset="0"/>
                <a:cs typeface="Arial" panose="020B0604020202020204" pitchFamily="34" charset="0"/>
              </a:rPr>
              <a:t>Add the numbers in the ratio together to find out how many parts the quantity is divided to. (1 + 2 + 7 = 10)</a:t>
            </a:r>
          </a:p>
          <a:p>
            <a:pPr marL="342900" lvl="0" indent="-342900">
              <a:lnSpc>
                <a:spcPct val="115000"/>
              </a:lnSpc>
              <a:buFont typeface="+mj-lt"/>
              <a:buAutoNum type="arabicPeriod"/>
            </a:pP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US" dirty="0">
                <a:latin typeface="Calibri" panose="020F0502020204030204" pitchFamily="34" charset="0"/>
                <a:ea typeface="Calibri" panose="020F0502020204030204" pitchFamily="34" charset="0"/>
                <a:cs typeface="Arial" panose="020B0604020202020204" pitchFamily="34" charset="0"/>
              </a:rPr>
              <a:t>Divide the quantity by the total parts to know how much each part contains. (50 ÷ 10 = 5)</a:t>
            </a:r>
          </a:p>
          <a:p>
            <a:pPr marL="342900" lvl="0" indent="-342900">
              <a:lnSpc>
                <a:spcPct val="115000"/>
              </a:lnSpc>
              <a:buFont typeface="+mj-lt"/>
              <a:buAutoNum type="arabicPeriod"/>
            </a:pP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US" dirty="0">
                <a:latin typeface="Calibri" panose="020F0502020204030204" pitchFamily="34" charset="0"/>
                <a:ea typeface="Calibri" panose="020F0502020204030204" pitchFamily="34" charset="0"/>
                <a:cs typeface="Arial" panose="020B0604020202020204" pitchFamily="34" charset="0"/>
              </a:rPr>
              <a:t>Multiply your answer in step 2 by each number in the ratio. (1x5=5 and 2x5=10 and 7x5=35)</a:t>
            </a:r>
          </a:p>
          <a:p>
            <a:pPr marL="342900" lvl="0" indent="-342900">
              <a:lnSpc>
                <a:spcPct val="115000"/>
              </a:lnSpc>
              <a:buFont typeface="+mj-lt"/>
              <a:buAutoNum type="arabicPeriod"/>
            </a:pP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US" dirty="0">
                <a:latin typeface="Calibri" panose="020F0502020204030204" pitchFamily="34" charset="0"/>
                <a:ea typeface="Calibri" panose="020F0502020204030204" pitchFamily="34" charset="0"/>
                <a:cs typeface="Arial" panose="020B0604020202020204" pitchFamily="34" charset="0"/>
              </a:rPr>
              <a:t>To check your answer, add the answers you get in step 3, they should be the same as the original quantity given in the question. (5 + 10 + 35 = 50)</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B10C7C6-8C90-46BE-83D5-9E8608D7815C}"/>
              </a:ext>
            </a:extLst>
          </p:cNvPr>
          <p:cNvGrpSpPr/>
          <p:nvPr/>
        </p:nvGrpSpPr>
        <p:grpSpPr>
          <a:xfrm>
            <a:off x="7519920" y="30186"/>
            <a:ext cx="4722047" cy="914400"/>
            <a:chOff x="8853836" y="5984543"/>
            <a:chExt cx="3338164" cy="914400"/>
          </a:xfrm>
        </p:grpSpPr>
        <p:pic>
          <p:nvPicPr>
            <p:cNvPr id="8" name="Graphic 7" descr="Books">
              <a:extLst>
                <a:ext uri="{FF2B5EF4-FFF2-40B4-BE49-F238E27FC236}">
                  <a16:creationId xmlns:a16="http://schemas.microsoft.com/office/drawing/2014/main" id="{15C26E48-F12E-441F-9DB4-008AAD9E51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3836" y="5984543"/>
              <a:ext cx="914400" cy="914400"/>
            </a:xfrm>
            <a:prstGeom prst="rect">
              <a:avLst/>
            </a:prstGeom>
          </p:spPr>
        </p:pic>
        <p:sp>
          <p:nvSpPr>
            <p:cNvPr id="9" name="TextBox 8">
              <a:extLst>
                <a:ext uri="{FF2B5EF4-FFF2-40B4-BE49-F238E27FC236}">
                  <a16:creationId xmlns:a16="http://schemas.microsoft.com/office/drawing/2014/main" id="{2F3F7C25-91CB-4023-B558-8C3B78720911}"/>
                </a:ext>
              </a:extLst>
            </p:cNvPr>
            <p:cNvSpPr txBox="1"/>
            <p:nvPr/>
          </p:nvSpPr>
          <p:spPr>
            <a:xfrm>
              <a:off x="9768533" y="6073312"/>
              <a:ext cx="2423467" cy="646331"/>
            </a:xfrm>
            <a:prstGeom prst="rect">
              <a:avLst/>
            </a:prstGeom>
            <a:noFill/>
          </p:spPr>
          <p:txBody>
            <a:bodyPr wrap="square" rtlCol="0">
              <a:spAutoFit/>
            </a:bodyPr>
            <a:lstStyle/>
            <a:p>
              <a:r>
                <a:rPr lang="en-US" b="1" u="sng" dirty="0"/>
                <a:t>Solve P. 188 Ex.12D:</a:t>
              </a:r>
            </a:p>
            <a:p>
              <a:r>
                <a:rPr lang="en-US" dirty="0"/>
                <a:t>Q1, Q2 (</a:t>
              </a:r>
              <a:r>
                <a:rPr lang="en-US" dirty="0" err="1"/>
                <a:t>a,c,d,f</a:t>
              </a:r>
              <a:r>
                <a:rPr lang="en-US" dirty="0"/>
                <a:t>), Q4, Q5, Q6.</a:t>
              </a:r>
            </a:p>
          </p:txBody>
        </p:sp>
      </p:grpSp>
    </p:spTree>
    <p:extLst>
      <p:ext uri="{BB962C8B-B14F-4D97-AF65-F5344CB8AC3E}">
        <p14:creationId xmlns:p14="http://schemas.microsoft.com/office/powerpoint/2010/main" val="4621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C1C8-7EEF-4D47-BF57-E25879638B97}"/>
              </a:ext>
            </a:extLst>
          </p:cNvPr>
          <p:cNvSpPr>
            <a:spLocks noGrp="1"/>
          </p:cNvSpPr>
          <p:nvPr>
            <p:ph type="title"/>
          </p:nvPr>
        </p:nvSpPr>
        <p:spPr>
          <a:xfrm>
            <a:off x="1864055" y="3102267"/>
            <a:ext cx="8911687" cy="1280890"/>
          </a:xfrm>
        </p:spPr>
        <p:txBody>
          <a:bodyPr>
            <a:normAutofit/>
          </a:bodyPr>
          <a:lstStyle/>
          <a:p>
            <a:pPr algn="ctr"/>
            <a:r>
              <a:rPr lang="en-US" sz="5500" dirty="0"/>
              <a:t>End of Chapter 12 </a:t>
            </a:r>
            <a:r>
              <a:rPr lang="en-US" sz="5500" dirty="0">
                <a:sym typeface="Wingdings" panose="05000000000000000000" pitchFamily="2" charset="2"/>
              </a:rPr>
              <a:t></a:t>
            </a:r>
            <a:endParaRPr lang="en-US" sz="5500" dirty="0"/>
          </a:p>
        </p:txBody>
      </p:sp>
    </p:spTree>
    <p:extLst>
      <p:ext uri="{BB962C8B-B14F-4D97-AF65-F5344CB8AC3E}">
        <p14:creationId xmlns:p14="http://schemas.microsoft.com/office/powerpoint/2010/main" val="235519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EB1D-425A-4B75-8288-C71C761C3618}"/>
              </a:ext>
            </a:extLst>
          </p:cNvPr>
          <p:cNvSpPr>
            <a:spLocks noGrp="1"/>
          </p:cNvSpPr>
          <p:nvPr>
            <p:ph type="title"/>
          </p:nvPr>
        </p:nvSpPr>
        <p:spPr>
          <a:xfrm>
            <a:off x="1640156" y="624110"/>
            <a:ext cx="8911687" cy="1280890"/>
          </a:xfrm>
        </p:spPr>
        <p:txBody>
          <a:bodyPr/>
          <a:lstStyle/>
          <a:p>
            <a:r>
              <a:rPr lang="en-US" dirty="0"/>
              <a:t>Objectives:</a:t>
            </a:r>
          </a:p>
        </p:txBody>
      </p:sp>
      <p:sp>
        <p:nvSpPr>
          <p:cNvPr id="3" name="Content Placeholder 2">
            <a:extLst>
              <a:ext uri="{FF2B5EF4-FFF2-40B4-BE49-F238E27FC236}">
                <a16:creationId xmlns:a16="http://schemas.microsoft.com/office/drawing/2014/main" id="{FDFCDF74-6C81-44DD-A114-1CD98870C65A}"/>
              </a:ext>
            </a:extLst>
          </p:cNvPr>
          <p:cNvSpPr>
            <a:spLocks noGrp="1"/>
          </p:cNvSpPr>
          <p:nvPr>
            <p:ph idx="1"/>
          </p:nvPr>
        </p:nvSpPr>
        <p:spPr>
          <a:xfrm>
            <a:off x="1144724" y="1736035"/>
            <a:ext cx="9407119" cy="4797288"/>
          </a:xfrm>
        </p:spPr>
        <p:txBody>
          <a:bodyPr>
            <a:normAutofit/>
          </a:bodyPr>
          <a:lstStyle/>
          <a:p>
            <a:pPr>
              <a:lnSpc>
                <a:spcPct val="150000"/>
              </a:lnSpc>
            </a:pPr>
            <a:r>
              <a:rPr lang="en-US" sz="2500" dirty="0"/>
              <a:t>Learn how to Use different units of measurements in ratios</a:t>
            </a:r>
          </a:p>
          <a:p>
            <a:pPr>
              <a:lnSpc>
                <a:spcPct val="150000"/>
              </a:lnSpc>
            </a:pPr>
            <a:r>
              <a:rPr lang="en-US" sz="2500" dirty="0"/>
              <a:t>Learn how to Simplify ratios.</a:t>
            </a:r>
          </a:p>
          <a:p>
            <a:pPr>
              <a:lnSpc>
                <a:spcPct val="150000"/>
              </a:lnSpc>
            </a:pPr>
            <a:r>
              <a:rPr lang="en-US" sz="2500" dirty="0"/>
              <a:t>Understand the relationship between ratio and proportion.</a:t>
            </a:r>
          </a:p>
          <a:p>
            <a:pPr>
              <a:lnSpc>
                <a:spcPct val="150000"/>
              </a:lnSpc>
            </a:pPr>
            <a:r>
              <a:rPr lang="en-US" sz="2500" dirty="0"/>
              <a:t>Learn how to use equivalent ratios.</a:t>
            </a:r>
          </a:p>
          <a:p>
            <a:pPr>
              <a:lnSpc>
                <a:spcPct val="150000"/>
              </a:lnSpc>
            </a:pPr>
            <a:r>
              <a:rPr lang="en-US" sz="2500" dirty="0"/>
              <a:t>Learn how to share in a given ratio.</a:t>
            </a:r>
          </a:p>
        </p:txBody>
      </p:sp>
    </p:spTree>
    <p:extLst>
      <p:ext uri="{BB962C8B-B14F-4D97-AF65-F5344CB8AC3E}">
        <p14:creationId xmlns:p14="http://schemas.microsoft.com/office/powerpoint/2010/main" val="19200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9F66-C121-40D6-8009-3CD49C490DB9}"/>
              </a:ext>
            </a:extLst>
          </p:cNvPr>
          <p:cNvSpPr>
            <a:spLocks noGrp="1"/>
          </p:cNvSpPr>
          <p:nvPr>
            <p:ph type="title"/>
          </p:nvPr>
        </p:nvSpPr>
        <p:spPr>
          <a:xfrm>
            <a:off x="1640155" y="693593"/>
            <a:ext cx="8911687" cy="1280890"/>
          </a:xfrm>
        </p:spPr>
        <p:txBody>
          <a:bodyPr/>
          <a:lstStyle/>
          <a:p>
            <a:r>
              <a:rPr lang="en-US" dirty="0"/>
              <a:t>Converting units (Metric system)</a:t>
            </a:r>
          </a:p>
        </p:txBody>
      </p:sp>
      <p:pic>
        <p:nvPicPr>
          <p:cNvPr id="4" name="Picture 3" descr="Image result for converting mass units">
            <a:extLst>
              <a:ext uri="{FF2B5EF4-FFF2-40B4-BE49-F238E27FC236}">
                <a16:creationId xmlns:a16="http://schemas.microsoft.com/office/drawing/2014/main" id="{D3F32604-36C4-4BA6-BE84-622777911EB0}"/>
              </a:ext>
            </a:extLst>
          </p:cNvPr>
          <p:cNvPicPr/>
          <p:nvPr/>
        </p:nvPicPr>
        <p:blipFill>
          <a:blip r:embed="rId2"/>
          <a:srcRect b="15385"/>
          <a:stretch>
            <a:fillRect/>
          </a:stretch>
        </p:blipFill>
        <p:spPr bwMode="auto">
          <a:xfrm>
            <a:off x="4214257" y="1622637"/>
            <a:ext cx="3739860" cy="2269851"/>
          </a:xfrm>
          <a:prstGeom prst="rect">
            <a:avLst/>
          </a:prstGeom>
          <a:noFill/>
          <a:ln w="9525">
            <a:noFill/>
            <a:miter lim="800000"/>
            <a:headEnd/>
            <a:tailEnd/>
          </a:ln>
        </p:spPr>
      </p:pic>
      <p:grpSp>
        <p:nvGrpSpPr>
          <p:cNvPr id="10" name="Group 9">
            <a:extLst>
              <a:ext uri="{FF2B5EF4-FFF2-40B4-BE49-F238E27FC236}">
                <a16:creationId xmlns:a16="http://schemas.microsoft.com/office/drawing/2014/main" id="{B20FE3B0-49D1-45F1-A7E1-242BAB84B64B}"/>
              </a:ext>
            </a:extLst>
          </p:cNvPr>
          <p:cNvGrpSpPr/>
          <p:nvPr/>
        </p:nvGrpSpPr>
        <p:grpSpPr>
          <a:xfrm>
            <a:off x="8242854" y="1612858"/>
            <a:ext cx="3644348" cy="2189536"/>
            <a:chOff x="7903956" y="2236689"/>
            <a:chExt cx="2931758" cy="1634284"/>
          </a:xfrm>
        </p:grpSpPr>
        <p:pic>
          <p:nvPicPr>
            <p:cNvPr id="5" name="Picture 4" descr="Image result for converting capacity units ml to l">
              <a:extLst>
                <a:ext uri="{FF2B5EF4-FFF2-40B4-BE49-F238E27FC236}">
                  <a16:creationId xmlns:a16="http://schemas.microsoft.com/office/drawing/2014/main" id="{10F70711-D7B1-4185-9479-28C75D3BAEF9}"/>
                </a:ext>
              </a:extLst>
            </p:cNvPr>
            <p:cNvPicPr/>
            <p:nvPr/>
          </p:nvPicPr>
          <p:blipFill rotWithShape="1">
            <a:blip r:embed="rId3"/>
            <a:srcRect l="4229" r="7392" b="68083"/>
            <a:stretch/>
          </p:blipFill>
          <p:spPr bwMode="auto">
            <a:xfrm>
              <a:off x="7903956" y="2236689"/>
              <a:ext cx="2931758" cy="794385"/>
            </a:xfrm>
            <a:prstGeom prst="rect">
              <a:avLst/>
            </a:prstGeom>
            <a:noFill/>
            <a:ln w="9525">
              <a:noFill/>
              <a:miter lim="800000"/>
              <a:headEnd/>
              <a:tailEnd/>
            </a:ln>
          </p:spPr>
        </p:pic>
        <p:pic>
          <p:nvPicPr>
            <p:cNvPr id="6" name="Picture 5" descr="Image result for converting capacity units ml to l">
              <a:extLst>
                <a:ext uri="{FF2B5EF4-FFF2-40B4-BE49-F238E27FC236}">
                  <a16:creationId xmlns:a16="http://schemas.microsoft.com/office/drawing/2014/main" id="{D36FDA63-60CB-48C5-9681-CB731870C9D2}"/>
                </a:ext>
              </a:extLst>
            </p:cNvPr>
            <p:cNvPicPr/>
            <p:nvPr/>
          </p:nvPicPr>
          <p:blipFill>
            <a:blip r:embed="rId3"/>
            <a:srcRect l="56409" t="33412" r="9886" b="24013"/>
            <a:stretch>
              <a:fillRect/>
            </a:stretch>
          </p:blipFill>
          <p:spPr bwMode="auto">
            <a:xfrm>
              <a:off x="8991131" y="3054998"/>
              <a:ext cx="862330" cy="815975"/>
            </a:xfrm>
            <a:prstGeom prst="rect">
              <a:avLst/>
            </a:prstGeom>
            <a:noFill/>
            <a:ln w="9525">
              <a:noFill/>
              <a:miter lim="800000"/>
              <a:headEnd/>
              <a:tailEnd/>
            </a:ln>
          </p:spPr>
        </p:pic>
      </p:grpSp>
      <p:pic>
        <p:nvPicPr>
          <p:cNvPr id="7" name="Picture 6" descr="Related image">
            <a:extLst>
              <a:ext uri="{FF2B5EF4-FFF2-40B4-BE49-F238E27FC236}">
                <a16:creationId xmlns:a16="http://schemas.microsoft.com/office/drawing/2014/main" id="{58631049-ADCA-43ED-9C9F-485FD89280E1}"/>
              </a:ext>
            </a:extLst>
          </p:cNvPr>
          <p:cNvPicPr/>
          <p:nvPr/>
        </p:nvPicPr>
        <p:blipFill>
          <a:blip r:embed="rId4"/>
          <a:srcRect b="22000"/>
          <a:stretch>
            <a:fillRect/>
          </a:stretch>
        </p:blipFill>
        <p:spPr bwMode="auto">
          <a:xfrm>
            <a:off x="406681" y="1652213"/>
            <a:ext cx="3612757" cy="2269851"/>
          </a:xfrm>
          <a:prstGeom prst="rect">
            <a:avLst/>
          </a:prstGeom>
          <a:noFill/>
          <a:ln w="9525">
            <a:noFill/>
            <a:miter lim="800000"/>
            <a:headEnd/>
            <a:tailEnd/>
          </a:ln>
        </p:spPr>
      </p:pic>
      <p:pic>
        <p:nvPicPr>
          <p:cNvPr id="9" name="Picture 8">
            <a:extLst>
              <a:ext uri="{FF2B5EF4-FFF2-40B4-BE49-F238E27FC236}">
                <a16:creationId xmlns:a16="http://schemas.microsoft.com/office/drawing/2014/main" id="{07CC7BB9-4F21-4FDA-9A86-CCC44F9D4B58}"/>
              </a:ext>
            </a:extLst>
          </p:cNvPr>
          <p:cNvPicPr>
            <a:picLocks noChangeAspect="1"/>
          </p:cNvPicPr>
          <p:nvPr/>
        </p:nvPicPr>
        <p:blipFill rotWithShape="1">
          <a:blip r:embed="rId5"/>
          <a:srcRect l="39239" t="35161" r="14675" b="17473"/>
          <a:stretch/>
        </p:blipFill>
        <p:spPr>
          <a:xfrm>
            <a:off x="3956518" y="4399138"/>
            <a:ext cx="4255337" cy="2458862"/>
          </a:xfrm>
          <a:prstGeom prst="rect">
            <a:avLst/>
          </a:prstGeom>
        </p:spPr>
      </p:pic>
    </p:spTree>
    <p:extLst>
      <p:ext uri="{BB962C8B-B14F-4D97-AF65-F5344CB8AC3E}">
        <p14:creationId xmlns:p14="http://schemas.microsoft.com/office/powerpoint/2010/main" val="189032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F437E4-3ADB-4F4C-A836-26FB697BE167}"/>
              </a:ext>
            </a:extLst>
          </p:cNvPr>
          <p:cNvSpPr>
            <a:spLocks noGrp="1"/>
          </p:cNvSpPr>
          <p:nvPr>
            <p:ph idx="1"/>
          </p:nvPr>
        </p:nvSpPr>
        <p:spPr>
          <a:xfrm>
            <a:off x="839925" y="1351722"/>
            <a:ext cx="7349918" cy="5340626"/>
          </a:xfrm>
        </p:spPr>
        <p:txBody>
          <a:bodyPr>
            <a:normAutofit/>
          </a:bodyPr>
          <a:lstStyle/>
          <a:p>
            <a:r>
              <a:rPr lang="en-US" sz="2500" b="1" u="sng" dirty="0"/>
              <a:t>Examples:</a:t>
            </a:r>
          </a:p>
          <a:p>
            <a:pPr lvl="1">
              <a:buFont typeface="Wingdings" panose="05000000000000000000" pitchFamily="2" charset="2"/>
              <a:buChar char="q"/>
            </a:pPr>
            <a:r>
              <a:rPr lang="en-US" sz="2500" dirty="0"/>
              <a:t>2.35 km = _____________________ m</a:t>
            </a:r>
          </a:p>
          <a:p>
            <a:pPr lvl="1">
              <a:buFont typeface="Wingdings" panose="05000000000000000000" pitchFamily="2" charset="2"/>
              <a:buChar char="q"/>
            </a:pPr>
            <a:r>
              <a:rPr lang="en-US" sz="2500" dirty="0"/>
              <a:t>87000 ml = ____________________ </a:t>
            </a:r>
            <a:r>
              <a:rPr lang="en-US" sz="2500" dirty="0" err="1"/>
              <a:t>litres</a:t>
            </a:r>
            <a:endParaRPr lang="en-US" sz="2500" dirty="0"/>
          </a:p>
          <a:p>
            <a:pPr lvl="1">
              <a:buFont typeface="Wingdings" panose="05000000000000000000" pitchFamily="2" charset="2"/>
              <a:buChar char="q"/>
            </a:pPr>
            <a:r>
              <a:rPr lang="en-US" sz="2500" dirty="0"/>
              <a:t>420 minutes = _________________ hours</a:t>
            </a:r>
          </a:p>
          <a:p>
            <a:pPr lvl="1">
              <a:buFont typeface="Wingdings" panose="05000000000000000000" pitchFamily="2" charset="2"/>
              <a:buChar char="q"/>
            </a:pPr>
            <a:r>
              <a:rPr lang="en-US" sz="2500" dirty="0"/>
              <a:t>5 days = ______________________ hours</a:t>
            </a:r>
          </a:p>
          <a:p>
            <a:pPr lvl="1">
              <a:buFont typeface="Wingdings" panose="05000000000000000000" pitchFamily="2" charset="2"/>
              <a:buChar char="q"/>
            </a:pPr>
            <a:r>
              <a:rPr lang="en-US" sz="2500" dirty="0"/>
              <a:t>0.4 </a:t>
            </a:r>
            <a:r>
              <a:rPr lang="en-US" sz="2500" dirty="0" err="1"/>
              <a:t>tonnes</a:t>
            </a:r>
            <a:r>
              <a:rPr lang="en-US" sz="2500" dirty="0"/>
              <a:t> = ___________________ kg</a:t>
            </a:r>
          </a:p>
          <a:p>
            <a:pPr lvl="1">
              <a:buFont typeface="Wingdings" panose="05000000000000000000" pitchFamily="2" charset="2"/>
              <a:buChar char="q"/>
            </a:pPr>
            <a:r>
              <a:rPr lang="en-US" sz="2500" dirty="0"/>
              <a:t>1.3 m</a:t>
            </a:r>
            <a:r>
              <a:rPr lang="en-US" sz="2500" baseline="30000" dirty="0"/>
              <a:t>2</a:t>
            </a:r>
            <a:r>
              <a:rPr lang="en-US" sz="2500" dirty="0"/>
              <a:t> = _______________________ cm</a:t>
            </a:r>
            <a:r>
              <a:rPr lang="en-US" sz="2500" baseline="30000" dirty="0"/>
              <a:t>2 </a:t>
            </a:r>
          </a:p>
          <a:p>
            <a:pPr lvl="1">
              <a:buFont typeface="Wingdings" panose="05000000000000000000" pitchFamily="2" charset="2"/>
              <a:buChar char="q"/>
            </a:pPr>
            <a:r>
              <a:rPr lang="en-US" sz="2500" dirty="0"/>
              <a:t>546000 mm</a:t>
            </a:r>
            <a:r>
              <a:rPr lang="en-US" sz="2500" baseline="30000" dirty="0"/>
              <a:t>2</a:t>
            </a:r>
            <a:r>
              <a:rPr lang="en-US" sz="2500" dirty="0"/>
              <a:t> = _________________ m</a:t>
            </a:r>
            <a:r>
              <a:rPr lang="en-US" sz="2500" baseline="30000" dirty="0"/>
              <a:t>2</a:t>
            </a:r>
          </a:p>
          <a:p>
            <a:pPr lvl="1">
              <a:buFont typeface="Wingdings" panose="05000000000000000000" pitchFamily="2" charset="2"/>
              <a:buChar char="q"/>
            </a:pPr>
            <a:r>
              <a:rPr lang="en-US" sz="2500" dirty="0"/>
              <a:t>56 km</a:t>
            </a:r>
            <a:r>
              <a:rPr lang="en-US" sz="2500" baseline="30000" dirty="0"/>
              <a:t>3</a:t>
            </a:r>
            <a:r>
              <a:rPr lang="en-US" sz="2500" dirty="0"/>
              <a:t> = ______________________ m</a:t>
            </a:r>
            <a:r>
              <a:rPr lang="en-US" sz="2500" baseline="30000" dirty="0"/>
              <a:t>3</a:t>
            </a:r>
          </a:p>
          <a:p>
            <a:pPr lvl="1">
              <a:buFont typeface="Wingdings" panose="05000000000000000000" pitchFamily="2" charset="2"/>
              <a:buChar char="q"/>
            </a:pPr>
            <a:r>
              <a:rPr lang="en-US" sz="2500" dirty="0"/>
              <a:t>9400000000mm</a:t>
            </a:r>
            <a:r>
              <a:rPr lang="en-US" sz="2500" baseline="30000" dirty="0"/>
              <a:t>3</a:t>
            </a:r>
            <a:r>
              <a:rPr lang="en-US" sz="2500" dirty="0"/>
              <a:t> = _________________ m</a:t>
            </a:r>
            <a:r>
              <a:rPr lang="en-US" sz="2500" baseline="30000" dirty="0"/>
              <a:t>3</a:t>
            </a:r>
          </a:p>
          <a:p>
            <a:pPr lvl="1">
              <a:buFont typeface="Wingdings" panose="05000000000000000000" pitchFamily="2" charset="2"/>
              <a:buChar char="q"/>
            </a:pPr>
            <a:endParaRPr lang="en-US" sz="2500" dirty="0"/>
          </a:p>
          <a:p>
            <a:pPr lvl="1">
              <a:buFont typeface="Wingdings" panose="05000000000000000000" pitchFamily="2" charset="2"/>
              <a:buChar char="q"/>
            </a:pPr>
            <a:endParaRPr lang="en-US" sz="2500" dirty="0"/>
          </a:p>
        </p:txBody>
      </p:sp>
      <p:sp>
        <p:nvSpPr>
          <p:cNvPr id="4" name="Content Placeholder 2">
            <a:extLst>
              <a:ext uri="{FF2B5EF4-FFF2-40B4-BE49-F238E27FC236}">
                <a16:creationId xmlns:a16="http://schemas.microsoft.com/office/drawing/2014/main" id="{A92E22D4-FDA3-4269-A7E1-4C5A2231D1FE}"/>
              </a:ext>
            </a:extLst>
          </p:cNvPr>
          <p:cNvSpPr txBox="1">
            <a:spLocks/>
          </p:cNvSpPr>
          <p:nvPr/>
        </p:nvSpPr>
        <p:spPr>
          <a:xfrm>
            <a:off x="3449911" y="1338074"/>
            <a:ext cx="3251139" cy="53406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en-US" sz="2500" dirty="0">
              <a:solidFill>
                <a:srgbClr val="0070C0"/>
              </a:solidFill>
            </a:endParaRPr>
          </a:p>
          <a:p>
            <a:pPr marL="457200" lvl="1" indent="0">
              <a:buNone/>
            </a:pPr>
            <a:r>
              <a:rPr lang="en-US" sz="2500" dirty="0">
                <a:solidFill>
                  <a:srgbClr val="0070C0"/>
                </a:solidFill>
              </a:rPr>
              <a:t>2350</a:t>
            </a:r>
          </a:p>
          <a:p>
            <a:pPr marL="457200" lvl="1" indent="0">
              <a:buNone/>
            </a:pPr>
            <a:r>
              <a:rPr lang="en-US" sz="2500" dirty="0">
                <a:solidFill>
                  <a:srgbClr val="0070C0"/>
                </a:solidFill>
              </a:rPr>
              <a:t>87</a:t>
            </a:r>
          </a:p>
          <a:p>
            <a:pPr marL="457200" lvl="1" indent="0">
              <a:buNone/>
            </a:pPr>
            <a:r>
              <a:rPr lang="en-US" sz="2500" dirty="0">
                <a:solidFill>
                  <a:srgbClr val="0070C0"/>
                </a:solidFill>
              </a:rPr>
              <a:t>7</a:t>
            </a:r>
          </a:p>
          <a:p>
            <a:pPr marL="457200" lvl="1" indent="0">
              <a:buNone/>
            </a:pPr>
            <a:r>
              <a:rPr lang="en-US" sz="2500" dirty="0">
                <a:solidFill>
                  <a:srgbClr val="0070C0"/>
                </a:solidFill>
              </a:rPr>
              <a:t>120</a:t>
            </a:r>
          </a:p>
          <a:p>
            <a:pPr marL="457200" lvl="1" indent="0">
              <a:buNone/>
            </a:pPr>
            <a:r>
              <a:rPr lang="en-US" sz="2500" dirty="0">
                <a:solidFill>
                  <a:srgbClr val="0070C0"/>
                </a:solidFill>
              </a:rPr>
              <a:t>400</a:t>
            </a:r>
          </a:p>
          <a:p>
            <a:pPr marL="457200" lvl="1" indent="0">
              <a:buNone/>
            </a:pPr>
            <a:r>
              <a:rPr lang="en-US" sz="2500" dirty="0">
                <a:solidFill>
                  <a:srgbClr val="0070C0"/>
                </a:solidFill>
              </a:rPr>
              <a:t>13000</a:t>
            </a:r>
            <a:endParaRPr lang="en-US" sz="2500" baseline="30000" dirty="0">
              <a:solidFill>
                <a:srgbClr val="0070C0"/>
              </a:solidFill>
            </a:endParaRPr>
          </a:p>
          <a:p>
            <a:pPr marL="457200" lvl="1" indent="0">
              <a:buNone/>
            </a:pPr>
            <a:r>
              <a:rPr lang="en-US" sz="2500" dirty="0">
                <a:solidFill>
                  <a:srgbClr val="0070C0"/>
                </a:solidFill>
              </a:rPr>
              <a:t>0.546</a:t>
            </a:r>
          </a:p>
          <a:p>
            <a:pPr marL="457200" lvl="1" indent="0">
              <a:buNone/>
            </a:pPr>
            <a:r>
              <a:rPr lang="en-US" sz="2500" dirty="0">
                <a:solidFill>
                  <a:srgbClr val="0070C0"/>
                </a:solidFill>
              </a:rPr>
              <a:t>56,000,000,000 </a:t>
            </a:r>
          </a:p>
          <a:p>
            <a:pPr marL="457200" lvl="1" indent="0">
              <a:buNone/>
            </a:pPr>
            <a:r>
              <a:rPr lang="en-US" sz="2500" dirty="0">
                <a:solidFill>
                  <a:srgbClr val="0070C0"/>
                </a:solidFill>
              </a:rPr>
              <a:t>          9.4</a:t>
            </a:r>
            <a:endParaRPr lang="en-US" sz="2500" baseline="30000" dirty="0">
              <a:solidFill>
                <a:srgbClr val="0070C0"/>
              </a:solidFill>
            </a:endParaRPr>
          </a:p>
          <a:p>
            <a:pPr marL="457200" lvl="1" indent="0">
              <a:buNone/>
            </a:pPr>
            <a:endParaRPr lang="en-US" sz="2500" dirty="0">
              <a:solidFill>
                <a:srgbClr val="0070C0"/>
              </a:solidFill>
            </a:endParaRPr>
          </a:p>
          <a:p>
            <a:pPr lvl="1">
              <a:buFont typeface="Wingdings" panose="05000000000000000000" pitchFamily="2" charset="2"/>
              <a:buChar char="q"/>
            </a:pPr>
            <a:endParaRPr lang="en-US" sz="2500" dirty="0">
              <a:solidFill>
                <a:srgbClr val="0070C0"/>
              </a:solidFill>
            </a:endParaRPr>
          </a:p>
        </p:txBody>
      </p:sp>
      <p:grpSp>
        <p:nvGrpSpPr>
          <p:cNvPr id="8" name="Group 7">
            <a:extLst>
              <a:ext uri="{FF2B5EF4-FFF2-40B4-BE49-F238E27FC236}">
                <a16:creationId xmlns:a16="http://schemas.microsoft.com/office/drawing/2014/main" id="{BF2C10AF-4BA7-4094-9E71-8C07C1F40B56}"/>
              </a:ext>
            </a:extLst>
          </p:cNvPr>
          <p:cNvGrpSpPr/>
          <p:nvPr/>
        </p:nvGrpSpPr>
        <p:grpSpPr>
          <a:xfrm>
            <a:off x="8507896" y="5790470"/>
            <a:ext cx="3684104" cy="1067530"/>
            <a:chOff x="8853836" y="5984543"/>
            <a:chExt cx="3338164" cy="914400"/>
          </a:xfrm>
        </p:grpSpPr>
        <p:pic>
          <p:nvPicPr>
            <p:cNvPr id="6" name="Graphic 5" descr="Books">
              <a:extLst>
                <a:ext uri="{FF2B5EF4-FFF2-40B4-BE49-F238E27FC236}">
                  <a16:creationId xmlns:a16="http://schemas.microsoft.com/office/drawing/2014/main" id="{13493C06-73E0-49F7-A0F3-104DE2BB69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3836" y="5984543"/>
              <a:ext cx="914400" cy="914400"/>
            </a:xfrm>
            <a:prstGeom prst="rect">
              <a:avLst/>
            </a:prstGeom>
          </p:spPr>
        </p:pic>
        <p:sp>
          <p:nvSpPr>
            <p:cNvPr id="7" name="TextBox 6">
              <a:extLst>
                <a:ext uri="{FF2B5EF4-FFF2-40B4-BE49-F238E27FC236}">
                  <a16:creationId xmlns:a16="http://schemas.microsoft.com/office/drawing/2014/main" id="{D63B9880-4276-411E-BEB0-24C478DE0D33}"/>
                </a:ext>
              </a:extLst>
            </p:cNvPr>
            <p:cNvSpPr txBox="1"/>
            <p:nvPr/>
          </p:nvSpPr>
          <p:spPr>
            <a:xfrm>
              <a:off x="9768533" y="6073312"/>
              <a:ext cx="2423467" cy="553619"/>
            </a:xfrm>
            <a:prstGeom prst="rect">
              <a:avLst/>
            </a:prstGeom>
            <a:noFill/>
          </p:spPr>
          <p:txBody>
            <a:bodyPr wrap="square" rtlCol="0">
              <a:spAutoFit/>
            </a:bodyPr>
            <a:lstStyle/>
            <a:p>
              <a:r>
                <a:rPr lang="en-US" b="1" u="sng" dirty="0"/>
                <a:t>Solve P. 185 Ex.12A:</a:t>
              </a:r>
            </a:p>
            <a:p>
              <a:r>
                <a:rPr lang="en-US" dirty="0"/>
                <a:t>Q1(</a:t>
              </a:r>
              <a:r>
                <a:rPr lang="en-US" dirty="0" err="1"/>
                <a:t>a,b,c,f</a:t>
              </a:r>
              <a:r>
                <a:rPr lang="en-US" dirty="0"/>
                <a:t>)Q3 (All)</a:t>
              </a:r>
            </a:p>
          </p:txBody>
        </p:sp>
      </p:grpSp>
    </p:spTree>
    <p:extLst>
      <p:ext uri="{BB962C8B-B14F-4D97-AF65-F5344CB8AC3E}">
        <p14:creationId xmlns:p14="http://schemas.microsoft.com/office/powerpoint/2010/main" val="263537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1+#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63E5-C55A-4B1D-B10B-B04D9EFA5CD7}"/>
              </a:ext>
            </a:extLst>
          </p:cNvPr>
          <p:cNvSpPr>
            <a:spLocks noGrp="1"/>
          </p:cNvSpPr>
          <p:nvPr>
            <p:ph type="title"/>
          </p:nvPr>
        </p:nvSpPr>
        <p:spPr>
          <a:xfrm>
            <a:off x="1640156" y="596815"/>
            <a:ext cx="8911687" cy="1280890"/>
          </a:xfrm>
        </p:spPr>
        <p:txBody>
          <a:bodyPr/>
          <a:lstStyle/>
          <a:p>
            <a:r>
              <a:rPr lang="en-US" dirty="0"/>
              <a:t>Simplifying ratios</a:t>
            </a:r>
          </a:p>
        </p:txBody>
      </p:sp>
      <p:sp>
        <p:nvSpPr>
          <p:cNvPr id="3" name="Content Placeholder 2">
            <a:extLst>
              <a:ext uri="{FF2B5EF4-FFF2-40B4-BE49-F238E27FC236}">
                <a16:creationId xmlns:a16="http://schemas.microsoft.com/office/drawing/2014/main" id="{5DFE4218-3189-4813-9402-50BC3C01069E}"/>
              </a:ext>
            </a:extLst>
          </p:cNvPr>
          <p:cNvSpPr>
            <a:spLocks noGrp="1"/>
          </p:cNvSpPr>
          <p:nvPr>
            <p:ph idx="1"/>
          </p:nvPr>
        </p:nvSpPr>
        <p:spPr>
          <a:xfrm>
            <a:off x="1483743" y="1642281"/>
            <a:ext cx="8915400" cy="1605886"/>
          </a:xfrm>
        </p:spPr>
        <p:txBody>
          <a:bodyPr/>
          <a:lstStyle/>
          <a:p>
            <a:r>
              <a:rPr lang="en-US" dirty="0"/>
              <a:t>Ratios are simplified the same way fractions are, by dividing them by a common factor to reach the simplest form, or better yet, by dividing them by the highest common factor for less division steps. If units are included in the ratios, make sure you convert to one unit before simplifying.</a:t>
            </a:r>
          </a:p>
        </p:txBody>
      </p:sp>
      <p:pic>
        <p:nvPicPr>
          <p:cNvPr id="6" name="Picture 5">
            <a:extLst>
              <a:ext uri="{FF2B5EF4-FFF2-40B4-BE49-F238E27FC236}">
                <a16:creationId xmlns:a16="http://schemas.microsoft.com/office/drawing/2014/main" id="{A6201DF7-7FEC-4C7E-BFA1-49EC78FDAFCF}"/>
              </a:ext>
            </a:extLst>
          </p:cNvPr>
          <p:cNvPicPr>
            <a:picLocks noChangeAspect="1"/>
          </p:cNvPicPr>
          <p:nvPr/>
        </p:nvPicPr>
        <p:blipFill rotWithShape="1">
          <a:blip r:embed="rId2"/>
          <a:srcRect l="9851" t="40792" r="11231" b="16999"/>
          <a:stretch/>
        </p:blipFill>
        <p:spPr>
          <a:xfrm>
            <a:off x="1483743" y="2943371"/>
            <a:ext cx="9621672" cy="2893325"/>
          </a:xfrm>
          <a:prstGeom prst="rect">
            <a:avLst/>
          </a:prstGeom>
        </p:spPr>
      </p:pic>
      <p:sp>
        <p:nvSpPr>
          <p:cNvPr id="4" name="Rectangle 3">
            <a:extLst>
              <a:ext uri="{FF2B5EF4-FFF2-40B4-BE49-F238E27FC236}">
                <a16:creationId xmlns:a16="http://schemas.microsoft.com/office/drawing/2014/main" id="{98881BC5-3249-4A18-A330-9A5E896C2242}"/>
              </a:ext>
            </a:extLst>
          </p:cNvPr>
          <p:cNvSpPr/>
          <p:nvPr/>
        </p:nvSpPr>
        <p:spPr>
          <a:xfrm>
            <a:off x="279982" y="5997869"/>
            <a:ext cx="5670073" cy="307777"/>
          </a:xfrm>
          <a:prstGeom prst="rect">
            <a:avLst/>
          </a:prstGeom>
        </p:spPr>
        <p:txBody>
          <a:bodyPr wrap="square">
            <a:spAutoFit/>
          </a:bodyPr>
          <a:lstStyle/>
          <a:p>
            <a:r>
              <a:rPr lang="en-US" sz="1400" dirty="0">
                <a:hlinkClick r:id="rId3"/>
              </a:rPr>
              <a:t>RATIO &amp; EQUIVALENT RATIOS | GRADE 6 - YouTube</a:t>
            </a:r>
            <a:endParaRPr lang="en-US" sz="1400" dirty="0"/>
          </a:p>
        </p:txBody>
      </p:sp>
      <p:sp>
        <p:nvSpPr>
          <p:cNvPr id="5" name="Rectangle 4">
            <a:extLst>
              <a:ext uri="{FF2B5EF4-FFF2-40B4-BE49-F238E27FC236}">
                <a16:creationId xmlns:a16="http://schemas.microsoft.com/office/drawing/2014/main" id="{CCE2106F-9B55-4F28-A832-B9C767B4B7A5}"/>
              </a:ext>
            </a:extLst>
          </p:cNvPr>
          <p:cNvSpPr/>
          <p:nvPr/>
        </p:nvSpPr>
        <p:spPr>
          <a:xfrm>
            <a:off x="279983" y="6422358"/>
            <a:ext cx="7578556" cy="307777"/>
          </a:xfrm>
          <a:prstGeom prst="rect">
            <a:avLst/>
          </a:prstGeom>
        </p:spPr>
        <p:txBody>
          <a:bodyPr wrap="square">
            <a:spAutoFit/>
          </a:bodyPr>
          <a:lstStyle/>
          <a:p>
            <a:r>
              <a:rPr lang="en-US" sz="1400" dirty="0">
                <a:hlinkClick r:id="rId4"/>
              </a:rPr>
              <a:t>GCSE </a:t>
            </a:r>
            <a:r>
              <a:rPr lang="en-US" sz="1400" dirty="0" err="1">
                <a:hlinkClick r:id="rId4"/>
              </a:rPr>
              <a:t>Maths</a:t>
            </a:r>
            <a:r>
              <a:rPr lang="en-US" sz="1400" dirty="0">
                <a:hlinkClick r:id="rId4"/>
              </a:rPr>
              <a:t> - What are Ratios &amp; How to Simplify Them (Part 1) #81 - YouTube</a:t>
            </a:r>
            <a:endParaRPr lang="en-US" sz="1400" dirty="0"/>
          </a:p>
        </p:txBody>
      </p:sp>
    </p:spTree>
    <p:extLst>
      <p:ext uri="{BB962C8B-B14F-4D97-AF65-F5344CB8AC3E}">
        <p14:creationId xmlns:p14="http://schemas.microsoft.com/office/powerpoint/2010/main" val="386735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D263E61D-E199-4812-8AD5-581A8C49844A}"/>
              </a:ext>
            </a:extLst>
          </p:cNvPr>
          <p:cNvSpPr txBox="1">
            <a:spLocks/>
          </p:cNvSpPr>
          <p:nvPr/>
        </p:nvSpPr>
        <p:spPr>
          <a:xfrm>
            <a:off x="132521" y="1641178"/>
            <a:ext cx="11161643" cy="1529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solidFill>
                  <a:schemeClr val="accent1">
                    <a:lumMod val="75000"/>
                  </a:schemeClr>
                </a:solidFill>
              </a:rPr>
              <a:t>Note: </a:t>
            </a:r>
            <a:r>
              <a:rPr lang="en-US" dirty="0"/>
              <a:t>ratios in the simplest form should always be </a:t>
            </a:r>
            <a:r>
              <a:rPr lang="en-US" b="1" u="sng" dirty="0"/>
              <a:t>whole</a:t>
            </a:r>
            <a:r>
              <a:rPr lang="en-US" dirty="0"/>
              <a:t> numbers (no decimals, no fractions). So you should think of the best way to change the numbers into whole ones.</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B61D379A-5123-42F5-87AD-80B2D16BB8C5}"/>
                  </a:ext>
                </a:extLst>
              </p:cNvPr>
              <p:cNvSpPr>
                <a:spLocks noGrp="1"/>
              </p:cNvSpPr>
              <p:nvPr>
                <p:ph idx="1"/>
              </p:nvPr>
            </p:nvSpPr>
            <p:spPr>
              <a:xfrm>
                <a:off x="473763" y="2690366"/>
                <a:ext cx="4177749" cy="1205774"/>
              </a:xfrm>
            </p:spPr>
            <p:txBody>
              <a:bodyPr>
                <a:normAutofit lnSpcReduction="10000"/>
              </a:bodyPr>
              <a:lstStyle/>
              <a:p>
                <a:pPr marL="0" indent="0">
                  <a:buNone/>
                </a:pPr>
                <a:r>
                  <a:rPr lang="en-US" sz="2200" u="sng" dirty="0"/>
                  <a:t>Ex: </a:t>
                </a:r>
                <a:r>
                  <a:rPr lang="en-US" sz="2200" dirty="0"/>
                  <a:t>          </a:t>
                </a:r>
                <a:r>
                  <a:rPr lang="en-US" dirty="0"/>
                  <a:t>4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7</m:t>
                        </m:r>
                      </m:den>
                    </m:f>
                  </m:oMath>
                </a14:m>
                <a:endParaRPr lang="en-US" dirty="0"/>
              </a:p>
              <a:p>
                <a:pPr marL="0" indent="0">
                  <a:buNone/>
                </a:pPr>
                <a:r>
                  <a:rPr lang="en-US" dirty="0"/>
                  <a:t>	           28  :  6</a:t>
                </a:r>
              </a:p>
              <a:p>
                <a:pPr marL="0" indent="0">
                  <a:buNone/>
                </a:pPr>
                <a:r>
                  <a:rPr lang="en-US" dirty="0"/>
                  <a:t>		    14  :  3</a:t>
                </a:r>
              </a:p>
              <a:p>
                <a:pPr marL="0" indent="0">
                  <a:buNone/>
                </a:pPr>
                <a:endParaRPr lang="en-US" dirty="0"/>
              </a:p>
            </p:txBody>
          </p:sp>
        </mc:Choice>
        <mc:Fallback xmlns="">
          <p:sp>
            <p:nvSpPr>
              <p:cNvPr id="19" name="Content Placeholder 2">
                <a:extLst>
                  <a:ext uri="{FF2B5EF4-FFF2-40B4-BE49-F238E27FC236}">
                    <a16:creationId xmlns:a16="http://schemas.microsoft.com/office/drawing/2014/main" id="{B61D379A-5123-42F5-87AD-80B2D16BB8C5}"/>
                  </a:ext>
                </a:extLst>
              </p:cNvPr>
              <p:cNvSpPr>
                <a:spLocks noGrp="1" noRot="1" noChangeAspect="1" noMove="1" noResize="1" noEditPoints="1" noAdjustHandles="1" noChangeArrowheads="1" noChangeShapeType="1" noTextEdit="1"/>
              </p:cNvSpPr>
              <p:nvPr>
                <p:ph idx="1"/>
              </p:nvPr>
            </p:nvSpPr>
            <p:spPr>
              <a:xfrm>
                <a:off x="473763" y="2690366"/>
                <a:ext cx="4177749" cy="1205774"/>
              </a:xfrm>
              <a:blipFill>
                <a:blip r:embed="rId2"/>
                <a:stretch>
                  <a:fillRect l="-1898" t="-5556" b="-6566"/>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43FA78C0-9CD8-46D7-BC8E-8EA991FA5CE4}"/>
              </a:ext>
            </a:extLst>
          </p:cNvPr>
          <p:cNvSpPr/>
          <p:nvPr/>
        </p:nvSpPr>
        <p:spPr>
          <a:xfrm>
            <a:off x="3670847" y="2413448"/>
            <a:ext cx="5507926" cy="1529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get rid of the denominator in the fraction, you should multiply the ratio by 7. Then you can simplify.</a:t>
            </a: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EBF2B258-65D9-433A-81C7-5E9C47233B1C}"/>
                  </a:ext>
                </a:extLst>
              </p:cNvPr>
              <p:cNvSpPr txBox="1">
                <a:spLocks/>
              </p:cNvSpPr>
              <p:nvPr/>
            </p:nvSpPr>
            <p:spPr>
              <a:xfrm>
                <a:off x="515177" y="4342440"/>
                <a:ext cx="6480313" cy="2336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u="sng" dirty="0"/>
                  <a:t>Ex:</a:t>
                </a:r>
                <a:r>
                  <a:rPr lang="en-US" dirty="0"/>
                  <a:t>           1.3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a14:m>
                <a:endParaRPr lang="en-US" dirty="0"/>
              </a:p>
              <a:p>
                <a:pPr marL="0" indent="0">
                  <a:buFont typeface="Arial" panose="020B0604020202020204" pitchFamily="34" charset="0"/>
                  <a:buNone/>
                </a:pPr>
                <a:r>
                  <a:rPr lang="en-US" dirty="0"/>
                  <a:t>               13 : 2</a:t>
                </a:r>
              </a:p>
              <a:p>
                <a:pPr marL="0" indent="0">
                  <a:buFont typeface="Arial" panose="020B0604020202020204" pitchFamily="34" charset="0"/>
                  <a:buNone/>
                </a:pPr>
                <a:r>
                  <a:rPr lang="en-US" dirty="0"/>
                  <a:t>            </a:t>
                </a:r>
              </a:p>
            </p:txBody>
          </p:sp>
        </mc:Choice>
        <mc:Fallback xmlns="">
          <p:sp>
            <p:nvSpPr>
              <p:cNvPr id="22" name="Content Placeholder 2">
                <a:extLst>
                  <a:ext uri="{FF2B5EF4-FFF2-40B4-BE49-F238E27FC236}">
                    <a16:creationId xmlns:a16="http://schemas.microsoft.com/office/drawing/2014/main" id="{EBF2B258-65D9-433A-81C7-5E9C47233B1C}"/>
                  </a:ext>
                </a:extLst>
              </p:cNvPr>
              <p:cNvSpPr txBox="1">
                <a:spLocks noRot="1" noChangeAspect="1" noMove="1" noResize="1" noEditPoints="1" noAdjustHandles="1" noChangeArrowheads="1" noChangeShapeType="1" noTextEdit="1"/>
              </p:cNvSpPr>
              <p:nvPr/>
            </p:nvSpPr>
            <p:spPr>
              <a:xfrm>
                <a:off x="515177" y="4342440"/>
                <a:ext cx="6480313" cy="2336655"/>
              </a:xfrm>
              <a:prstGeom prst="rect">
                <a:avLst/>
              </a:prstGeom>
              <a:blipFill>
                <a:blip r:embed="rId3"/>
                <a:stretch>
                  <a:fillRect l="-1223" t="-521"/>
                </a:stretch>
              </a:blipFill>
            </p:spPr>
            <p:txBody>
              <a:bodyPr/>
              <a:lstStyle/>
              <a:p>
                <a:r>
                  <a:rPr lang="en-US">
                    <a:noFill/>
                  </a:rPr>
                  <a:t> </a:t>
                </a:r>
              </a:p>
            </p:txBody>
          </p:sp>
        </mc:Fallback>
      </mc:AlternateContent>
      <p:sp>
        <p:nvSpPr>
          <p:cNvPr id="23" name="Arrow: Curved Left 22">
            <a:extLst>
              <a:ext uri="{FF2B5EF4-FFF2-40B4-BE49-F238E27FC236}">
                <a16:creationId xmlns:a16="http://schemas.microsoft.com/office/drawing/2014/main" id="{2215806C-FBBA-4E18-A776-C03E12980B63}"/>
              </a:ext>
            </a:extLst>
          </p:cNvPr>
          <p:cNvSpPr/>
          <p:nvPr/>
        </p:nvSpPr>
        <p:spPr>
          <a:xfrm>
            <a:off x="2719779" y="4512864"/>
            <a:ext cx="395184" cy="6907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Right 23">
            <a:extLst>
              <a:ext uri="{FF2B5EF4-FFF2-40B4-BE49-F238E27FC236}">
                <a16:creationId xmlns:a16="http://schemas.microsoft.com/office/drawing/2014/main" id="{E03725AA-5F74-48CA-9DA5-3A2BE8BB4DB4}"/>
              </a:ext>
            </a:extLst>
          </p:cNvPr>
          <p:cNvSpPr/>
          <p:nvPr/>
        </p:nvSpPr>
        <p:spPr>
          <a:xfrm>
            <a:off x="1232448" y="4526116"/>
            <a:ext cx="395184" cy="69070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30">
            <a:extLst>
              <a:ext uri="{FF2B5EF4-FFF2-40B4-BE49-F238E27FC236}">
                <a16:creationId xmlns:a16="http://schemas.microsoft.com/office/drawing/2014/main" id="{F28B2B2D-144E-4D4A-A047-C41AE0A42A34}"/>
              </a:ext>
            </a:extLst>
          </p:cNvPr>
          <p:cNvGrpSpPr/>
          <p:nvPr/>
        </p:nvGrpSpPr>
        <p:grpSpPr>
          <a:xfrm>
            <a:off x="1470985" y="2843552"/>
            <a:ext cx="1192700" cy="433656"/>
            <a:chOff x="924339" y="2881424"/>
            <a:chExt cx="2547727" cy="669094"/>
          </a:xfrm>
        </p:grpSpPr>
        <p:sp>
          <p:nvSpPr>
            <p:cNvPr id="29" name="Arrow: Curved Left 28">
              <a:extLst>
                <a:ext uri="{FF2B5EF4-FFF2-40B4-BE49-F238E27FC236}">
                  <a16:creationId xmlns:a16="http://schemas.microsoft.com/office/drawing/2014/main" id="{5039D71C-124D-4BE2-967B-B6F885DD2836}"/>
                </a:ext>
              </a:extLst>
            </p:cNvPr>
            <p:cNvSpPr/>
            <p:nvPr/>
          </p:nvSpPr>
          <p:spPr>
            <a:xfrm>
              <a:off x="3167273" y="2881424"/>
              <a:ext cx="304793" cy="6690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urved Right 29">
              <a:extLst>
                <a:ext uri="{FF2B5EF4-FFF2-40B4-BE49-F238E27FC236}">
                  <a16:creationId xmlns:a16="http://schemas.microsoft.com/office/drawing/2014/main" id="{00323DB6-F7E7-442F-8DE8-97268F36BDB3}"/>
                </a:ext>
              </a:extLst>
            </p:cNvPr>
            <p:cNvSpPr/>
            <p:nvPr/>
          </p:nvSpPr>
          <p:spPr>
            <a:xfrm>
              <a:off x="924339" y="2894676"/>
              <a:ext cx="334613" cy="655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05D27BC2-BF91-427C-87EE-583B17A9E2AA}"/>
              </a:ext>
            </a:extLst>
          </p:cNvPr>
          <p:cNvGrpSpPr/>
          <p:nvPr/>
        </p:nvGrpSpPr>
        <p:grpSpPr>
          <a:xfrm>
            <a:off x="1446317" y="3332747"/>
            <a:ext cx="1246958" cy="425068"/>
            <a:chOff x="924339" y="2881424"/>
            <a:chExt cx="2547727" cy="669094"/>
          </a:xfrm>
        </p:grpSpPr>
        <p:sp>
          <p:nvSpPr>
            <p:cNvPr id="20" name="Arrow: Curved Left 19">
              <a:extLst>
                <a:ext uri="{FF2B5EF4-FFF2-40B4-BE49-F238E27FC236}">
                  <a16:creationId xmlns:a16="http://schemas.microsoft.com/office/drawing/2014/main" id="{BE76AA4B-FFE4-410D-8BA3-BF159E8B0076}"/>
                </a:ext>
              </a:extLst>
            </p:cNvPr>
            <p:cNvSpPr/>
            <p:nvPr/>
          </p:nvSpPr>
          <p:spPr>
            <a:xfrm>
              <a:off x="3167273" y="2881424"/>
              <a:ext cx="304793" cy="6690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urved Right 33">
              <a:extLst>
                <a:ext uri="{FF2B5EF4-FFF2-40B4-BE49-F238E27FC236}">
                  <a16:creationId xmlns:a16="http://schemas.microsoft.com/office/drawing/2014/main" id="{1DBC47C8-A5E0-4A7A-A550-A25F389AA230}"/>
                </a:ext>
              </a:extLst>
            </p:cNvPr>
            <p:cNvSpPr/>
            <p:nvPr/>
          </p:nvSpPr>
          <p:spPr>
            <a:xfrm>
              <a:off x="924339" y="2894676"/>
              <a:ext cx="334613" cy="655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35" name="Content Placeholder 2">
                <a:extLst>
                  <a:ext uri="{FF2B5EF4-FFF2-40B4-BE49-F238E27FC236}">
                    <a16:creationId xmlns:a16="http://schemas.microsoft.com/office/drawing/2014/main" id="{72977E00-7117-423E-A69D-877E26259313}"/>
                  </a:ext>
                </a:extLst>
              </p:cNvPr>
              <p:cNvSpPr txBox="1">
                <a:spLocks/>
              </p:cNvSpPr>
              <p:nvPr/>
            </p:nvSpPr>
            <p:spPr>
              <a:xfrm>
                <a:off x="5713342" y="4344793"/>
                <a:ext cx="4596849" cy="21620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200" u="sng" dirty="0"/>
                  <a:t>Ex</a:t>
                </a:r>
                <a:r>
                  <a:rPr lang="en-US" u="sng" dirty="0"/>
                  <a:t>: </a:t>
                </a:r>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i="1" smtClean="0">
                            <a:latin typeface="Cambria Math" panose="02040503050406030204" pitchFamily="18" charset="0"/>
                          </a:rPr>
                          <m:t>7</m:t>
                        </m:r>
                      </m:den>
                    </m:f>
                    <m:r>
                      <a:rPr lang="en-US" b="0" i="1" smtClean="0">
                        <a:latin typeface="Cambria Math" panose="02040503050406030204" pitchFamily="18" charset="0"/>
                      </a:rPr>
                      <m:t>   :  </m:t>
                    </m:r>
                    <m:f>
                      <m:fPr>
                        <m:ctrlPr>
                          <a:rPr lang="en-US"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endParaRPr lang="en-US" dirty="0"/>
              </a:p>
              <a:p>
                <a:pPr marL="0" indent="0">
                  <a:buNone/>
                </a:pPr>
                <a:r>
                  <a:rPr lang="en-US" dirty="0"/>
                  <a:t>	          1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7</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4</m:t>
                        </m:r>
                      </m:den>
                    </m:f>
                  </m:oMath>
                </a14:m>
                <a:r>
                  <a:rPr lang="en-US" dirty="0"/>
                  <a:t> </a:t>
                </a:r>
              </a:p>
              <a:p>
                <a:pPr marL="0" indent="0">
                  <a:buNone/>
                </a:pPr>
                <a:r>
                  <a:rPr lang="en-US" dirty="0"/>
                  <a:t>		    7  :  6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63</m:t>
                        </m:r>
                      </m:num>
                      <m:den>
                        <m:r>
                          <a:rPr lang="en-US" b="0" i="1" smtClean="0">
                            <a:latin typeface="Cambria Math" panose="02040503050406030204" pitchFamily="18" charset="0"/>
                          </a:rPr>
                          <m:t>4</m:t>
                        </m:r>
                      </m:den>
                    </m:f>
                  </m:oMath>
                </a14:m>
                <a:r>
                  <a:rPr lang="en-US" dirty="0"/>
                  <a:t> </a:t>
                </a:r>
              </a:p>
              <a:p>
                <a:pPr marL="0" indent="0">
                  <a:buNone/>
                </a:pPr>
                <a:r>
                  <a:rPr lang="en-US" dirty="0"/>
                  <a:t>		  28 :  24  : 63</a:t>
                </a:r>
              </a:p>
              <a:p>
                <a:pPr marL="0" indent="0">
                  <a:buFont typeface="Wingdings 3" charset="2"/>
                  <a:buNone/>
                </a:pPr>
                <a:endParaRPr lang="en-US" sz="2200" dirty="0"/>
              </a:p>
            </p:txBody>
          </p:sp>
        </mc:Choice>
        <mc:Fallback xmlns="">
          <p:sp>
            <p:nvSpPr>
              <p:cNvPr id="35" name="Content Placeholder 2">
                <a:extLst>
                  <a:ext uri="{FF2B5EF4-FFF2-40B4-BE49-F238E27FC236}">
                    <a16:creationId xmlns:a16="http://schemas.microsoft.com/office/drawing/2014/main" id="{72977E00-7117-423E-A69D-877E26259313}"/>
                  </a:ext>
                </a:extLst>
              </p:cNvPr>
              <p:cNvSpPr txBox="1">
                <a:spLocks noRot="1" noChangeAspect="1" noMove="1" noResize="1" noEditPoints="1" noAdjustHandles="1" noChangeArrowheads="1" noChangeShapeType="1" noTextEdit="1"/>
              </p:cNvSpPr>
              <p:nvPr/>
            </p:nvSpPr>
            <p:spPr>
              <a:xfrm>
                <a:off x="5713342" y="4344793"/>
                <a:ext cx="4596849" cy="2162023"/>
              </a:xfrm>
              <a:prstGeom prst="rect">
                <a:avLst/>
              </a:prstGeom>
              <a:blipFill>
                <a:blip r:embed="rId4"/>
                <a:stretch>
                  <a:fillRect l="-1724" t="-1977"/>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AB48A0FC-67F7-4DE1-BD43-34416A91613D}"/>
              </a:ext>
            </a:extLst>
          </p:cNvPr>
          <p:cNvGrpSpPr/>
          <p:nvPr/>
        </p:nvGrpSpPr>
        <p:grpSpPr>
          <a:xfrm>
            <a:off x="6533321" y="4521350"/>
            <a:ext cx="1832815" cy="637219"/>
            <a:chOff x="924339" y="2881424"/>
            <a:chExt cx="2547727" cy="669094"/>
          </a:xfrm>
        </p:grpSpPr>
        <p:sp>
          <p:nvSpPr>
            <p:cNvPr id="37" name="Arrow: Curved Left 36">
              <a:extLst>
                <a:ext uri="{FF2B5EF4-FFF2-40B4-BE49-F238E27FC236}">
                  <a16:creationId xmlns:a16="http://schemas.microsoft.com/office/drawing/2014/main" id="{6AA02D43-2DCC-476B-ADA8-4AA4E103A894}"/>
                </a:ext>
              </a:extLst>
            </p:cNvPr>
            <p:cNvSpPr/>
            <p:nvPr/>
          </p:nvSpPr>
          <p:spPr>
            <a:xfrm>
              <a:off x="3167273" y="2881424"/>
              <a:ext cx="304793" cy="6690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urved Right 37">
              <a:extLst>
                <a:ext uri="{FF2B5EF4-FFF2-40B4-BE49-F238E27FC236}">
                  <a16:creationId xmlns:a16="http://schemas.microsoft.com/office/drawing/2014/main" id="{5FE6E86C-7618-4E29-A0E7-ED6A4E9234D8}"/>
                </a:ext>
              </a:extLst>
            </p:cNvPr>
            <p:cNvSpPr/>
            <p:nvPr/>
          </p:nvSpPr>
          <p:spPr>
            <a:xfrm>
              <a:off x="924339" y="2894676"/>
              <a:ext cx="334613" cy="655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 name="Arrow: Curved Left 42">
            <a:extLst>
              <a:ext uri="{FF2B5EF4-FFF2-40B4-BE49-F238E27FC236}">
                <a16:creationId xmlns:a16="http://schemas.microsoft.com/office/drawing/2014/main" id="{7E0D133A-7195-4D9E-97BB-B567640738E8}"/>
              </a:ext>
            </a:extLst>
          </p:cNvPr>
          <p:cNvSpPr/>
          <p:nvPr/>
        </p:nvSpPr>
        <p:spPr>
          <a:xfrm>
            <a:off x="8174664" y="5534110"/>
            <a:ext cx="204724" cy="433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Curved Right 43">
            <a:extLst>
              <a:ext uri="{FF2B5EF4-FFF2-40B4-BE49-F238E27FC236}">
                <a16:creationId xmlns:a16="http://schemas.microsoft.com/office/drawing/2014/main" id="{2436744F-572D-4211-8AD0-B3FFFC57D9A8}"/>
              </a:ext>
            </a:extLst>
          </p:cNvPr>
          <p:cNvSpPr/>
          <p:nvPr/>
        </p:nvSpPr>
        <p:spPr>
          <a:xfrm>
            <a:off x="6601862" y="5542699"/>
            <a:ext cx="224754" cy="4250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CBA60755-2B3D-47FD-8E44-49506F362BB9}"/>
              </a:ext>
            </a:extLst>
          </p:cNvPr>
          <p:cNvSpPr/>
          <p:nvPr/>
        </p:nvSpPr>
        <p:spPr>
          <a:xfrm>
            <a:off x="184900" y="6071224"/>
            <a:ext cx="4349268" cy="369332"/>
          </a:xfrm>
          <a:prstGeom prst="rect">
            <a:avLst/>
          </a:prstGeom>
        </p:spPr>
        <p:txBody>
          <a:bodyPr wrap="none">
            <a:spAutoFit/>
          </a:bodyPr>
          <a:lstStyle/>
          <a:p>
            <a:r>
              <a:rPr lang="en-US" dirty="0">
                <a:hlinkClick r:id="rId5"/>
              </a:rPr>
              <a:t>Simplifying Ratios Decimals - YouTube</a:t>
            </a:r>
            <a:endParaRPr lang="en-US" dirty="0"/>
          </a:p>
        </p:txBody>
      </p:sp>
      <p:sp>
        <p:nvSpPr>
          <p:cNvPr id="3" name="Rectangle 2">
            <a:extLst>
              <a:ext uri="{FF2B5EF4-FFF2-40B4-BE49-F238E27FC236}">
                <a16:creationId xmlns:a16="http://schemas.microsoft.com/office/drawing/2014/main" id="{590845D2-73C5-4025-8F42-78E209B65036}"/>
              </a:ext>
            </a:extLst>
          </p:cNvPr>
          <p:cNvSpPr/>
          <p:nvPr/>
        </p:nvSpPr>
        <p:spPr>
          <a:xfrm>
            <a:off x="184900" y="6439366"/>
            <a:ext cx="5253361" cy="369332"/>
          </a:xfrm>
          <a:prstGeom prst="rect">
            <a:avLst/>
          </a:prstGeom>
        </p:spPr>
        <p:txBody>
          <a:bodyPr wrap="none">
            <a:spAutoFit/>
          </a:bodyPr>
          <a:lstStyle/>
          <a:p>
            <a:r>
              <a:rPr lang="en-US" dirty="0">
                <a:hlinkClick r:id="rId6"/>
              </a:rPr>
              <a:t>Simplifying ratios involving fractions - YouTube</a:t>
            </a:r>
            <a:endParaRPr lang="en-US" dirty="0"/>
          </a:p>
        </p:txBody>
      </p:sp>
    </p:spTree>
    <p:extLst>
      <p:ext uri="{BB962C8B-B14F-4D97-AF65-F5344CB8AC3E}">
        <p14:creationId xmlns:p14="http://schemas.microsoft.com/office/powerpoint/2010/main" val="187635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 calcmode="lin" valueType="num">
                                      <p:cBhvr additive="base">
                                        <p:cTn id="25" dur="5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 calcmode="lin" valueType="num">
                                      <p:cBhvr additive="base">
                                        <p:cTn id="36"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 calcmode="lin" valueType="num">
                                      <p:cBhvr additive="base">
                                        <p:cTn id="42" dur="500" fill="hold"/>
                                        <p:tgtEl>
                                          <p:spTgt spid="22">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2">
                                            <p:txEl>
                                              <p:pRg st="2" end="2"/>
                                            </p:txEl>
                                          </p:spTgt>
                                        </p:tgtEl>
                                        <p:attrNameLst>
                                          <p:attrName>style.visibility</p:attrName>
                                        </p:attrNameLst>
                                      </p:cBhvr>
                                      <p:to>
                                        <p:strVal val="visible"/>
                                      </p:to>
                                    </p:set>
                                    <p:anim calcmode="lin" valueType="num">
                                      <p:cBhvr additive="base">
                                        <p:cTn id="48" dur="500" fill="hold"/>
                                        <p:tgtEl>
                                          <p:spTgt spid="22">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 calcmode="lin" valueType="num">
                                      <p:cBhvr additive="base">
                                        <p:cTn id="54"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5">
                                            <p:txEl>
                                              <p:pRg st="1" end="1"/>
                                            </p:txEl>
                                          </p:spTgt>
                                        </p:tgtEl>
                                        <p:attrNameLst>
                                          <p:attrName>style.visibility</p:attrName>
                                        </p:attrNameLst>
                                      </p:cBhvr>
                                      <p:to>
                                        <p:strVal val="visible"/>
                                      </p:to>
                                    </p:set>
                                    <p:anim calcmode="lin" valueType="num">
                                      <p:cBhvr additive="base">
                                        <p:cTn id="60" dur="500" fill="hold"/>
                                        <p:tgtEl>
                                          <p:spTgt spid="35">
                                            <p:txEl>
                                              <p:pRg st="1" end="1"/>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5">
                                            <p:txEl>
                                              <p:pRg st="2" end="2"/>
                                            </p:txEl>
                                          </p:spTgt>
                                        </p:tgtEl>
                                        <p:attrNameLst>
                                          <p:attrName>style.visibility</p:attrName>
                                        </p:attrNameLst>
                                      </p:cBhvr>
                                      <p:to>
                                        <p:strVal val="visible"/>
                                      </p:to>
                                    </p:set>
                                    <p:anim calcmode="lin" valueType="num">
                                      <p:cBhvr additive="base">
                                        <p:cTn id="66" dur="500" fill="hold"/>
                                        <p:tgtEl>
                                          <p:spTgt spid="35">
                                            <p:txEl>
                                              <p:pRg st="2" end="2"/>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35">
                                            <p:txEl>
                                              <p:pRg st="3" end="3"/>
                                            </p:txEl>
                                          </p:spTgt>
                                        </p:tgtEl>
                                        <p:attrNameLst>
                                          <p:attrName>style.visibility</p:attrName>
                                        </p:attrNameLst>
                                      </p:cBhvr>
                                      <p:to>
                                        <p:strVal val="visible"/>
                                      </p:to>
                                    </p:set>
                                    <p:anim calcmode="lin" valueType="num">
                                      <p:cBhvr additive="base">
                                        <p:cTn id="72" dur="500" fill="hold"/>
                                        <p:tgtEl>
                                          <p:spTgt spid="35">
                                            <p:txEl>
                                              <p:pRg st="3" end="3"/>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21" grpId="0" animBg="1"/>
      <p:bldP spid="22" grpId="0" build="p"/>
      <p:bldP spid="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D263E61D-E199-4812-8AD5-581A8C49844A}"/>
              </a:ext>
            </a:extLst>
          </p:cNvPr>
          <p:cNvSpPr txBox="1">
            <a:spLocks/>
          </p:cNvSpPr>
          <p:nvPr/>
        </p:nvSpPr>
        <p:spPr>
          <a:xfrm>
            <a:off x="132521" y="1641178"/>
            <a:ext cx="11161643" cy="1529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solidFill>
                  <a:schemeClr val="accent1">
                    <a:lumMod val="75000"/>
                  </a:schemeClr>
                </a:solidFill>
              </a:rPr>
              <a:t>More examples:</a:t>
            </a:r>
            <a:endParaRPr lang="en-US" dirty="0"/>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B61D379A-5123-42F5-87AD-80B2D16BB8C5}"/>
                  </a:ext>
                </a:extLst>
              </p:cNvPr>
              <p:cNvSpPr>
                <a:spLocks noGrp="1"/>
              </p:cNvSpPr>
              <p:nvPr>
                <p:ph idx="1"/>
              </p:nvPr>
            </p:nvSpPr>
            <p:spPr>
              <a:xfrm>
                <a:off x="473763" y="2690366"/>
                <a:ext cx="4177749" cy="1205774"/>
              </a:xfrm>
            </p:spPr>
            <p:txBody>
              <a:bodyPr/>
              <a:lstStyle/>
              <a:p>
                <a:pPr marL="0" indent="0">
                  <a:buNone/>
                </a:pPr>
                <a:r>
                  <a:rPr lang="en-US" u="sng" dirty="0"/>
                  <a:t>Ex: </a:t>
                </a:r>
                <a:r>
                  <a:rPr lang="en-US" dirty="0"/>
                  <a:t>       0.23 : 32%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a14:m>
                <a:endParaRPr lang="en-US" dirty="0"/>
              </a:p>
              <a:p>
                <a:pPr marL="0" indent="0">
                  <a:buNone/>
                </a:pPr>
                <a:r>
                  <a:rPr lang="en-US" dirty="0"/>
                  <a:t>	        23:  32 : 30</a:t>
                </a:r>
              </a:p>
            </p:txBody>
          </p:sp>
        </mc:Choice>
        <mc:Fallback xmlns="">
          <p:sp>
            <p:nvSpPr>
              <p:cNvPr id="19" name="Content Placeholder 2">
                <a:extLst>
                  <a:ext uri="{FF2B5EF4-FFF2-40B4-BE49-F238E27FC236}">
                    <a16:creationId xmlns:a16="http://schemas.microsoft.com/office/drawing/2014/main" id="{B61D379A-5123-42F5-87AD-80B2D16BB8C5}"/>
                  </a:ext>
                </a:extLst>
              </p:cNvPr>
              <p:cNvSpPr>
                <a:spLocks noGrp="1" noRot="1" noChangeAspect="1" noMove="1" noResize="1" noEditPoints="1" noAdjustHandles="1" noChangeArrowheads="1" noChangeShapeType="1" noTextEdit="1"/>
              </p:cNvSpPr>
              <p:nvPr>
                <p:ph idx="1"/>
              </p:nvPr>
            </p:nvSpPr>
            <p:spPr>
              <a:xfrm>
                <a:off x="473763" y="2690366"/>
                <a:ext cx="4177749" cy="1205774"/>
              </a:xfrm>
              <a:blipFill>
                <a:blip r:embed="rId2"/>
                <a:stretch>
                  <a:fillRect l="-1314"/>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43FA78C0-9CD8-46D7-BC8E-8EA991FA5CE4}"/>
              </a:ext>
            </a:extLst>
          </p:cNvPr>
          <p:cNvSpPr/>
          <p:nvPr/>
        </p:nvSpPr>
        <p:spPr>
          <a:xfrm>
            <a:off x="3670847" y="2413448"/>
            <a:ext cx="5507926" cy="1529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look at the numbers, you can tell that they can all be multiplied by 100 so that they </a:t>
            </a:r>
            <a:r>
              <a:rPr lang="en-US" b="1" u="sng" dirty="0"/>
              <a:t>ALL</a:t>
            </a:r>
            <a:r>
              <a:rPr lang="en-US" dirty="0"/>
              <a:t> become whole.</a:t>
            </a: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EBF2B258-65D9-433A-81C7-5E9C47233B1C}"/>
                  </a:ext>
                </a:extLst>
              </p:cNvPr>
              <p:cNvSpPr txBox="1">
                <a:spLocks/>
              </p:cNvSpPr>
              <p:nvPr/>
            </p:nvSpPr>
            <p:spPr>
              <a:xfrm>
                <a:off x="515177" y="4342440"/>
                <a:ext cx="6480313" cy="2336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u="sng" dirty="0"/>
                  <a:t>Ex:</a:t>
                </a:r>
                <a:r>
                  <a:rPr lang="en-US" dirty="0"/>
                  <a:t>        0.4 : 38%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a:p>
                <a:pPr marL="0" indent="0">
                  <a:buFont typeface="Arial" panose="020B0604020202020204" pitchFamily="34" charset="0"/>
                  <a:buNone/>
                </a:pPr>
                <a:r>
                  <a:rPr lang="en-US" dirty="0"/>
                  <a:t>              40 : 38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3</m:t>
                        </m:r>
                      </m:den>
                    </m:f>
                  </m:oMath>
                </a14:m>
                <a:endParaRPr lang="en-US" dirty="0"/>
              </a:p>
              <a:p>
                <a:pPr marL="0" indent="0">
                  <a:buFont typeface="Arial" panose="020B0604020202020204" pitchFamily="34" charset="0"/>
                  <a:buNone/>
                </a:pPr>
                <a:r>
                  <a:rPr lang="en-US" dirty="0"/>
                  <a:t>            120 : 114 : 100     Now, you can simplify</a:t>
                </a:r>
              </a:p>
              <a:p>
                <a:pPr marL="0" indent="0">
                  <a:buFont typeface="Arial" panose="020B0604020202020204" pitchFamily="34" charset="0"/>
                  <a:buNone/>
                </a:pPr>
                <a:r>
                  <a:rPr lang="en-US" dirty="0"/>
                  <a:t>	    60 : 57 : 50</a:t>
                </a:r>
              </a:p>
            </p:txBody>
          </p:sp>
        </mc:Choice>
        <mc:Fallback xmlns="">
          <p:sp>
            <p:nvSpPr>
              <p:cNvPr id="22" name="Content Placeholder 2">
                <a:extLst>
                  <a:ext uri="{FF2B5EF4-FFF2-40B4-BE49-F238E27FC236}">
                    <a16:creationId xmlns:a16="http://schemas.microsoft.com/office/drawing/2014/main" id="{EBF2B258-65D9-433A-81C7-5E9C47233B1C}"/>
                  </a:ext>
                </a:extLst>
              </p:cNvPr>
              <p:cNvSpPr txBox="1">
                <a:spLocks noRot="1" noChangeAspect="1" noMove="1" noResize="1" noEditPoints="1" noAdjustHandles="1" noChangeArrowheads="1" noChangeShapeType="1" noTextEdit="1"/>
              </p:cNvSpPr>
              <p:nvPr/>
            </p:nvSpPr>
            <p:spPr>
              <a:xfrm>
                <a:off x="515177" y="4342440"/>
                <a:ext cx="6480313" cy="2336655"/>
              </a:xfrm>
              <a:prstGeom prst="rect">
                <a:avLst/>
              </a:prstGeom>
              <a:blipFill>
                <a:blip r:embed="rId3"/>
                <a:stretch>
                  <a:fillRect l="-1223" t="-521"/>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5F36835F-7224-4EDC-B0DA-99CECF1119D0}"/>
              </a:ext>
            </a:extLst>
          </p:cNvPr>
          <p:cNvGrpSpPr/>
          <p:nvPr/>
        </p:nvGrpSpPr>
        <p:grpSpPr>
          <a:xfrm>
            <a:off x="1232448" y="4473108"/>
            <a:ext cx="2438401" cy="1673591"/>
            <a:chOff x="1232448" y="4473108"/>
            <a:chExt cx="2438401" cy="1673591"/>
          </a:xfrm>
        </p:grpSpPr>
        <p:sp>
          <p:nvSpPr>
            <p:cNvPr id="23" name="Arrow: Curved Left 22">
              <a:extLst>
                <a:ext uri="{FF2B5EF4-FFF2-40B4-BE49-F238E27FC236}">
                  <a16:creationId xmlns:a16="http://schemas.microsoft.com/office/drawing/2014/main" id="{2215806C-FBBA-4E18-A776-C03E12980B63}"/>
                </a:ext>
              </a:extLst>
            </p:cNvPr>
            <p:cNvSpPr/>
            <p:nvPr/>
          </p:nvSpPr>
          <p:spPr>
            <a:xfrm>
              <a:off x="3260039" y="4473108"/>
              <a:ext cx="225280" cy="4190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Right 23">
              <a:extLst>
                <a:ext uri="{FF2B5EF4-FFF2-40B4-BE49-F238E27FC236}">
                  <a16:creationId xmlns:a16="http://schemas.microsoft.com/office/drawing/2014/main" id="{E03725AA-5F74-48CA-9DA5-3A2BE8BB4DB4}"/>
                </a:ext>
              </a:extLst>
            </p:cNvPr>
            <p:cNvSpPr/>
            <p:nvPr/>
          </p:nvSpPr>
          <p:spPr>
            <a:xfrm>
              <a:off x="1232448" y="4526116"/>
              <a:ext cx="278299" cy="41908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urved Left 24">
              <a:extLst>
                <a:ext uri="{FF2B5EF4-FFF2-40B4-BE49-F238E27FC236}">
                  <a16:creationId xmlns:a16="http://schemas.microsoft.com/office/drawing/2014/main" id="{3FA692A9-6539-46C1-ABFF-5DB2B2085DF5}"/>
                </a:ext>
              </a:extLst>
            </p:cNvPr>
            <p:cNvSpPr/>
            <p:nvPr/>
          </p:nvSpPr>
          <p:spPr>
            <a:xfrm>
              <a:off x="3485318" y="5550523"/>
              <a:ext cx="185531" cy="5587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urved Right 25">
              <a:extLst>
                <a:ext uri="{FF2B5EF4-FFF2-40B4-BE49-F238E27FC236}">
                  <a16:creationId xmlns:a16="http://schemas.microsoft.com/office/drawing/2014/main" id="{91F53A8B-5323-4589-BFBB-001CFA518EC0}"/>
                </a:ext>
              </a:extLst>
            </p:cNvPr>
            <p:cNvSpPr/>
            <p:nvPr/>
          </p:nvSpPr>
          <p:spPr>
            <a:xfrm>
              <a:off x="1325217" y="5587970"/>
              <a:ext cx="185531" cy="5587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urved Right 26">
              <a:extLst>
                <a:ext uri="{FF2B5EF4-FFF2-40B4-BE49-F238E27FC236}">
                  <a16:creationId xmlns:a16="http://schemas.microsoft.com/office/drawing/2014/main" id="{36DF3FE6-F70E-46C9-AF6E-510C42C5E822}"/>
                </a:ext>
              </a:extLst>
            </p:cNvPr>
            <p:cNvSpPr/>
            <p:nvPr/>
          </p:nvSpPr>
          <p:spPr>
            <a:xfrm>
              <a:off x="1378225" y="5051928"/>
              <a:ext cx="225280" cy="41908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urved Left 27">
              <a:extLst>
                <a:ext uri="{FF2B5EF4-FFF2-40B4-BE49-F238E27FC236}">
                  <a16:creationId xmlns:a16="http://schemas.microsoft.com/office/drawing/2014/main" id="{00B8EAA4-782B-4BF0-B746-AF1C07453B7B}"/>
                </a:ext>
              </a:extLst>
            </p:cNvPr>
            <p:cNvSpPr/>
            <p:nvPr/>
          </p:nvSpPr>
          <p:spPr>
            <a:xfrm>
              <a:off x="3233530" y="5051928"/>
              <a:ext cx="225280" cy="4190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a:extLst>
              <a:ext uri="{FF2B5EF4-FFF2-40B4-BE49-F238E27FC236}">
                <a16:creationId xmlns:a16="http://schemas.microsoft.com/office/drawing/2014/main" id="{F28B2B2D-144E-4D4A-A047-C41AE0A42A34}"/>
              </a:ext>
            </a:extLst>
          </p:cNvPr>
          <p:cNvGrpSpPr/>
          <p:nvPr/>
        </p:nvGrpSpPr>
        <p:grpSpPr>
          <a:xfrm>
            <a:off x="924339" y="2881424"/>
            <a:ext cx="2547727" cy="669094"/>
            <a:chOff x="924339" y="2881424"/>
            <a:chExt cx="2547727" cy="669094"/>
          </a:xfrm>
        </p:grpSpPr>
        <p:sp>
          <p:nvSpPr>
            <p:cNvPr id="29" name="Arrow: Curved Left 28">
              <a:extLst>
                <a:ext uri="{FF2B5EF4-FFF2-40B4-BE49-F238E27FC236}">
                  <a16:creationId xmlns:a16="http://schemas.microsoft.com/office/drawing/2014/main" id="{5039D71C-124D-4BE2-967B-B6F885DD2836}"/>
                </a:ext>
              </a:extLst>
            </p:cNvPr>
            <p:cNvSpPr/>
            <p:nvPr/>
          </p:nvSpPr>
          <p:spPr>
            <a:xfrm>
              <a:off x="3167273" y="2881424"/>
              <a:ext cx="304793" cy="6690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urved Right 29">
              <a:extLst>
                <a:ext uri="{FF2B5EF4-FFF2-40B4-BE49-F238E27FC236}">
                  <a16:creationId xmlns:a16="http://schemas.microsoft.com/office/drawing/2014/main" id="{00323DB6-F7E7-442F-8DE8-97268F36BDB3}"/>
                </a:ext>
              </a:extLst>
            </p:cNvPr>
            <p:cNvSpPr/>
            <p:nvPr/>
          </p:nvSpPr>
          <p:spPr>
            <a:xfrm>
              <a:off x="924339" y="2894676"/>
              <a:ext cx="334613" cy="655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Oval 32">
            <a:extLst>
              <a:ext uri="{FF2B5EF4-FFF2-40B4-BE49-F238E27FC236}">
                <a16:creationId xmlns:a16="http://schemas.microsoft.com/office/drawing/2014/main" id="{46C23B10-C92B-4683-AA0F-7DC9C8ED3EA0}"/>
              </a:ext>
            </a:extLst>
          </p:cNvPr>
          <p:cNvSpPr/>
          <p:nvPr/>
        </p:nvSpPr>
        <p:spPr>
          <a:xfrm>
            <a:off x="6846394" y="4717156"/>
            <a:ext cx="5292598" cy="19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If you look at the numbers, you can tell that you can get rid of the decimal and percentage by multiplying </a:t>
            </a:r>
            <a:r>
              <a:rPr lang="en-US" sz="1400"/>
              <a:t>them by </a:t>
            </a:r>
            <a:r>
              <a:rPr lang="en-US" sz="1400" dirty="0"/>
              <a:t>100. When you’re left with a denominator of 3 then it makes sense to multiply all numbers by 3. Remember, what you do to one number, you have to do the same to the rest of the numbers.</a:t>
            </a:r>
          </a:p>
        </p:txBody>
      </p:sp>
      <p:grpSp>
        <p:nvGrpSpPr>
          <p:cNvPr id="35" name="Group 34">
            <a:extLst>
              <a:ext uri="{FF2B5EF4-FFF2-40B4-BE49-F238E27FC236}">
                <a16:creationId xmlns:a16="http://schemas.microsoft.com/office/drawing/2014/main" id="{B3BA076D-527D-4CBB-9B91-70C7B60ADC48}"/>
              </a:ext>
            </a:extLst>
          </p:cNvPr>
          <p:cNvGrpSpPr/>
          <p:nvPr/>
        </p:nvGrpSpPr>
        <p:grpSpPr>
          <a:xfrm>
            <a:off x="8507896" y="94500"/>
            <a:ext cx="3684104" cy="1012099"/>
            <a:chOff x="8853836" y="5984543"/>
            <a:chExt cx="3338164" cy="1012099"/>
          </a:xfrm>
        </p:grpSpPr>
        <p:pic>
          <p:nvPicPr>
            <p:cNvPr id="36" name="Graphic 35" descr="Books">
              <a:extLst>
                <a:ext uri="{FF2B5EF4-FFF2-40B4-BE49-F238E27FC236}">
                  <a16:creationId xmlns:a16="http://schemas.microsoft.com/office/drawing/2014/main" id="{26FD0906-674B-40E6-92FA-E81397A821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3836" y="5984543"/>
              <a:ext cx="914400" cy="914400"/>
            </a:xfrm>
            <a:prstGeom prst="rect">
              <a:avLst/>
            </a:prstGeom>
          </p:spPr>
        </p:pic>
        <p:sp>
          <p:nvSpPr>
            <p:cNvPr id="37" name="TextBox 36">
              <a:extLst>
                <a:ext uri="{FF2B5EF4-FFF2-40B4-BE49-F238E27FC236}">
                  <a16:creationId xmlns:a16="http://schemas.microsoft.com/office/drawing/2014/main" id="{82DE9D1B-AE47-4372-AEF2-23A35D6E1CC3}"/>
                </a:ext>
              </a:extLst>
            </p:cNvPr>
            <p:cNvSpPr txBox="1"/>
            <p:nvPr/>
          </p:nvSpPr>
          <p:spPr>
            <a:xfrm>
              <a:off x="9768533" y="6073312"/>
              <a:ext cx="2423467" cy="923330"/>
            </a:xfrm>
            <a:prstGeom prst="rect">
              <a:avLst/>
            </a:prstGeom>
            <a:noFill/>
          </p:spPr>
          <p:txBody>
            <a:bodyPr wrap="square" rtlCol="0">
              <a:spAutoFit/>
            </a:bodyPr>
            <a:lstStyle/>
            <a:p>
              <a:r>
                <a:rPr lang="en-US" b="1" u="sng" dirty="0"/>
                <a:t>Solve P. 186 Ex.12B:</a:t>
              </a:r>
            </a:p>
            <a:p>
              <a:r>
                <a:rPr lang="en-US" dirty="0"/>
                <a:t>Q1(f, g), Q2(b),Q3, Q5, 6(</a:t>
              </a:r>
              <a:r>
                <a:rPr lang="en-US" dirty="0" err="1"/>
                <a:t>a,b,c</a:t>
              </a:r>
              <a:r>
                <a:rPr lang="en-US" dirty="0"/>
                <a:t>),Q7(</a:t>
              </a:r>
              <a:r>
                <a:rPr lang="en-US" dirty="0" err="1"/>
                <a:t>a,c,e</a:t>
              </a:r>
              <a:r>
                <a:rPr lang="en-US" dirty="0"/>
                <a:t>)</a:t>
              </a:r>
            </a:p>
          </p:txBody>
        </p:sp>
      </p:grpSp>
      <p:grpSp>
        <p:nvGrpSpPr>
          <p:cNvPr id="38" name="Group 37">
            <a:extLst>
              <a:ext uri="{FF2B5EF4-FFF2-40B4-BE49-F238E27FC236}">
                <a16:creationId xmlns:a16="http://schemas.microsoft.com/office/drawing/2014/main" id="{A5E7F145-8F99-40C9-9AE5-C019C6D5974C}"/>
              </a:ext>
            </a:extLst>
          </p:cNvPr>
          <p:cNvGrpSpPr/>
          <p:nvPr/>
        </p:nvGrpSpPr>
        <p:grpSpPr>
          <a:xfrm>
            <a:off x="8507896" y="1261138"/>
            <a:ext cx="3684104" cy="1289098"/>
            <a:chOff x="8853836" y="5984543"/>
            <a:chExt cx="3338164" cy="1289098"/>
          </a:xfrm>
        </p:grpSpPr>
        <p:pic>
          <p:nvPicPr>
            <p:cNvPr id="39" name="Graphic 38" descr="Books">
              <a:extLst>
                <a:ext uri="{FF2B5EF4-FFF2-40B4-BE49-F238E27FC236}">
                  <a16:creationId xmlns:a16="http://schemas.microsoft.com/office/drawing/2014/main" id="{8A8489CB-0143-417B-A111-F4717285C2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3836" y="5984543"/>
              <a:ext cx="914400" cy="914400"/>
            </a:xfrm>
            <a:prstGeom prst="rect">
              <a:avLst/>
            </a:prstGeom>
          </p:spPr>
        </p:pic>
        <p:sp>
          <p:nvSpPr>
            <p:cNvPr id="40" name="TextBox 39">
              <a:extLst>
                <a:ext uri="{FF2B5EF4-FFF2-40B4-BE49-F238E27FC236}">
                  <a16:creationId xmlns:a16="http://schemas.microsoft.com/office/drawing/2014/main" id="{22C1673C-0D55-484A-9627-327AF5F0AAE5}"/>
                </a:ext>
              </a:extLst>
            </p:cNvPr>
            <p:cNvSpPr txBox="1"/>
            <p:nvPr/>
          </p:nvSpPr>
          <p:spPr>
            <a:xfrm>
              <a:off x="9768533" y="6073312"/>
              <a:ext cx="2423467" cy="1200329"/>
            </a:xfrm>
            <a:prstGeom prst="rect">
              <a:avLst/>
            </a:prstGeom>
            <a:noFill/>
          </p:spPr>
          <p:txBody>
            <a:bodyPr wrap="square" rtlCol="0">
              <a:spAutoFit/>
            </a:bodyPr>
            <a:lstStyle/>
            <a:p>
              <a:r>
                <a:rPr lang="en-US" b="1" u="sng" dirty="0"/>
                <a:t>Solve P. 187 Ex.12C:</a:t>
              </a:r>
            </a:p>
            <a:p>
              <a:r>
                <a:rPr lang="en-US" dirty="0"/>
                <a:t>Q1, Q2(b), Q3(</a:t>
              </a:r>
              <a:r>
                <a:rPr lang="en-US" dirty="0" err="1"/>
                <a:t>e,f,g,h</a:t>
              </a:r>
              <a:r>
                <a:rPr lang="en-US" dirty="0"/>
                <a:t>), Q4(</a:t>
              </a:r>
              <a:r>
                <a:rPr lang="en-US" dirty="0" err="1"/>
                <a:t>a,b,d</a:t>
              </a:r>
              <a:r>
                <a:rPr lang="en-US" dirty="0"/>
                <a:t>), Q5, Q6(</a:t>
              </a:r>
              <a:r>
                <a:rPr lang="en-US" dirty="0" err="1"/>
                <a:t>b,c</a:t>
              </a:r>
              <a:r>
                <a:rPr lang="en-US" dirty="0"/>
                <a:t>)</a:t>
              </a:r>
            </a:p>
          </p:txBody>
        </p:sp>
      </p:grpSp>
    </p:spTree>
    <p:extLst>
      <p:ext uri="{BB962C8B-B14F-4D97-AF65-F5344CB8AC3E}">
        <p14:creationId xmlns:p14="http://schemas.microsoft.com/office/powerpoint/2010/main" val="151634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 calcmode="lin" valueType="num">
                                      <p:cBhvr additive="base">
                                        <p:cTn id="30"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
                                            <p:txEl>
                                              <p:pRg st="1" end="1"/>
                                            </p:txEl>
                                          </p:spTgt>
                                        </p:tgtEl>
                                        <p:attrNameLst>
                                          <p:attrName>style.visibility</p:attrName>
                                        </p:attrNameLst>
                                      </p:cBhvr>
                                      <p:to>
                                        <p:strVal val="visible"/>
                                      </p:to>
                                    </p:set>
                                    <p:anim calcmode="lin" valueType="num">
                                      <p:cBhvr additive="base">
                                        <p:cTn id="36" dur="500" fill="hold"/>
                                        <p:tgtEl>
                                          <p:spTgt spid="22">
                                            <p:txEl>
                                              <p:pRg st="1" end="1"/>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2">
                                            <p:txEl>
                                              <p:pRg st="2" end="2"/>
                                            </p:txEl>
                                          </p:spTgt>
                                        </p:tgtEl>
                                        <p:attrNameLst>
                                          <p:attrName>style.visibility</p:attrName>
                                        </p:attrNameLst>
                                      </p:cBhvr>
                                      <p:to>
                                        <p:strVal val="visible"/>
                                      </p:to>
                                    </p:set>
                                    <p:anim calcmode="lin" valueType="num">
                                      <p:cBhvr additive="base">
                                        <p:cTn id="42" dur="500" fill="hold"/>
                                        <p:tgtEl>
                                          <p:spTgt spid="22">
                                            <p:txEl>
                                              <p:pRg st="2" end="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2">
                                            <p:txEl>
                                              <p:pRg st="3" end="3"/>
                                            </p:txEl>
                                          </p:spTgt>
                                        </p:tgtEl>
                                        <p:attrNameLst>
                                          <p:attrName>style.visibility</p:attrName>
                                        </p:attrNameLst>
                                      </p:cBhvr>
                                      <p:to>
                                        <p:strVal val="visible"/>
                                      </p:to>
                                    </p:set>
                                    <p:anim calcmode="lin" valueType="num">
                                      <p:cBhvr additive="base">
                                        <p:cTn id="48" dur="500" fill="hold"/>
                                        <p:tgtEl>
                                          <p:spTgt spid="22">
                                            <p:txEl>
                                              <p:pRg st="3" end="3"/>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arn(inVertical)">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21" grpId="0" animBg="1"/>
      <p:bldP spid="22" grpId="0" build="p"/>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D63-CDF6-4C8D-AD7B-38BBFE378743}"/>
              </a:ext>
            </a:extLst>
          </p:cNvPr>
          <p:cNvSpPr>
            <a:spLocks noGrp="1"/>
          </p:cNvSpPr>
          <p:nvPr>
            <p:ph type="title"/>
          </p:nvPr>
        </p:nvSpPr>
        <p:spPr>
          <a:xfrm>
            <a:off x="1546003" y="597605"/>
            <a:ext cx="8911687" cy="1280890"/>
          </a:xfrm>
        </p:spPr>
        <p:txBody>
          <a:bodyPr/>
          <a:lstStyle/>
          <a:p>
            <a:r>
              <a:rPr lang="en-US" dirty="0"/>
              <a:t>Dividing a quantity in a given ratio</a:t>
            </a:r>
          </a:p>
        </p:txBody>
      </p:sp>
      <p:pic>
        <p:nvPicPr>
          <p:cNvPr id="1026" name="Picture 2" descr="317 Cadbury Dairy Milk Photos and Premium High Res Pictures - Getty Images">
            <a:extLst>
              <a:ext uri="{FF2B5EF4-FFF2-40B4-BE49-F238E27FC236}">
                <a16:creationId xmlns:a16="http://schemas.microsoft.com/office/drawing/2014/main" id="{CC3E7F28-60AA-4246-91AC-91A3C3F295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91809">
            <a:off x="7869775" y="1793736"/>
            <a:ext cx="2720534" cy="14669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D417F5C-5216-459E-8DC3-0F565E36A75C}"/>
              </a:ext>
            </a:extLst>
          </p:cNvPr>
          <p:cNvSpPr txBox="1">
            <a:spLocks/>
          </p:cNvSpPr>
          <p:nvPr/>
        </p:nvSpPr>
        <p:spPr>
          <a:xfrm>
            <a:off x="871426" y="1602523"/>
            <a:ext cx="6324503" cy="22138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200" b="1" u="sng" dirty="0"/>
              <a:t>EXAMPLE: </a:t>
            </a:r>
            <a:r>
              <a:rPr lang="en-US" sz="2200" dirty="0"/>
              <a:t>You have a chocolate bar. The bar has a total of 15 squares in it. you want to share it between you and your friend in the ratio of 2 : 3. How many squares will each of you get?</a:t>
            </a:r>
          </a:p>
        </p:txBody>
      </p:sp>
      <p:sp>
        <p:nvSpPr>
          <p:cNvPr id="7" name="Content Placeholder 2">
            <a:extLst>
              <a:ext uri="{FF2B5EF4-FFF2-40B4-BE49-F238E27FC236}">
                <a16:creationId xmlns:a16="http://schemas.microsoft.com/office/drawing/2014/main" id="{8C652868-1CC4-4A66-93F9-6CFFEE5FBC87}"/>
              </a:ext>
            </a:extLst>
          </p:cNvPr>
          <p:cNvSpPr txBox="1">
            <a:spLocks/>
          </p:cNvSpPr>
          <p:nvPr/>
        </p:nvSpPr>
        <p:spPr>
          <a:xfrm>
            <a:off x="818411" y="3663236"/>
            <a:ext cx="8564123" cy="293209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200" dirty="0"/>
              <a:t>So, from the ratio you can conclude that you took less than your friend.</a:t>
            </a:r>
          </a:p>
          <a:p>
            <a:endParaRPr lang="en-US" sz="800" dirty="0"/>
          </a:p>
          <a:p>
            <a:r>
              <a:rPr lang="en-US" sz="2200" dirty="0"/>
              <a:t>Basically it means that for every two pieces that you take, you give your friend three pieces until you run out of square chocolates.</a:t>
            </a:r>
          </a:p>
          <a:p>
            <a:r>
              <a:rPr lang="en-US" sz="2200" dirty="0"/>
              <a:t>But that will take too long if the quantity given is a big number.</a:t>
            </a:r>
          </a:p>
        </p:txBody>
      </p:sp>
      <p:sp>
        <p:nvSpPr>
          <p:cNvPr id="3" name="Rectangle 2">
            <a:extLst>
              <a:ext uri="{FF2B5EF4-FFF2-40B4-BE49-F238E27FC236}">
                <a16:creationId xmlns:a16="http://schemas.microsoft.com/office/drawing/2014/main" id="{8E7FC1A5-E793-4223-B99D-CCE4DBA2AD46}"/>
              </a:ext>
            </a:extLst>
          </p:cNvPr>
          <p:cNvSpPr/>
          <p:nvPr/>
        </p:nvSpPr>
        <p:spPr>
          <a:xfrm>
            <a:off x="7165049" y="6449902"/>
            <a:ext cx="5008102" cy="323165"/>
          </a:xfrm>
          <a:prstGeom prst="rect">
            <a:avLst/>
          </a:prstGeom>
        </p:spPr>
        <p:txBody>
          <a:bodyPr wrap="none">
            <a:spAutoFit/>
          </a:bodyPr>
          <a:lstStyle/>
          <a:p>
            <a:r>
              <a:rPr lang="en-US" sz="1500" dirty="0">
                <a:hlinkClick r:id="rId3"/>
              </a:rPr>
              <a:t>https://www.youtube.com/watch?v=1htzC_LMBoA</a:t>
            </a:r>
            <a:r>
              <a:rPr lang="en-US" sz="1500" dirty="0"/>
              <a:t> </a:t>
            </a:r>
          </a:p>
        </p:txBody>
      </p:sp>
    </p:spTree>
    <p:extLst>
      <p:ext uri="{BB962C8B-B14F-4D97-AF65-F5344CB8AC3E}">
        <p14:creationId xmlns:p14="http://schemas.microsoft.com/office/powerpoint/2010/main" val="41658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17 Cadbury Dairy Milk Photos and Premium High Res Pictures - Getty Images">
            <a:extLst>
              <a:ext uri="{FF2B5EF4-FFF2-40B4-BE49-F238E27FC236}">
                <a16:creationId xmlns:a16="http://schemas.microsoft.com/office/drawing/2014/main" id="{CC3E7F28-60AA-4246-91AC-91A3C3F295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91809">
            <a:off x="9378390" y="1084017"/>
            <a:ext cx="2607323" cy="140591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D417F5C-5216-459E-8DC3-0F565E36A75C}"/>
              </a:ext>
            </a:extLst>
          </p:cNvPr>
          <p:cNvSpPr txBox="1">
            <a:spLocks/>
          </p:cNvSpPr>
          <p:nvPr/>
        </p:nvSpPr>
        <p:spPr>
          <a:xfrm>
            <a:off x="709226" y="1238049"/>
            <a:ext cx="8458111" cy="17844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200" b="1" u="sng" dirty="0"/>
              <a:t>EXAMPLE : </a:t>
            </a:r>
            <a:r>
              <a:rPr lang="en-US" sz="2200" dirty="0"/>
              <a:t>You have a chocolate bar. The bar has a total of 15 squares in it. you want to share it between you and your friend in the ratio of 2 : 3. How many squares will each of you get?</a:t>
            </a:r>
          </a:p>
        </p:txBody>
      </p:sp>
      <p:sp>
        <p:nvSpPr>
          <p:cNvPr id="7" name="Content Placeholder 2">
            <a:extLst>
              <a:ext uri="{FF2B5EF4-FFF2-40B4-BE49-F238E27FC236}">
                <a16:creationId xmlns:a16="http://schemas.microsoft.com/office/drawing/2014/main" id="{8C652868-1CC4-4A66-93F9-6CFFEE5FBC87}"/>
              </a:ext>
            </a:extLst>
          </p:cNvPr>
          <p:cNvSpPr txBox="1">
            <a:spLocks/>
          </p:cNvSpPr>
          <p:nvPr/>
        </p:nvSpPr>
        <p:spPr>
          <a:xfrm>
            <a:off x="654633" y="4088471"/>
            <a:ext cx="11158331" cy="73415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Font typeface="+mj-lt"/>
              <a:buAutoNum type="arabicPeriod" startAt="2"/>
            </a:pPr>
            <a:r>
              <a:rPr lang="en-US" sz="2000" dirty="0"/>
              <a:t>Now lets see how many squares each part will have. Since you have 15 squares, then 15 ÷ 5 = 3 squares.</a:t>
            </a:r>
          </a:p>
        </p:txBody>
      </p:sp>
      <p:sp>
        <p:nvSpPr>
          <p:cNvPr id="8" name="Content Placeholder 2">
            <a:extLst>
              <a:ext uri="{FF2B5EF4-FFF2-40B4-BE49-F238E27FC236}">
                <a16:creationId xmlns:a16="http://schemas.microsoft.com/office/drawing/2014/main" id="{DD99B0E3-845E-4F84-A4F3-2B3A6338D0E8}"/>
              </a:ext>
            </a:extLst>
          </p:cNvPr>
          <p:cNvSpPr txBox="1">
            <a:spLocks/>
          </p:cNvSpPr>
          <p:nvPr/>
        </p:nvSpPr>
        <p:spPr>
          <a:xfrm>
            <a:off x="612370" y="5693204"/>
            <a:ext cx="11158331" cy="14847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Font typeface="+mj-lt"/>
              <a:buAutoNum type="arabicPeriod" startAt="4"/>
            </a:pPr>
            <a:r>
              <a:rPr lang="en-US" sz="2000" dirty="0"/>
              <a:t>To make sure your answer is correct, add your chocolate squares (which is 6) and your friend’s chocolate squares (which is 9), and the sum should be 15 as shown in the picture </a:t>
            </a:r>
            <a:r>
              <a:rPr lang="en-US" sz="2000" dirty="0">
                <a:sym typeface="Wingdings" panose="05000000000000000000" pitchFamily="2" charset="2"/>
              </a:rPr>
              <a:t></a:t>
            </a:r>
            <a:endParaRPr lang="en-US" sz="2000" dirty="0"/>
          </a:p>
        </p:txBody>
      </p:sp>
      <p:sp>
        <p:nvSpPr>
          <p:cNvPr id="9" name="Content Placeholder 2">
            <a:extLst>
              <a:ext uri="{FF2B5EF4-FFF2-40B4-BE49-F238E27FC236}">
                <a16:creationId xmlns:a16="http://schemas.microsoft.com/office/drawing/2014/main" id="{20DEEA12-1B39-4388-BB46-6347B430BC89}"/>
              </a:ext>
            </a:extLst>
          </p:cNvPr>
          <p:cNvSpPr txBox="1">
            <a:spLocks/>
          </p:cNvSpPr>
          <p:nvPr/>
        </p:nvSpPr>
        <p:spPr>
          <a:xfrm>
            <a:off x="681930" y="2827715"/>
            <a:ext cx="11158331" cy="12046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200" dirty="0"/>
              <a:t>Instead, you can follow the below steps to find how much each of you get:</a:t>
            </a:r>
          </a:p>
          <a:p>
            <a:pPr marL="914400" lvl="1" indent="-457200">
              <a:buFont typeface="+mj-lt"/>
              <a:buAutoNum type="arabicPeriod"/>
            </a:pPr>
            <a:r>
              <a:rPr lang="en-US" sz="2000" dirty="0"/>
              <a:t>Find out how many equal parts you should divide the chocolate bar into. You do this by adding the numbers in the ratio, so 2 + 3 = 5 parts.</a:t>
            </a:r>
          </a:p>
        </p:txBody>
      </p:sp>
      <p:sp>
        <p:nvSpPr>
          <p:cNvPr id="10" name="Content Placeholder 2">
            <a:extLst>
              <a:ext uri="{FF2B5EF4-FFF2-40B4-BE49-F238E27FC236}">
                <a16:creationId xmlns:a16="http://schemas.microsoft.com/office/drawing/2014/main" id="{0D181B79-B320-4D88-B11C-DF3875FA5020}"/>
              </a:ext>
            </a:extLst>
          </p:cNvPr>
          <p:cNvSpPr txBox="1">
            <a:spLocks/>
          </p:cNvSpPr>
          <p:nvPr/>
        </p:nvSpPr>
        <p:spPr>
          <a:xfrm>
            <a:off x="626015" y="4865086"/>
            <a:ext cx="11158331" cy="46061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Font typeface="+mj-lt"/>
              <a:buAutoNum type="arabicPeriod" startAt="3"/>
            </a:pPr>
            <a:r>
              <a:rPr lang="en-US" sz="2000" dirty="0"/>
              <a:t>Since the ratio is 2 : 3, you get 2 parts (which includes 2 x 3 = 6 squares), and your friend has 3 parts (which includes 3 x 3 = 9 squares).</a:t>
            </a:r>
          </a:p>
        </p:txBody>
      </p:sp>
    </p:spTree>
    <p:extLst>
      <p:ext uri="{BB962C8B-B14F-4D97-AF65-F5344CB8AC3E}">
        <p14:creationId xmlns:p14="http://schemas.microsoft.com/office/powerpoint/2010/main" val="290244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additive="base">
                                        <p:cTn id="2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additive="base">
                                        <p:cTn id="3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P spid="8" grpId="0" uiExpand="1" build="p"/>
      <p:bldP spid="9" grpId="0" uiExpand="1" build="p"/>
      <p:bldP spid="10" grpId="0" uiExpand="1"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13374</TotalTime>
  <Words>1026</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 Math</vt:lpstr>
      <vt:lpstr>Century Gothic</vt:lpstr>
      <vt:lpstr>Wingdings</vt:lpstr>
      <vt:lpstr>Wingdings 3</vt:lpstr>
      <vt:lpstr>Wisp</vt:lpstr>
      <vt:lpstr>Ratio and proportion</vt:lpstr>
      <vt:lpstr>Objectives:</vt:lpstr>
      <vt:lpstr>Converting units (Metric system)</vt:lpstr>
      <vt:lpstr>PowerPoint Presentation</vt:lpstr>
      <vt:lpstr>Simplifying ratios</vt:lpstr>
      <vt:lpstr>PowerPoint Presentation</vt:lpstr>
      <vt:lpstr>PowerPoint Presentation</vt:lpstr>
      <vt:lpstr>Dividing a quantity in a given ratio</vt:lpstr>
      <vt:lpstr>PowerPoint Presentation</vt:lpstr>
      <vt:lpstr>PowerPoint Presentation</vt:lpstr>
      <vt:lpstr>End of Chapter 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 and proportion</dc:title>
  <dc:creator>T.Newas</dc:creator>
  <cp:lastModifiedBy>T.Newas</cp:lastModifiedBy>
  <cp:revision>89</cp:revision>
  <dcterms:created xsi:type="dcterms:W3CDTF">2020-11-08T12:08:37Z</dcterms:created>
  <dcterms:modified xsi:type="dcterms:W3CDTF">2023-11-23T04:31:34Z</dcterms:modified>
</cp:coreProperties>
</file>