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66" r:id="rId4"/>
    <p:sldId id="262" r:id="rId5"/>
    <p:sldId id="263" r:id="rId6"/>
    <p:sldId id="259" r:id="rId7"/>
    <p:sldId id="271" r:id="rId8"/>
    <p:sldId id="275" r:id="rId9"/>
    <p:sldId id="268" r:id="rId10"/>
    <p:sldId id="267" r:id="rId11"/>
    <p:sldId id="258" r:id="rId12"/>
    <p:sldId id="274" r:id="rId13"/>
    <p:sldId id="265" r:id="rId14"/>
    <p:sldId id="269" r:id="rId15"/>
    <p:sldId id="270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C295E-7760-49F4-8B47-CAAF7D1132A2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CE3DB-ECB4-4237-A4AE-6557FD90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9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11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6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7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6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63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9196A3-D5DD-4F36-BD78-45AF279E8D1B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98696C-191B-4C5B-90B5-7C3010B378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4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jz9WvfKDVc" TargetMode="External"/><Relationship Id="rId2" Type="http://schemas.openxmlformats.org/officeDocument/2006/relationships/hyperlink" Target="https://www.youtube.com/watch?v=a0yGDipKWl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He_FK6na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oauth2/authenticated?code=Q1Y6rVaotUCWy27R2rk3AqZOMmnmZXCFWXLeH5Ms440&amp;state=789d13b10d2842d7abd99570a4ef48bd" TargetMode="External"/><Relationship Id="rId2" Type="http://schemas.openxmlformats.org/officeDocument/2006/relationships/hyperlink" Target="https://play.kahoot.it/v2/oauth2/authenticated?code=cp-JEHM4Vu5FKNpc-kmEkepm8fBSyCDiM3T2YZCwQkg&amp;state=e66232f55fb7442d8cdfd159b7d4aad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07FA-5E08-4C16-95D5-6C4D10B71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Enzymes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9D894-7C29-4533-BB7F-717E28CE7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Catalysts of Life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38FF22-E46B-401C-BDEA-24AD94D8B967}"/>
              </a:ext>
            </a:extLst>
          </p:cNvPr>
          <p:cNvSpPr/>
          <p:nvPr/>
        </p:nvSpPr>
        <p:spPr>
          <a:xfrm>
            <a:off x="126325" y="6423177"/>
            <a:ext cx="6577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https://www.youtube.com/watch?v=a0yGDipKWlo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5F371-9FD3-450A-B6F1-CF2B6D2D180C}"/>
              </a:ext>
            </a:extLst>
          </p:cNvPr>
          <p:cNvSpPr/>
          <p:nvPr/>
        </p:nvSpPr>
        <p:spPr>
          <a:xfrm>
            <a:off x="126325" y="5934670"/>
            <a:ext cx="6465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https://www.youtube.com/watch?v=6jz9WvfKDVc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83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475FE7C-0906-458D-B2E9-2BDFB0A62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1" t="19301" r="23553" b="19936"/>
          <a:stretch/>
        </p:blipFill>
        <p:spPr>
          <a:xfrm>
            <a:off x="1005839" y="1348740"/>
            <a:ext cx="9697789" cy="51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63FE-0055-4E8F-9FAA-9280CC72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40212" cy="14996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Factors Affecting Enzyme Activity: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C00F4-F4C0-42A5-A26A-9D1B52E5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" y="1541975"/>
            <a:ext cx="6086475" cy="5286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accent1"/>
                </a:solidFill>
              </a:rPr>
              <a:t> Temperature</a:t>
            </a:r>
            <a:r>
              <a:rPr lang="en-US" sz="3000" b="1" dirty="0"/>
              <a:t>:</a:t>
            </a:r>
            <a:r>
              <a:rPr lang="en-US" sz="3000" dirty="0"/>
              <a:t> Enzymes have an </a:t>
            </a:r>
            <a:r>
              <a:rPr lang="en-US" sz="3000" dirty="0">
                <a:solidFill>
                  <a:schemeClr val="accent1"/>
                </a:solidFill>
              </a:rPr>
              <a:t>optimal temperature </a:t>
            </a:r>
            <a:r>
              <a:rPr lang="en-US" sz="3000" dirty="0"/>
              <a:t>at which they work most efficiently. Too high a temperature can denature the enzyme, while too low temperature may slow down the reaction.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/>
          </a:p>
          <a:p>
            <a:r>
              <a:rPr lang="en-US" sz="3000" b="1" u="sng" dirty="0">
                <a:solidFill>
                  <a:schemeClr val="accent1"/>
                </a:solidFill>
              </a:rPr>
              <a:t>The enzymes in our bodies work best at 37°C.</a:t>
            </a:r>
          </a:p>
          <a:p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59E2D-914C-4049-BA1D-111ECE786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35" y="1335024"/>
            <a:ext cx="575881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5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63FE-0055-4E8F-9FAA-9280CC72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40212" cy="14996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Factors Affecting Enzyme Activity: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C00F4-F4C0-42A5-A26A-9D1B52E56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6" y="1731523"/>
            <a:ext cx="5705475" cy="4577837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chemeClr val="accent1"/>
                </a:solidFill>
              </a:rPr>
              <a:t> pH</a:t>
            </a:r>
            <a:r>
              <a:rPr lang="en-US" sz="3000" b="1" dirty="0"/>
              <a:t>:</a:t>
            </a:r>
            <a:r>
              <a:rPr lang="en-US" sz="3000" dirty="0"/>
              <a:t> Enzymes also have an optimal pH range for their activity. Any changes from this range can alter the enzyme's shape and affect its function.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endParaRPr lang="en-US" sz="2400" dirty="0"/>
          </a:p>
          <a:p>
            <a:r>
              <a:rPr lang="en-US" sz="3300" b="1" u="sng" dirty="0">
                <a:solidFill>
                  <a:schemeClr val="accent1"/>
                </a:solidFill>
              </a:rPr>
              <a:t>Most enzymes work best near neutral pH (6 to 8).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ADFE1-3DC0-4C41-B025-AFAC201F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34" y="1890850"/>
            <a:ext cx="5705475" cy="4829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A9465F-6FB9-4946-A910-632AB7E801D3}"/>
              </a:ext>
            </a:extLst>
          </p:cNvPr>
          <p:cNvSpPr/>
          <p:nvPr/>
        </p:nvSpPr>
        <p:spPr>
          <a:xfrm>
            <a:off x="5694287" y="86975"/>
            <a:ext cx="6455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https://www.youtube.com/watch?v=n9He_FK6nao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33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F646-4640-4843-87DD-0FA9E1C6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What will happen to the enzyme if the temperature increases or the PH changes 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ED8FC1-215E-4B5F-AE95-834ED5CB0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7" t="36280" r="22094" b="12868"/>
          <a:stretch/>
        </p:blipFill>
        <p:spPr>
          <a:xfrm>
            <a:off x="1418705" y="2313718"/>
            <a:ext cx="10057015" cy="39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2B15-D67B-4659-B19F-45801C4D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7220-2D80-4E20-9CCF-E760268D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Q1) Explain why enzymes are called biological catalysts.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Q2) Complete the table:</a:t>
            </a:r>
          </a:p>
          <a:p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ACABCE-F971-444F-B734-756F0ABDF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92511"/>
              </p:ext>
            </p:extLst>
          </p:nvPr>
        </p:nvGraphicFramePr>
        <p:xfrm>
          <a:off x="1024128" y="3922776"/>
          <a:ext cx="10143744" cy="258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248">
                  <a:extLst>
                    <a:ext uri="{9D8B030D-6E8A-4147-A177-3AD203B41FA5}">
                      <a16:colId xmlns:a16="http://schemas.microsoft.com/office/drawing/2014/main" val="2335029396"/>
                    </a:ext>
                  </a:extLst>
                </a:gridCol>
                <a:gridCol w="3381248">
                  <a:extLst>
                    <a:ext uri="{9D8B030D-6E8A-4147-A177-3AD203B41FA5}">
                      <a16:colId xmlns:a16="http://schemas.microsoft.com/office/drawing/2014/main" val="3872664133"/>
                    </a:ext>
                  </a:extLst>
                </a:gridCol>
                <a:gridCol w="3381248">
                  <a:extLst>
                    <a:ext uri="{9D8B030D-6E8A-4147-A177-3AD203B41FA5}">
                      <a16:colId xmlns:a16="http://schemas.microsoft.com/office/drawing/2014/main" val="3477768443"/>
                    </a:ext>
                  </a:extLst>
                </a:gridCol>
              </a:tblGrid>
              <a:tr h="562356">
                <a:tc>
                  <a:txBody>
                    <a:bodyPr/>
                    <a:lstStyle/>
                    <a:p>
                      <a:r>
                        <a:rPr lang="en-US" sz="2800" dirty="0"/>
                        <a:t>Nutrient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Enzyme used to digest 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Organ(s) where digestion takes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628961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r>
                        <a:rPr lang="en-US" sz="2800" dirty="0"/>
                        <a:t>Carbohydrate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077686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r>
                        <a:rPr lang="en-US" sz="28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839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Fat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01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90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2B15-D67B-4659-B19F-45801C4D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7220-2D80-4E20-9CCF-E760268D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10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Q1) Explain why enzymes are called biological catalysts.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The term ‘biological’ means they are made by living cells. The term ‘catalysts’ means that they speed up the rate of chemical reactions.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Q2)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FBC95-79FE-4C64-8064-99C9E84E2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" t="19732" r="64960" b="40268"/>
          <a:stretch/>
        </p:blipFill>
        <p:spPr>
          <a:xfrm>
            <a:off x="1943656" y="3931920"/>
            <a:ext cx="6611526" cy="2926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05617E-8B13-4AD2-A96E-2B47B1844528}"/>
              </a:ext>
            </a:extLst>
          </p:cNvPr>
          <p:cNvSpPr/>
          <p:nvPr/>
        </p:nvSpPr>
        <p:spPr>
          <a:xfrm>
            <a:off x="8506689" y="4556820"/>
            <a:ext cx="3483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Note : starch is digested by the amylase enzyme in the mouth and the small intestine </a:t>
            </a:r>
          </a:p>
        </p:txBody>
      </p:sp>
    </p:spTree>
    <p:extLst>
      <p:ext uri="{BB962C8B-B14F-4D97-AF65-F5344CB8AC3E}">
        <p14:creationId xmlns:p14="http://schemas.microsoft.com/office/powerpoint/2010/main" val="323352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2119-7810-4AC1-843F-99712F09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Kahoot games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FB27-35E4-4D47-9089-8F058B939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https://play.kahoot.it/v2/oauth2/authenticated?code=cp-JEHM4Vu5FKNpc-kmEkepm8fBSyCDiM3T2YZCwQkg&amp;state=e66232f55fb7442d8cdfd159b7d4aad4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https://play.kahoot.it/v2/oauth2/authenticated?code=Q1Y6rVaotUCWy27R2rk3AqZOMmnmZXCFWXLeH5Ms440&amp;state=789d13b10d2842d7abd99570a4ef48bd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55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683F-3361-4210-BB4F-0E7B84F9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Properties of enzymes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2267-6133-402D-9DD3-12FA2FC1C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Enzymes are </a:t>
            </a:r>
            <a:r>
              <a:rPr lang="en-US" sz="2800" b="1" dirty="0">
                <a:solidFill>
                  <a:schemeClr val="accent1"/>
                </a:solidFill>
              </a:rPr>
              <a:t>proteins</a:t>
            </a:r>
            <a:r>
              <a:rPr lang="en-US" sz="2800" dirty="0"/>
              <a:t> that function as biological catalysts.</a:t>
            </a:r>
          </a:p>
          <a:p>
            <a:r>
              <a:rPr lang="en-US" sz="2800" dirty="0"/>
              <a:t>Catalysts: a substance that speeds up a chemical reaction.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Enzymes can help to break down a large molecule into smaller molecules.</a:t>
            </a:r>
          </a:p>
          <a:p>
            <a:endParaRPr lang="en-US" sz="2800" dirty="0"/>
          </a:p>
          <a:p>
            <a:r>
              <a:rPr lang="en-US" sz="2800" u="sng" dirty="0"/>
              <a:t>All enzymes are proteins but not all proteins are enzymes.</a:t>
            </a:r>
          </a:p>
        </p:txBody>
      </p:sp>
    </p:spTree>
    <p:extLst>
      <p:ext uri="{BB962C8B-B14F-4D97-AF65-F5344CB8AC3E}">
        <p14:creationId xmlns:p14="http://schemas.microsoft.com/office/powerpoint/2010/main" val="39240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683F-3361-4210-BB4F-0E7B84F9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Properties of enzymes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2267-6133-402D-9DD3-12FA2FC1C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 Enzymes are </a:t>
            </a:r>
            <a:r>
              <a:rPr lang="en-US" altLang="en-US" sz="2800" b="1" dirty="0">
                <a:solidFill>
                  <a:schemeClr val="accent1"/>
                </a:solidFill>
              </a:rPr>
              <a:t>reusable</a:t>
            </a:r>
            <a:r>
              <a:rPr lang="en-US" altLang="en-US" sz="2800" dirty="0"/>
              <a:t>. They can be used over and over again.</a:t>
            </a:r>
          </a:p>
          <a:p>
            <a:endParaRPr lang="en-US" altLang="en-US" sz="2800" dirty="0"/>
          </a:p>
          <a:p>
            <a:r>
              <a:rPr lang="en-US" altLang="en-US" sz="2800" dirty="0"/>
              <a:t>Although they take part in the reaction, they are not consumed (used up) in the reactions they catalyze. 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477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82EF-344E-4A6F-9955-3D438E62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Properties of enzymes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60C2-1BE0-4E90-919C-AB549190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908"/>
            <a:ext cx="10515600" cy="24652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Enzymes are </a:t>
            </a:r>
            <a:r>
              <a:rPr lang="en-US" sz="2800" b="1" dirty="0">
                <a:solidFill>
                  <a:schemeClr val="accent1"/>
                </a:solidFill>
              </a:rPr>
              <a:t>specific</a:t>
            </a:r>
            <a:r>
              <a:rPr lang="en-US" sz="2800" dirty="0"/>
              <a:t> for what they will catalyze.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There are hundreds of different enzymes but each enzyme speeds up only one kind of reaction.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748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2B70-26BC-4139-95B0-593F13E3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Properties of enzymes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FDCD-B657-4090-BB01-42230CFC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5228"/>
            <a:ext cx="972007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Enzymes names usually end in – </a:t>
            </a:r>
            <a:r>
              <a:rPr lang="en-US" sz="2800" b="1" dirty="0" err="1">
                <a:solidFill>
                  <a:schemeClr val="accent1"/>
                </a:solidFill>
              </a:rPr>
              <a:t>ase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Such 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amylase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Protease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Lipase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675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FE7E-851F-4508-90E1-FC80DE72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do enzymes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D2594-3641-4EF6-A91D-1CDC2438A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Enzymes act as catalysts in cellular reactions.</a:t>
            </a:r>
          </a:p>
          <a:p>
            <a:endParaRPr lang="en-US" sz="2800" b="1" dirty="0"/>
          </a:p>
          <a:p>
            <a:r>
              <a:rPr lang="en-US" sz="2800" b="1" dirty="0"/>
              <a:t>Enzymes in the Digestive System:</a:t>
            </a:r>
            <a:endParaRPr lang="en-US" sz="2800" dirty="0"/>
          </a:p>
          <a:p>
            <a:r>
              <a:rPr lang="en-US" sz="2800" dirty="0"/>
              <a:t>In the digestive system, enzymes play a critical role in breaking down complex food molecules into simpler forms that can be absorbed by the body. </a:t>
            </a:r>
          </a:p>
          <a:p>
            <a:r>
              <a:rPr lang="en-US" sz="2800" dirty="0"/>
              <a:t>For example, amylase breaks down carbohydrates into sugars, proteases break down proteins into amino acids, and lipases break down fats into fatty acids and glycerol.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457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0D5BD-BF92-4B87-9788-C751579F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8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35E6-207A-4550-BD1B-3483FC23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4" y="585216"/>
            <a:ext cx="10823510" cy="14996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Helping our enzymes/ </a:t>
            </a:r>
            <a:r>
              <a:rPr lang="en-US" sz="4400" dirty="0">
                <a:solidFill>
                  <a:schemeClr val="accent1"/>
                </a:solidFill>
                <a:latin typeface="+mn-lt"/>
              </a:rPr>
              <a:t>Emulsification</a:t>
            </a:r>
            <a:r>
              <a:rPr lang="en-US" sz="4400" dirty="0">
                <a:latin typeface="+mn-lt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4F3B-8169-4A62-9772-3EB886E8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96" y="2084831"/>
            <a:ext cx="11300241" cy="240580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process of lipid digestion begins in the duodenum, which is the first segment of the small intestine. The liver produces </a:t>
            </a:r>
            <a:r>
              <a:rPr lang="en-US" sz="2800" dirty="0">
                <a:solidFill>
                  <a:schemeClr val="accent1"/>
                </a:solidFill>
              </a:rPr>
              <a:t>bile</a:t>
            </a:r>
            <a:r>
              <a:rPr lang="en-US" sz="2800" dirty="0"/>
              <a:t>, a greenish-yellow fluid stored in the gallbladder and released into the duodenum when needed. Bile is essential for lipid digestion because it </a:t>
            </a:r>
            <a:r>
              <a:rPr lang="en-US" sz="2800" b="1" u="sng" dirty="0">
                <a:solidFill>
                  <a:schemeClr val="accent1"/>
                </a:solidFill>
              </a:rPr>
              <a:t>emulsifies</a:t>
            </a:r>
            <a:r>
              <a:rPr lang="en-US" sz="2800" dirty="0"/>
              <a:t> fats, breaking them down into smaller droplets.</a:t>
            </a:r>
          </a:p>
          <a:p>
            <a:endParaRPr lang="en-US" sz="2800" dirty="0"/>
          </a:p>
          <a:p>
            <a:r>
              <a:rPr lang="en-US" sz="2800" dirty="0"/>
              <a:t>After bile has emulsified the fats, pancreatic lipase, an enzyme secreted by the pancreas, acts upon the emulsified fat droplets, breaking them down further.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FF9DF-EE7F-420E-9820-B21B61691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34" b="20800"/>
          <a:stretch/>
        </p:blipFill>
        <p:spPr>
          <a:xfrm>
            <a:off x="3012728" y="4452195"/>
            <a:ext cx="5562600" cy="24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018D-B0BD-4134-89B7-FD65688B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Table of digestive enzymes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56A486-4404-4F3A-8E62-408C689F3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85621"/>
              </p:ext>
            </p:extLst>
          </p:nvPr>
        </p:nvGraphicFramePr>
        <p:xfrm>
          <a:off x="304800" y="1870363"/>
          <a:ext cx="11582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291">
                  <a:extLst>
                    <a:ext uri="{9D8B030D-6E8A-4147-A177-3AD203B41FA5}">
                      <a16:colId xmlns:a16="http://schemas.microsoft.com/office/drawing/2014/main" val="4110046835"/>
                    </a:ext>
                  </a:extLst>
                </a:gridCol>
                <a:gridCol w="2394482">
                  <a:extLst>
                    <a:ext uri="{9D8B030D-6E8A-4147-A177-3AD203B41FA5}">
                      <a16:colId xmlns:a16="http://schemas.microsoft.com/office/drawing/2014/main" val="2235226514"/>
                    </a:ext>
                  </a:extLst>
                </a:gridCol>
                <a:gridCol w="6167627">
                  <a:extLst>
                    <a:ext uri="{9D8B030D-6E8A-4147-A177-3AD203B41FA5}">
                      <a16:colId xmlns:a16="http://schemas.microsoft.com/office/drawing/2014/main" val="3016147423"/>
                    </a:ext>
                  </a:extLst>
                </a:gridCol>
              </a:tblGrid>
              <a:tr h="996696">
                <a:tc>
                  <a:txBody>
                    <a:bodyPr/>
                    <a:lstStyle/>
                    <a:p>
                      <a:r>
                        <a:rPr lang="en-US" sz="3600" dirty="0"/>
                        <a:t>Nutrient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Enzymes used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Part of the digestive system in which digestion occurs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13739"/>
                  </a:ext>
                </a:extLst>
              </a:tr>
              <a:tr h="996696">
                <a:tc>
                  <a:txBody>
                    <a:bodyPr/>
                    <a:lstStyle/>
                    <a:p>
                      <a:r>
                        <a:rPr lang="en-US" sz="3600" dirty="0"/>
                        <a:t>Carbohydrates (starch)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Mouth </a:t>
                      </a:r>
                    </a:p>
                    <a:p>
                      <a:r>
                        <a:rPr lang="en-US" sz="3600" dirty="0"/>
                        <a:t>Small intestine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81277"/>
                  </a:ext>
                </a:extLst>
              </a:tr>
              <a:tr h="996696">
                <a:tc>
                  <a:txBody>
                    <a:bodyPr/>
                    <a:lstStyle/>
                    <a:p>
                      <a:r>
                        <a:rPr lang="en-US" sz="36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Protease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Stomach </a:t>
                      </a:r>
                    </a:p>
                    <a:p>
                      <a:r>
                        <a:rPr lang="en-US" sz="3600" dirty="0"/>
                        <a:t>Small intestine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914477"/>
                  </a:ext>
                </a:extLst>
              </a:tr>
              <a:tr h="996696">
                <a:tc>
                  <a:txBody>
                    <a:bodyPr/>
                    <a:lstStyle/>
                    <a:p>
                      <a:r>
                        <a:rPr lang="en-US" sz="3600" dirty="0"/>
                        <a:t>Lipids (fats and oils)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Lipase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Small intestine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0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470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2880</TotalTime>
  <Words>640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Enzymes </vt:lpstr>
      <vt:lpstr>Properties of enzymes </vt:lpstr>
      <vt:lpstr>Properties of enzymes </vt:lpstr>
      <vt:lpstr>Properties of enzymes </vt:lpstr>
      <vt:lpstr>Properties of enzymes </vt:lpstr>
      <vt:lpstr>What do enzymes do?</vt:lpstr>
      <vt:lpstr>PowerPoint Presentation</vt:lpstr>
      <vt:lpstr>Helping our enzymes/ Emulsification  </vt:lpstr>
      <vt:lpstr>Table of digestive enzymes </vt:lpstr>
      <vt:lpstr>PowerPoint Presentation</vt:lpstr>
      <vt:lpstr>Factors Affecting Enzyme Activity: </vt:lpstr>
      <vt:lpstr>Factors Affecting Enzyme Activity: </vt:lpstr>
      <vt:lpstr>What will happen to the enzyme if the temperature increases or the PH changes ?</vt:lpstr>
      <vt:lpstr>Questions </vt:lpstr>
      <vt:lpstr>Questions </vt:lpstr>
      <vt:lpstr>Kahoot games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R.Saman</dc:creator>
  <cp:lastModifiedBy>R.Saman</cp:lastModifiedBy>
  <cp:revision>48</cp:revision>
  <dcterms:created xsi:type="dcterms:W3CDTF">2023-07-23T17:29:51Z</dcterms:created>
  <dcterms:modified xsi:type="dcterms:W3CDTF">2023-11-23T10:42:26Z</dcterms:modified>
</cp:coreProperties>
</file>