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57" r:id="rId3"/>
    <p:sldId id="259" r:id="rId4"/>
    <p:sldId id="260" r:id="rId5"/>
    <p:sldId id="270" r:id="rId6"/>
    <p:sldId id="268" r:id="rId7"/>
    <p:sldId id="271" r:id="rId8"/>
    <p:sldId id="261" r:id="rId9"/>
    <p:sldId id="264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D98-2D2F-4D7E-9413-BF15FB8C5A6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64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D98-2D2F-4D7E-9413-BF15FB8C5A6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3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D98-2D2F-4D7E-9413-BF15FB8C5A6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92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D98-2D2F-4D7E-9413-BF15FB8C5A6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07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D98-2D2F-4D7E-9413-BF15FB8C5A6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68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D98-2D2F-4D7E-9413-BF15FB8C5A6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36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D98-2D2F-4D7E-9413-BF15FB8C5A6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5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D98-2D2F-4D7E-9413-BF15FB8C5A6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93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D98-2D2F-4D7E-9413-BF15FB8C5A6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7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D98-2D2F-4D7E-9413-BF15FB8C5A6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2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D98-2D2F-4D7E-9413-BF15FB8C5A6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D98-2D2F-4D7E-9413-BF15FB8C5A6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D98-2D2F-4D7E-9413-BF15FB8C5A6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3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D98-2D2F-4D7E-9413-BF15FB8C5A6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3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D98-2D2F-4D7E-9413-BF15FB8C5A6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4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D98-2D2F-4D7E-9413-BF15FB8C5A6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D98-2D2F-4D7E-9413-BF15FB8C5A6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0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FDFD98-2D2F-4D7E-9413-BF15FB8C5A6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C74C8C-FB21-44FD-B3B6-AD4EC7F7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3858" y="32464"/>
            <a:ext cx="9678388" cy="976746"/>
          </a:xfrm>
        </p:spPr>
        <p:txBody>
          <a:bodyPr>
            <a:normAutofit/>
          </a:bodyPr>
          <a:lstStyle/>
          <a:p>
            <a:pPr algn="ctr"/>
            <a:r>
              <a:rPr lang="ar-JO" sz="4500" b="1" dirty="0"/>
              <a:t>المياه الجوفية</a:t>
            </a:r>
            <a:endParaRPr lang="en-US" sz="4500" b="1" dirty="0">
              <a:solidFill>
                <a:schemeClr val="tx1"/>
              </a:solidFill>
            </a:endParaRPr>
          </a:p>
        </p:txBody>
      </p:sp>
      <p:sp>
        <p:nvSpPr>
          <p:cNvPr id="5" name="Striped Right Arrow 4"/>
          <p:cNvSpPr/>
          <p:nvPr/>
        </p:nvSpPr>
        <p:spPr>
          <a:xfrm rot="5400000">
            <a:off x="6636789" y="4769385"/>
            <a:ext cx="1534742" cy="1122218"/>
          </a:xfrm>
          <a:prstGeom prst="stripedRightArrow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15736" y="1332036"/>
            <a:ext cx="10315851" cy="204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000" b="1" dirty="0"/>
              <a:t>**</a:t>
            </a:r>
            <a:r>
              <a:rPr lang="ar-DZ" sz="2000" b="1" dirty="0"/>
              <a:t>المياة الجوفية: المياة التي تملأ الفراغات و المسامات في الصخور في باطن الأرض</a:t>
            </a:r>
            <a:r>
              <a:rPr lang="ar-JO" sz="2000" b="1" dirty="0"/>
              <a:t> </a:t>
            </a:r>
          </a:p>
          <a:p>
            <a:pPr algn="r"/>
            <a:endParaRPr lang="ar-JO" sz="2000" b="1" dirty="0"/>
          </a:p>
          <a:p>
            <a:pPr algn="r">
              <a:lnSpc>
                <a:spcPct val="150000"/>
              </a:lnSpc>
            </a:pPr>
            <a:r>
              <a:rPr lang="ar-JO" sz="2000" b="1" dirty="0"/>
              <a:t>**تعد مياه الامطار المصدر الرئيسي للمياه الجوفيه اذ تتسرب خلال الشقوق و المسامات الموجودة في الصخور الى باطن الأرض بفعل الجاذبية الأرضيةبعملية      تسمى الارتشاح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91101" y="3771945"/>
            <a:ext cx="8340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" b="1" dirty="0">
                <a:solidFill>
                  <a:schemeClr val="accent5">
                    <a:lumMod val="50000"/>
                  </a:schemeClr>
                </a:solidFill>
              </a:rPr>
              <a:t>تسمى الطبقةالصخرية  في باطن الأرض التي تتجمع فيها لمياه المرتشحة من سطح الأرض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1713" y="6097865"/>
            <a:ext cx="36339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>
                <a:solidFill>
                  <a:schemeClr val="accent6">
                    <a:lumMod val="50000"/>
                  </a:schemeClr>
                </a:solidFill>
              </a:rPr>
              <a:t>الخزان المائي الجوفي</a:t>
            </a:r>
            <a:endParaRPr lang="en-US" sz="25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5423BD-B871-4980-83C7-953F92283CD5}"/>
              </a:ext>
            </a:extLst>
          </p:cNvPr>
          <p:cNvSpPr txBox="1"/>
          <p:nvPr/>
        </p:nvSpPr>
        <p:spPr>
          <a:xfrm>
            <a:off x="8678634" y="6548537"/>
            <a:ext cx="3633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200" b="1" dirty="0">
                <a:solidFill>
                  <a:schemeClr val="accent6">
                    <a:lumMod val="50000"/>
                  </a:schemeClr>
                </a:solidFill>
              </a:rPr>
              <a:t>دراسة الشكل صفحة 49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4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41ECB2-785C-4074-9980-2C168B875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532" y="-35510"/>
            <a:ext cx="7023671" cy="6300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3F5241-BE1A-44CE-8700-C7F183AB56EA}"/>
              </a:ext>
            </a:extLst>
          </p:cNvPr>
          <p:cNvSpPr txBox="1"/>
          <p:nvPr/>
        </p:nvSpPr>
        <p:spPr>
          <a:xfrm>
            <a:off x="11371635" y="5238581"/>
            <a:ext cx="724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1955DC-3B84-44C1-B675-37CDFBA2ABAB}"/>
              </a:ext>
            </a:extLst>
          </p:cNvPr>
          <p:cNvSpPr txBox="1"/>
          <p:nvPr/>
        </p:nvSpPr>
        <p:spPr>
          <a:xfrm>
            <a:off x="9270458" y="1857984"/>
            <a:ext cx="1836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نطاق التهوية</a:t>
            </a:r>
            <a:endParaRPr lang="en-US" sz="20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9126C3-4CEE-4AE3-AE06-910D0CA37B95}"/>
              </a:ext>
            </a:extLst>
          </p:cNvPr>
          <p:cNvSpPr txBox="1"/>
          <p:nvPr/>
        </p:nvSpPr>
        <p:spPr>
          <a:xfrm>
            <a:off x="9270458" y="2950201"/>
            <a:ext cx="1836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" b="1" dirty="0">
                <a:solidFill>
                  <a:schemeClr val="accent6">
                    <a:lumMod val="50000"/>
                  </a:schemeClr>
                </a:solidFill>
              </a:rPr>
              <a:t>نطاق التشبع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C5EAB-C8A2-4242-8DD7-861DB186C21D}"/>
              </a:ext>
            </a:extLst>
          </p:cNvPr>
          <p:cNvSpPr txBox="1"/>
          <p:nvPr/>
        </p:nvSpPr>
        <p:spPr>
          <a:xfrm>
            <a:off x="8955930" y="3842363"/>
            <a:ext cx="1836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صخور كتيمه</a:t>
            </a:r>
            <a:endParaRPr lang="en-US" sz="20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14D97D-BD76-45A4-B9FA-7425F15504D4}"/>
              </a:ext>
            </a:extLst>
          </p:cNvPr>
          <p:cNvSpPr txBox="1"/>
          <p:nvPr/>
        </p:nvSpPr>
        <p:spPr>
          <a:xfrm>
            <a:off x="4665732" y="4865043"/>
            <a:ext cx="18369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000" b="1" dirty="0">
                <a:solidFill>
                  <a:srgbClr val="C00000"/>
                </a:solidFill>
              </a:rPr>
              <a:t>د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8C6CC6-27B8-4CA0-B990-12BAFB218D52}"/>
              </a:ext>
            </a:extLst>
          </p:cNvPr>
          <p:cNvSpPr txBox="1"/>
          <p:nvPr/>
        </p:nvSpPr>
        <p:spPr>
          <a:xfrm>
            <a:off x="856033" y="2279645"/>
            <a:ext cx="482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chemeClr val="accent6">
                    <a:lumMod val="50000"/>
                  </a:schemeClr>
                </a:solidFill>
              </a:rPr>
              <a:t>نطاق التشبع : مسامية و نفاذية عاليتين </a:t>
            </a:r>
          </a:p>
          <a:p>
            <a:pPr algn="ctr"/>
            <a:r>
              <a:rPr lang="ar-JO" b="1" dirty="0">
                <a:solidFill>
                  <a:schemeClr val="accent6">
                    <a:lumMod val="50000"/>
                  </a:schemeClr>
                </a:solidFill>
              </a:rPr>
              <a:t>مثال: الصخور الرملية و الحصى .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A0FD7C-A5CA-467C-8F2B-7CBE879EC19E}"/>
              </a:ext>
            </a:extLst>
          </p:cNvPr>
          <p:cNvSpPr txBox="1"/>
          <p:nvPr/>
        </p:nvSpPr>
        <p:spPr>
          <a:xfrm>
            <a:off x="642024" y="3983571"/>
            <a:ext cx="482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chemeClr val="accent6">
                    <a:lumMod val="50000"/>
                  </a:schemeClr>
                </a:solidFill>
              </a:rPr>
              <a:t>الصخور الكتيمة: صخور كتيمة غير منفذه</a:t>
            </a:r>
          </a:p>
          <a:p>
            <a:pPr algn="ctr"/>
            <a:r>
              <a:rPr lang="ar-JO" b="1" dirty="0">
                <a:solidFill>
                  <a:schemeClr val="accent6">
                    <a:lumMod val="50000"/>
                  </a:schemeClr>
                </a:solidFill>
              </a:rPr>
              <a:t>مثال: الصخور الطينية و الصخور النارية.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6222A0-DCA8-405B-BE96-FE9DB504A0E8}"/>
              </a:ext>
            </a:extLst>
          </p:cNvPr>
          <p:cNvCxnSpPr/>
          <p:nvPr/>
        </p:nvCxnSpPr>
        <p:spPr>
          <a:xfrm flipH="1" flipV="1">
            <a:off x="5165387" y="2950201"/>
            <a:ext cx="642026" cy="590667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D7A22B1-4A9B-4A3F-89F8-1F0A4A39A87B}"/>
              </a:ext>
            </a:extLst>
          </p:cNvPr>
          <p:cNvCxnSpPr>
            <a:cxnSpLocks/>
          </p:cNvCxnSpPr>
          <p:nvPr/>
        </p:nvCxnSpPr>
        <p:spPr>
          <a:xfrm flipH="1">
            <a:off x="5165387" y="4042418"/>
            <a:ext cx="843063" cy="26431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8A7B67D-E921-4AC3-ACCF-2E1E25F08289}"/>
              </a:ext>
            </a:extLst>
          </p:cNvPr>
          <p:cNvCxnSpPr>
            <a:cxnSpLocks/>
          </p:cNvCxnSpPr>
          <p:nvPr/>
        </p:nvCxnSpPr>
        <p:spPr>
          <a:xfrm flipH="1" flipV="1">
            <a:off x="1882066" y="4808286"/>
            <a:ext cx="4774285" cy="1328283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24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03858" y="67975"/>
            <a:ext cx="8001000" cy="97674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DZ" sz="3000" b="1" dirty="0"/>
              <a:t>الخصائص الفيزيائية للخزانات الجوفية</a:t>
            </a:r>
            <a:endParaRPr lang="en-US" sz="3000" b="1" dirty="0"/>
          </a:p>
        </p:txBody>
      </p:sp>
      <p:cxnSp>
        <p:nvCxnSpPr>
          <p:cNvPr id="3" name="Curved Connector 2"/>
          <p:cNvCxnSpPr/>
          <p:nvPr/>
        </p:nvCxnSpPr>
        <p:spPr>
          <a:xfrm>
            <a:off x="6608619" y="883228"/>
            <a:ext cx="2587336" cy="976745"/>
          </a:xfrm>
          <a:prstGeom prst="curvedConnector3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rot="10800000" flipV="1">
            <a:off x="3439391" y="883227"/>
            <a:ext cx="3169232" cy="1091045"/>
          </a:xfrm>
          <a:prstGeom prst="curvedConnector3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15400" y="2150918"/>
            <a:ext cx="2078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b="1" dirty="0">
                <a:hlinkClick r:id="rId2" action="ppaction://hlinksldjump"/>
              </a:rPr>
              <a:t>المسامية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68236" y="2150918"/>
            <a:ext cx="2078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b="1" dirty="0">
                <a:hlinkClick r:id="rId3" action="ppaction://hlinksldjump"/>
              </a:rPr>
              <a:t>النفا</a:t>
            </a:r>
            <a:r>
              <a:rPr lang="ar-JO" sz="2000" b="1" dirty="0">
                <a:hlinkClick r:id="rId3" action="ppaction://hlinksldjump"/>
              </a:rPr>
              <a:t>ذ</a:t>
            </a:r>
            <a:r>
              <a:rPr lang="ar-DZ" sz="2000" b="1" dirty="0">
                <a:hlinkClick r:id="rId3" action="ppaction://hlinksldjump"/>
              </a:rPr>
              <a:t>ية </a:t>
            </a:r>
            <a:endParaRPr lang="en-US" sz="2000" b="1" dirty="0"/>
          </a:p>
        </p:txBody>
      </p:sp>
      <p:sp>
        <p:nvSpPr>
          <p:cNvPr id="14" name="Down Arrow 13"/>
          <p:cNvSpPr/>
          <p:nvPr/>
        </p:nvSpPr>
        <p:spPr>
          <a:xfrm>
            <a:off x="9674730" y="2670464"/>
            <a:ext cx="559522" cy="831272"/>
          </a:xfrm>
          <a:prstGeom prst="downArrow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267732" y="3953030"/>
            <a:ext cx="4924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" b="1" dirty="0"/>
              <a:t>النسبة المئوية بين حجم المسامات في الصخر إى حجمه الكلي</a:t>
            </a:r>
            <a:endParaRPr lang="en-US" sz="2000" b="1" dirty="0"/>
          </a:p>
        </p:txBody>
      </p:sp>
      <p:sp>
        <p:nvSpPr>
          <p:cNvPr id="17" name="Down Arrow 16"/>
          <p:cNvSpPr/>
          <p:nvPr/>
        </p:nvSpPr>
        <p:spPr>
          <a:xfrm>
            <a:off x="3031476" y="2727674"/>
            <a:ext cx="559522" cy="831272"/>
          </a:xfrm>
          <a:prstGeom prst="downArrow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26030" y="3714435"/>
            <a:ext cx="4010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" b="1" dirty="0"/>
              <a:t>قابلية الصخر لتمرير المياه من خلاله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0344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97291" y="534697"/>
            <a:ext cx="250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b="1" dirty="0">
                <a:solidFill>
                  <a:srgbClr val="002060"/>
                </a:solidFill>
              </a:rPr>
              <a:t>أنواع المسامية</a:t>
            </a:r>
            <a:endParaRPr lang="en-US" sz="2000" b="1" dirty="0">
              <a:solidFill>
                <a:srgbClr val="00206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669563" y="797655"/>
            <a:ext cx="1112620" cy="3003"/>
          </a:xfrm>
          <a:prstGeom prst="straightConnector1">
            <a:avLst/>
          </a:prstGeom>
          <a:ln w="76200">
            <a:solidFill>
              <a:schemeClr val="tx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19646" y="534697"/>
            <a:ext cx="7468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b="1" dirty="0"/>
              <a:t>1- المسامية الأولية: المسامات ال</a:t>
            </a:r>
            <a:r>
              <a:rPr lang="ar-JO" sz="2000" b="1" dirty="0"/>
              <a:t>ت</a:t>
            </a:r>
            <a:r>
              <a:rPr lang="ar-DZ" sz="2000" b="1" dirty="0"/>
              <a:t>ي تكونت أثناء تكون الصخر</a:t>
            </a:r>
            <a:endParaRPr lang="ar-JO" sz="2000" b="1" dirty="0"/>
          </a:p>
          <a:p>
            <a:pPr algn="ctr"/>
            <a:r>
              <a:rPr lang="ar-JO" sz="2000" b="1" dirty="0"/>
              <a:t>مثال : الصخر الرملي و الصخر الجيري و الصخر الطيني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43029" y="1326602"/>
            <a:ext cx="7468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b="1" dirty="0"/>
              <a:t>2- المسامية الثانوية: المسامات الني تكونت بعد تكون الصخر اما بفعل ال</a:t>
            </a:r>
            <a:r>
              <a:rPr lang="ar-JO" sz="2000" b="1" dirty="0"/>
              <a:t>ذ</a:t>
            </a:r>
            <a:r>
              <a:rPr lang="ar-DZ" sz="2000" b="1" dirty="0"/>
              <a:t>وبان الجزئي للصخور أو تعرضها للتصدع</a:t>
            </a:r>
            <a:endParaRPr lang="ar-JO" sz="2000" b="1" dirty="0"/>
          </a:p>
          <a:p>
            <a:pPr algn="ctr"/>
            <a:r>
              <a:rPr lang="ar-JO" sz="2000" b="1" dirty="0"/>
              <a:t>مثال : الصخور النارية ( البازلت و الغرانيت )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99488" y="2993726"/>
            <a:ext cx="9892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b="1" dirty="0">
                <a:solidFill>
                  <a:schemeClr val="accent6">
                    <a:lumMod val="50000"/>
                  </a:schemeClr>
                </a:solidFill>
              </a:rPr>
              <a:t>العوامل المؤثرة في المسامية الأولية للصخور الرسوبية الفتاتية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mmbgbb</a:t>
            </a:r>
            <a:r>
              <a:rPr lang="en-US" sz="2000" b="1">
                <a:solidFill>
                  <a:schemeClr val="accent6">
                    <a:lumMod val="50000"/>
                  </a:schemeClr>
                </a:solidFill>
              </a:rPr>
              <a:t>   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95819" y="3446152"/>
            <a:ext cx="3612182" cy="966043"/>
          </a:xfrm>
          <a:prstGeom prst="straightConnector1">
            <a:avLst/>
          </a:prstGeom>
          <a:ln w="76200">
            <a:solidFill>
              <a:schemeClr val="tx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3057550" y="2389293"/>
            <a:ext cx="5447247" cy="543681"/>
          </a:xfrm>
          <a:custGeom>
            <a:avLst/>
            <a:gdLst>
              <a:gd name="connsiteX0" fmla="*/ 0 w 5447247"/>
              <a:gd name="connsiteY0" fmla="*/ 190371 h 543681"/>
              <a:gd name="connsiteX1" fmla="*/ 1298864 w 5447247"/>
              <a:gd name="connsiteY1" fmla="*/ 24116 h 543681"/>
              <a:gd name="connsiteX2" fmla="*/ 2109355 w 5447247"/>
              <a:gd name="connsiteY2" fmla="*/ 543662 h 543681"/>
              <a:gd name="connsiteX3" fmla="*/ 2909455 w 5447247"/>
              <a:gd name="connsiteY3" fmla="*/ 3334 h 543681"/>
              <a:gd name="connsiteX4" fmla="*/ 3834246 w 5447247"/>
              <a:gd name="connsiteY4" fmla="*/ 512489 h 543681"/>
              <a:gd name="connsiteX5" fmla="*/ 4561609 w 5447247"/>
              <a:gd name="connsiteY5" fmla="*/ 3334 h 543681"/>
              <a:gd name="connsiteX6" fmla="*/ 5309755 w 5447247"/>
              <a:gd name="connsiteY6" fmla="*/ 294280 h 543681"/>
              <a:gd name="connsiteX7" fmla="*/ 5444837 w 5447247"/>
              <a:gd name="connsiteY7" fmla="*/ 335844 h 54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7247" h="543681">
                <a:moveTo>
                  <a:pt x="0" y="190371"/>
                </a:moveTo>
                <a:cubicBezTo>
                  <a:pt x="473652" y="77802"/>
                  <a:pt x="947305" y="-34766"/>
                  <a:pt x="1298864" y="24116"/>
                </a:cubicBezTo>
                <a:cubicBezTo>
                  <a:pt x="1650423" y="82998"/>
                  <a:pt x="1840923" y="547126"/>
                  <a:pt x="2109355" y="543662"/>
                </a:cubicBezTo>
                <a:cubicBezTo>
                  <a:pt x="2377787" y="540198"/>
                  <a:pt x="2621973" y="8529"/>
                  <a:pt x="2909455" y="3334"/>
                </a:cubicBezTo>
                <a:cubicBezTo>
                  <a:pt x="3196937" y="-1861"/>
                  <a:pt x="3558887" y="512489"/>
                  <a:pt x="3834246" y="512489"/>
                </a:cubicBezTo>
                <a:cubicBezTo>
                  <a:pt x="4109605" y="512489"/>
                  <a:pt x="4315691" y="39702"/>
                  <a:pt x="4561609" y="3334"/>
                </a:cubicBezTo>
                <a:cubicBezTo>
                  <a:pt x="4807527" y="-33034"/>
                  <a:pt x="5162550" y="238862"/>
                  <a:pt x="5309755" y="294280"/>
                </a:cubicBezTo>
                <a:cubicBezTo>
                  <a:pt x="5456960" y="349698"/>
                  <a:pt x="5450898" y="342771"/>
                  <a:pt x="5444837" y="335844"/>
                </a:cubicBezTo>
              </a:path>
            </a:pathLst>
          </a:cu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695820" y="3446152"/>
            <a:ext cx="1787237" cy="1188193"/>
          </a:xfrm>
          <a:prstGeom prst="straightConnector1">
            <a:avLst/>
          </a:prstGeom>
          <a:ln w="76200">
            <a:solidFill>
              <a:schemeClr val="tx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053842" y="3446152"/>
            <a:ext cx="641979" cy="966043"/>
          </a:xfrm>
          <a:prstGeom prst="straightConnector1">
            <a:avLst/>
          </a:prstGeom>
          <a:ln w="76200">
            <a:solidFill>
              <a:schemeClr val="tx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318106" y="3446152"/>
            <a:ext cx="3377714" cy="882024"/>
          </a:xfrm>
          <a:prstGeom prst="straightConnector1">
            <a:avLst/>
          </a:prstGeom>
          <a:ln w="76200">
            <a:solidFill>
              <a:schemeClr val="tx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497291" y="4412195"/>
            <a:ext cx="14547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b="1" dirty="0"/>
              <a:t>درجة الفرز</a:t>
            </a:r>
            <a:endParaRPr lang="ar-JO" b="1" dirty="0"/>
          </a:p>
          <a:p>
            <a:pPr algn="ctr"/>
            <a:r>
              <a:rPr lang="ar-JO" b="1" dirty="0"/>
              <a:t>(تجانس الحبيبات من حيث الشكل و الحجم)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943538" y="4692958"/>
            <a:ext cx="1844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b="1" dirty="0"/>
              <a:t>تراص الحبيبات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391230" y="4449679"/>
            <a:ext cx="1454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b="1" dirty="0"/>
              <a:t>وجود المادة اللاحمة بين الحبيبات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586470" y="4823536"/>
            <a:ext cx="1733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b="1" dirty="0"/>
              <a:t>شكل الحبيبات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98AD37-DD71-48EF-9C91-BF1FCCBC46B2}"/>
              </a:ext>
            </a:extLst>
          </p:cNvPr>
          <p:cNvSpPr txBox="1"/>
          <p:nvPr/>
        </p:nvSpPr>
        <p:spPr>
          <a:xfrm>
            <a:off x="8678634" y="6548537"/>
            <a:ext cx="3633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200" b="1" dirty="0">
                <a:solidFill>
                  <a:schemeClr val="accent6">
                    <a:lumMod val="50000"/>
                  </a:schemeClr>
                </a:solidFill>
              </a:rPr>
              <a:t>دراسة الأشكال صفحة 52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C153DB9-CA28-489A-A842-85AA0BF31E59}"/>
              </a:ext>
            </a:extLst>
          </p:cNvPr>
          <p:cNvCxnSpPr>
            <a:cxnSpLocks/>
          </p:cNvCxnSpPr>
          <p:nvPr/>
        </p:nvCxnSpPr>
        <p:spPr>
          <a:xfrm flipH="1">
            <a:off x="3453319" y="3429000"/>
            <a:ext cx="2169269" cy="1352527"/>
          </a:xfrm>
          <a:prstGeom prst="straightConnector1">
            <a:avLst/>
          </a:prstGeom>
          <a:ln w="76200">
            <a:solidFill>
              <a:schemeClr val="tx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B4917A9-BC9B-4B23-BB12-4A4059EB87F3}"/>
              </a:ext>
            </a:extLst>
          </p:cNvPr>
          <p:cNvSpPr txBox="1"/>
          <p:nvPr/>
        </p:nvSpPr>
        <p:spPr>
          <a:xfrm>
            <a:off x="1039924" y="4508292"/>
            <a:ext cx="1733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/>
              <a:t>حجم</a:t>
            </a:r>
            <a:r>
              <a:rPr lang="ar-DZ" b="1" dirty="0"/>
              <a:t> الحبيبات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067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 animBg="1"/>
      <p:bldP spid="25" grpId="0"/>
      <p:bldP spid="26" grpId="0"/>
      <p:bldP spid="27" grpId="0"/>
      <p:bldP spid="29" grpId="0"/>
      <p:bldP spid="1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45" y="1425411"/>
            <a:ext cx="3454183" cy="1660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70" y="1383189"/>
            <a:ext cx="4759156" cy="1664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50579" y="3429000"/>
            <a:ext cx="145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b="1" dirty="0"/>
              <a:t>درجة الفرز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94697" y="3356834"/>
            <a:ext cx="1844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b="1" dirty="0"/>
              <a:t>تراص الحبيبات</a:t>
            </a:r>
            <a:endParaRPr lang="en-US" b="1" dirty="0"/>
          </a:p>
        </p:txBody>
      </p:sp>
      <p:sp>
        <p:nvSpPr>
          <p:cNvPr id="10" name="Pentagon 9"/>
          <p:cNvSpPr/>
          <p:nvPr/>
        </p:nvSpPr>
        <p:spPr>
          <a:xfrm>
            <a:off x="8831610" y="4035189"/>
            <a:ext cx="2722418" cy="695843"/>
          </a:xfrm>
          <a:prstGeom prst="homePlat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/>
              <a:t>كلما زادت درجة الفرز زادت المسامية</a:t>
            </a:r>
            <a:endParaRPr lang="en-US" dirty="0"/>
          </a:p>
        </p:txBody>
      </p:sp>
      <p:sp>
        <p:nvSpPr>
          <p:cNvPr id="11" name="Pentagon 10"/>
          <p:cNvSpPr/>
          <p:nvPr/>
        </p:nvSpPr>
        <p:spPr>
          <a:xfrm>
            <a:off x="2753016" y="4035188"/>
            <a:ext cx="2722418" cy="695843"/>
          </a:xfrm>
          <a:prstGeom prst="homePlat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/>
              <a:t>كلما زاد تراص الحبيبات قلت المسامية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7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969" y="715968"/>
            <a:ext cx="4495806" cy="1726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83" y="715968"/>
            <a:ext cx="4869801" cy="17456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8639" y="2670768"/>
            <a:ext cx="4416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ahoma" panose="020B0604030504040204" pitchFamily="34" charset="0"/>
              </a:rPr>
              <a:t>وجود المادة اللاحمة بين الحبيبات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1382" y="2670768"/>
            <a:ext cx="1733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ahoma" panose="020B0604030504040204" pitchFamily="34" charset="0"/>
              </a:rPr>
              <a:t>شكل الحبيبات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8620041" y="3141374"/>
            <a:ext cx="2722418" cy="695843"/>
          </a:xfrm>
          <a:prstGeom prst="homePlat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ahoma" panose="020B0604030504040204" pitchFamily="34" charset="0"/>
              </a:rPr>
              <a:t>كلما زاد وجود المادة اللاحمة قلت المسامية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2317021" y="3269693"/>
            <a:ext cx="2722418" cy="695843"/>
          </a:xfrm>
          <a:prstGeom prst="homePlat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ahoma" panose="020B0604030504040204" pitchFamily="34" charset="0"/>
              </a:rPr>
              <a:t>كلما كانت الحبيبات جيدة الاستدارة زادت المسامية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4" name="Pentagon 12">
            <a:extLst>
              <a:ext uri="{FF2B5EF4-FFF2-40B4-BE49-F238E27FC236}">
                <a16:creationId xmlns:a16="http://schemas.microsoft.com/office/drawing/2014/main" id="{558B34F4-45CF-490D-ADED-785A9261910A}"/>
              </a:ext>
            </a:extLst>
          </p:cNvPr>
          <p:cNvSpPr/>
          <p:nvPr/>
        </p:nvSpPr>
        <p:spPr>
          <a:xfrm>
            <a:off x="5298797" y="5775719"/>
            <a:ext cx="2722418" cy="695843"/>
          </a:xfrm>
          <a:prstGeom prst="homePlat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ahoma" panose="020B0604030504040204" pitchFamily="34" charset="0"/>
              </a:rPr>
              <a:t>كلما صغر حجم الحبيبات كانت المسامية أعلى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8F203C-8F24-4FAB-BCA1-E821FC874726}"/>
              </a:ext>
            </a:extLst>
          </p:cNvPr>
          <p:cNvSpPr txBox="1"/>
          <p:nvPr/>
        </p:nvSpPr>
        <p:spPr>
          <a:xfrm>
            <a:off x="4209299" y="4674453"/>
            <a:ext cx="5090340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الصخر الطيني حجم حبيباته أصغر </a:t>
            </a:r>
          </a:p>
          <a:p>
            <a:pPr algn="ctr"/>
            <a:r>
              <a:rPr lang="ar-JO" dirty="0"/>
              <a:t>الصخر الرملي حجم حبيباته أكبر </a:t>
            </a:r>
          </a:p>
          <a:p>
            <a:pPr algn="ctr"/>
            <a:r>
              <a:rPr lang="ar-JO" dirty="0"/>
              <a:t>المسامية في الصخر الطيني أكبر من الصخر  الرملي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1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FB2DE25-EE45-4539-AD50-AB57C319FA6F}"/>
              </a:ext>
            </a:extLst>
          </p:cNvPr>
          <p:cNvSpPr txBox="1"/>
          <p:nvPr/>
        </p:nvSpPr>
        <p:spPr>
          <a:xfrm>
            <a:off x="1850502" y="2718663"/>
            <a:ext cx="94050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200" b="1" dirty="0">
                <a:solidFill>
                  <a:schemeClr val="accent5">
                    <a:lumMod val="75000"/>
                  </a:schemeClr>
                </a:solidFill>
              </a:rPr>
              <a:t>الكتلة الصخرية (س) لأن كتلتها زادت بسبب تخزين الماء بين مساماتها.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474DBA-8472-48AB-BC37-0B08081C0452}"/>
              </a:ext>
            </a:extLst>
          </p:cNvPr>
          <p:cNvSpPr txBox="1"/>
          <p:nvPr/>
        </p:nvSpPr>
        <p:spPr>
          <a:xfrm>
            <a:off x="1857983" y="908832"/>
            <a:ext cx="9557173" cy="154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JO" sz="2200" dirty="0"/>
              <a:t>اذا غمرت كتلتين صخريتين (س ، ص ) بالماء لمدة نصف ساعة و كانت زيادة الكتلة الصخرية (س) أكبر من (ص) : </a:t>
            </a:r>
          </a:p>
          <a:p>
            <a:pPr algn="r">
              <a:lnSpc>
                <a:spcPct val="150000"/>
              </a:lnSpc>
            </a:pPr>
            <a:r>
              <a:rPr lang="ar-JO" sz="2200" dirty="0"/>
              <a:t>أ - من منهما تمتلك مسامية أعلى ؟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806034-B004-4E58-96AE-7B7A93426822}"/>
              </a:ext>
            </a:extLst>
          </p:cNvPr>
          <p:cNvSpPr txBox="1"/>
          <p:nvPr/>
        </p:nvSpPr>
        <p:spPr>
          <a:xfrm>
            <a:off x="2436723" y="3494957"/>
            <a:ext cx="9069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200" dirty="0"/>
              <a:t>ب- ماذا يمكن أن يكون نوع الصخر س ( رملي أم بازلت ) ؟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771F7F-D47C-421D-A85F-CAD2F6506195}"/>
              </a:ext>
            </a:extLst>
          </p:cNvPr>
          <p:cNvSpPr txBox="1"/>
          <p:nvPr/>
        </p:nvSpPr>
        <p:spPr>
          <a:xfrm>
            <a:off x="2018433" y="4139337"/>
            <a:ext cx="9069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200" b="1" dirty="0">
                <a:solidFill>
                  <a:schemeClr val="accent5">
                    <a:lumMod val="75000"/>
                  </a:schemeClr>
                </a:solidFill>
              </a:rPr>
              <a:t>رملي لأنه يمتلك مسامات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977E56-E40C-48F3-B4EC-84F144608A48}"/>
              </a:ext>
            </a:extLst>
          </p:cNvPr>
          <p:cNvSpPr txBox="1"/>
          <p:nvPr/>
        </p:nvSpPr>
        <p:spPr>
          <a:xfrm>
            <a:off x="1391056" y="4749691"/>
            <a:ext cx="101148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200" dirty="0"/>
              <a:t>ب- اذا علمت أن نوع الصخر (ص) هو بازلت كيف يمكن أن تفسر وجود المسامات فيه؟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C6A613-03F2-4CF6-B66B-457608FC60E5}"/>
              </a:ext>
            </a:extLst>
          </p:cNvPr>
          <p:cNvSpPr txBox="1"/>
          <p:nvPr/>
        </p:nvSpPr>
        <p:spPr>
          <a:xfrm>
            <a:off x="2018432" y="5360045"/>
            <a:ext cx="9069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200" b="1" dirty="0">
                <a:solidFill>
                  <a:schemeClr val="accent5">
                    <a:lumMod val="75000"/>
                  </a:schemeClr>
                </a:solidFill>
              </a:rPr>
              <a:t>تكون المسامية التي يمتلكها مسامية ثانوية نتيجة تعرضه لعمليات الاذابة أو التصدع</a:t>
            </a:r>
          </a:p>
        </p:txBody>
      </p:sp>
    </p:spTree>
    <p:extLst>
      <p:ext uri="{BB962C8B-B14F-4D97-AF65-F5344CB8AC3E}">
        <p14:creationId xmlns:p14="http://schemas.microsoft.com/office/powerpoint/2010/main" val="98414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C1BEAD-B9DA-4DDD-82CA-F9CDF36AEB39}"/>
              </a:ext>
            </a:extLst>
          </p:cNvPr>
          <p:cNvSpPr/>
          <p:nvPr/>
        </p:nvSpPr>
        <p:spPr>
          <a:xfrm>
            <a:off x="659661" y="218122"/>
            <a:ext cx="1132815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JO" b="1" dirty="0"/>
              <a:t>اذا كان لديك 3 صخور ( أ ، ب، ج ) مختلفين في المسامية و النفاذية بناء على ذلك اجب عما يلي : </a:t>
            </a:r>
          </a:p>
          <a:p>
            <a:pPr algn="r">
              <a:lnSpc>
                <a:spcPct val="150000"/>
              </a:lnSpc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F3B4E-D9D1-41B0-AB96-815C301818E7}"/>
              </a:ext>
            </a:extLst>
          </p:cNvPr>
          <p:cNvSpPr txBox="1"/>
          <p:nvPr/>
        </p:nvSpPr>
        <p:spPr>
          <a:xfrm>
            <a:off x="1508958" y="1021835"/>
            <a:ext cx="10609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600" b="1" dirty="0"/>
              <a:t>أ- اذا علمت أن الصخر (ب) أكثر مسامية من الصخر الصخر ( أ ) ، أي منهما يمكن أن تكون حبيباته أقل استدارة 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9EAD8F-3951-4E84-A57A-6F3DB67ABF3F}"/>
              </a:ext>
            </a:extLst>
          </p:cNvPr>
          <p:cNvSpPr txBox="1"/>
          <p:nvPr/>
        </p:nvSpPr>
        <p:spPr>
          <a:xfrm>
            <a:off x="2456962" y="1563650"/>
            <a:ext cx="9405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600" b="1" dirty="0">
                <a:solidFill>
                  <a:schemeClr val="accent5">
                    <a:lumMod val="75000"/>
                  </a:schemeClr>
                </a:solidFill>
              </a:rPr>
              <a:t>الصخر (أ) حبيباته أقل استدارة.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44C7C-334A-4A51-8744-E0846582590F}"/>
              </a:ext>
            </a:extLst>
          </p:cNvPr>
          <p:cNvSpPr txBox="1"/>
          <p:nvPr/>
        </p:nvSpPr>
        <p:spPr>
          <a:xfrm>
            <a:off x="1582696" y="2105465"/>
            <a:ext cx="10609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600" b="1" dirty="0"/>
              <a:t>ب- اذا علمت أن الصخر (ج) أقل مسامية من الصخر الصخر (أ) ، أي منهما يمكن أن تكون حبيباته سيئة الفرز 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5C1D2E-F5D9-47B1-AF75-9C01381B4C8C}"/>
              </a:ext>
            </a:extLst>
          </p:cNvPr>
          <p:cNvSpPr txBox="1"/>
          <p:nvPr/>
        </p:nvSpPr>
        <p:spPr>
          <a:xfrm>
            <a:off x="2456962" y="2546372"/>
            <a:ext cx="9405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600" b="1" dirty="0">
                <a:solidFill>
                  <a:schemeClr val="accent5">
                    <a:lumMod val="75000"/>
                  </a:schemeClr>
                </a:solidFill>
              </a:rPr>
              <a:t>الصخر (ج) حبيباته سيئة الفرز.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3CAB47-DFC9-4BE0-9359-7195DE735292}"/>
              </a:ext>
            </a:extLst>
          </p:cNvPr>
          <p:cNvSpPr txBox="1"/>
          <p:nvPr/>
        </p:nvSpPr>
        <p:spPr>
          <a:xfrm>
            <a:off x="1582696" y="3023554"/>
            <a:ext cx="10609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600" b="1" dirty="0"/>
              <a:t>ج- رتب الصخور (أ،ب،ج ) حسب المسامية من الأكثر مسامية الى الأقل مسامية ؟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09B4D9-D338-4D15-9787-11FCB4CE8F74}"/>
              </a:ext>
            </a:extLst>
          </p:cNvPr>
          <p:cNvSpPr txBox="1"/>
          <p:nvPr/>
        </p:nvSpPr>
        <p:spPr>
          <a:xfrm>
            <a:off x="2582728" y="3534247"/>
            <a:ext cx="9405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600" b="1" dirty="0">
                <a:solidFill>
                  <a:schemeClr val="accent5">
                    <a:lumMod val="75000"/>
                  </a:schemeClr>
                </a:solidFill>
              </a:rPr>
              <a:t>الصخر (ب)  ،  الصخر (أ ) ، الصخر ( ج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026550-68C6-46C5-803B-9F62C6ABBC89}"/>
              </a:ext>
            </a:extLst>
          </p:cNvPr>
          <p:cNvSpPr txBox="1"/>
          <p:nvPr/>
        </p:nvSpPr>
        <p:spPr>
          <a:xfrm>
            <a:off x="1582696" y="4044940"/>
            <a:ext cx="10609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600" b="1" dirty="0"/>
              <a:t>د- هل يمكن أن يكون الصخر (أ ) أكثر نفاذية من الصخر (ب)؟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388070-820E-4F4B-AB44-8C83A6620615}"/>
              </a:ext>
            </a:extLst>
          </p:cNvPr>
          <p:cNvSpPr txBox="1"/>
          <p:nvPr/>
        </p:nvSpPr>
        <p:spPr>
          <a:xfrm>
            <a:off x="1207363" y="4555633"/>
            <a:ext cx="10910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600" b="1" dirty="0">
                <a:solidFill>
                  <a:schemeClr val="accent5">
                    <a:lumMod val="75000"/>
                  </a:schemeClr>
                </a:solidFill>
              </a:rPr>
              <a:t>نعم ، لأن النفاذية لا تعتمد فقط على وجود المسامات و عددها بل تعتمد أيضا على اتصال المسامات مع بعضها على شكل قنوات.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58230E-F3BD-4E55-A9EB-DC1CFD656558}"/>
              </a:ext>
            </a:extLst>
          </p:cNvPr>
          <p:cNvSpPr txBox="1"/>
          <p:nvPr/>
        </p:nvSpPr>
        <p:spPr>
          <a:xfrm>
            <a:off x="1582696" y="5143270"/>
            <a:ext cx="10609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600" b="1" dirty="0"/>
              <a:t>هـ- من يمكن أن يمتلك مسامية أعلى الصخر ( ب ) أم الرسوبيات التي تكون منها الصخر (ب )؟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1105EC-443D-45B5-AACF-253021A9ED7D}"/>
              </a:ext>
            </a:extLst>
          </p:cNvPr>
          <p:cNvSpPr txBox="1"/>
          <p:nvPr/>
        </p:nvSpPr>
        <p:spPr>
          <a:xfrm>
            <a:off x="1456929" y="5711338"/>
            <a:ext cx="10735071" cy="780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JO" sz="1600" b="1" dirty="0">
                <a:solidFill>
                  <a:schemeClr val="accent5">
                    <a:lumMod val="75000"/>
                  </a:schemeClr>
                </a:solidFill>
              </a:rPr>
              <a:t>الرسوبيات التي تكون الصخر (ب)  هي الأكثر مسامية لأن الصخر لكي يتكون من الرسوبيات يجب أن يتعرض  لعمليتي التراص و دخول المادة اللاحمه  و هاتين العمليتين تقللا من المسامية</a:t>
            </a:r>
          </a:p>
        </p:txBody>
      </p:sp>
    </p:spTree>
    <p:extLst>
      <p:ext uri="{BB962C8B-B14F-4D97-AF65-F5344CB8AC3E}">
        <p14:creationId xmlns:p14="http://schemas.microsoft.com/office/powerpoint/2010/main" val="216203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75939" y="281354"/>
            <a:ext cx="44782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500" b="1" dirty="0">
                <a:solidFill>
                  <a:srgbClr val="002060"/>
                </a:solidFill>
              </a:rPr>
              <a:t>تعتمد النفاذية على : </a:t>
            </a:r>
            <a:endParaRPr lang="en-US" sz="25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915517"/>
            <a:ext cx="46423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500" b="1" dirty="0"/>
              <a:t>1- </a:t>
            </a:r>
            <a:r>
              <a:rPr lang="ar-JO" sz="2500" b="1" dirty="0"/>
              <a:t>وجود</a:t>
            </a:r>
            <a:r>
              <a:rPr lang="ar-DZ" sz="2500" b="1" dirty="0"/>
              <a:t> المسامات</a:t>
            </a:r>
            <a:r>
              <a:rPr lang="ar-JO" sz="2500" b="1" dirty="0"/>
              <a:t> </a:t>
            </a:r>
            <a:endParaRPr lang="en-US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1708" y="1601197"/>
            <a:ext cx="46423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500" b="1" dirty="0"/>
              <a:t>2- </a:t>
            </a:r>
            <a:r>
              <a:rPr lang="ar-JO" sz="2500" b="1" dirty="0"/>
              <a:t>حجم</a:t>
            </a:r>
            <a:r>
              <a:rPr lang="ar-DZ" sz="2500" b="1" dirty="0"/>
              <a:t> المسامات</a:t>
            </a:r>
            <a:r>
              <a:rPr lang="ar-JO" sz="2500" b="1" dirty="0"/>
              <a:t> ( كبيره)</a:t>
            </a:r>
            <a:endParaRPr lang="en-US" sz="2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00831" y="2284370"/>
            <a:ext cx="78389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500" b="1" dirty="0"/>
              <a:t>3-  اتصال المسامات بعضها مع بعض</a:t>
            </a:r>
            <a:r>
              <a:rPr lang="ar-JO" sz="2500" b="1" dirty="0"/>
              <a:t> لتشكل قنوات</a:t>
            </a:r>
            <a:endParaRPr lang="en-US" sz="2500" b="1" dirty="0"/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>
          <a:xfrm rot="10800000">
            <a:off x="1782419" y="148611"/>
            <a:ext cx="978408" cy="742539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09089" y="3320213"/>
            <a:ext cx="56116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500" b="1" dirty="0">
                <a:solidFill>
                  <a:srgbClr val="002060"/>
                </a:solidFill>
              </a:rPr>
              <a:t>تقسم الصخور حسب نفاذيتها الى </a:t>
            </a:r>
            <a:r>
              <a:rPr lang="ar-DZ" sz="2500" b="1" dirty="0">
                <a:solidFill>
                  <a:srgbClr val="002060"/>
                </a:solidFill>
              </a:rPr>
              <a:t>: </a:t>
            </a:r>
            <a:endParaRPr lang="en-US" sz="25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8432" y="3954376"/>
            <a:ext cx="46423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/>
              <a:t>صخور منفذة</a:t>
            </a:r>
            <a:endParaRPr lang="en-US" sz="25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82419" y="3914645"/>
            <a:ext cx="46423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/>
              <a:t>صخور كتيمة</a:t>
            </a:r>
            <a:endParaRPr lang="en-US" sz="25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C7540F-1F03-4536-A9A4-077B80C867A9}"/>
              </a:ext>
            </a:extLst>
          </p:cNvPr>
          <p:cNvSpPr txBox="1"/>
          <p:nvPr/>
        </p:nvSpPr>
        <p:spPr>
          <a:xfrm>
            <a:off x="2357701" y="4397193"/>
            <a:ext cx="4067057" cy="234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JO" sz="2000" b="1" dirty="0">
                <a:solidFill>
                  <a:schemeClr val="accent5">
                    <a:lumMod val="75000"/>
                  </a:schemeClr>
                </a:solidFill>
              </a:rPr>
              <a:t>الصخور التي لا تمتلك مسامات مثل الغرانيت أو تكون مساماتها صغيرة الحجم و غير متصلة و لا تسمح للماء بالمرور من خلالها مثل الصخور الطينية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6AD6F0-F8FF-4DA4-A4F9-0D5868F71EC1}"/>
              </a:ext>
            </a:extLst>
          </p:cNvPr>
          <p:cNvSpPr txBox="1"/>
          <p:nvPr/>
        </p:nvSpPr>
        <p:spPr>
          <a:xfrm>
            <a:off x="7652878" y="4391699"/>
            <a:ext cx="4067057" cy="234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JO" sz="2000" b="1" dirty="0">
                <a:solidFill>
                  <a:schemeClr val="accent5">
                    <a:lumMod val="75000"/>
                  </a:schemeClr>
                </a:solidFill>
              </a:rPr>
              <a:t>الصخور التي تكون فيها المسامات كبيرة و متصلة على شكل قنوات تسمح للماء بالمرور من خلالها بسهولة مثل الحصى و الرمل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2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604739" y="3281065"/>
            <a:ext cx="2157046" cy="48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9B50D0-216F-4BF5-A200-AD618BB24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865" y="295358"/>
            <a:ext cx="5992690" cy="322603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5AF7FF-E0FC-4AC8-98C7-833B9EE3F761}"/>
              </a:ext>
            </a:extLst>
          </p:cNvPr>
          <p:cNvCxnSpPr/>
          <p:nvPr/>
        </p:nvCxnSpPr>
        <p:spPr>
          <a:xfrm flipV="1">
            <a:off x="10491135" y="1484984"/>
            <a:ext cx="1242647" cy="11723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ED8238-2C68-48E4-8D3B-6DCD8D6530A8}"/>
              </a:ext>
            </a:extLst>
          </p:cNvPr>
          <p:cNvCxnSpPr/>
          <p:nvPr/>
        </p:nvCxnSpPr>
        <p:spPr>
          <a:xfrm flipV="1">
            <a:off x="8505043" y="2104253"/>
            <a:ext cx="1242647" cy="11723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0473CF-60E7-486A-B8CB-2ED0A0CED025}"/>
              </a:ext>
            </a:extLst>
          </p:cNvPr>
          <p:cNvCxnSpPr/>
          <p:nvPr/>
        </p:nvCxnSpPr>
        <p:spPr>
          <a:xfrm flipV="1">
            <a:off x="9747690" y="3115126"/>
            <a:ext cx="1242647" cy="11723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518A673-78E0-4A55-A409-1835E5CCE0A3}"/>
              </a:ext>
            </a:extLst>
          </p:cNvPr>
          <p:cNvSpPr txBox="1"/>
          <p:nvPr/>
        </p:nvSpPr>
        <p:spPr>
          <a:xfrm>
            <a:off x="6877771" y="1142764"/>
            <a:ext cx="370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EE3A5165-2EC1-4028-9A06-6A9AD5DF04FD}"/>
              </a:ext>
            </a:extLst>
          </p:cNvPr>
          <p:cNvSpPr/>
          <p:nvPr/>
        </p:nvSpPr>
        <p:spPr>
          <a:xfrm>
            <a:off x="8215183" y="365696"/>
            <a:ext cx="1399334" cy="791747"/>
          </a:xfrm>
          <a:custGeom>
            <a:avLst/>
            <a:gdLst>
              <a:gd name="connsiteX0" fmla="*/ 1266940 w 1266940"/>
              <a:gd name="connsiteY0" fmla="*/ 89974 h 717936"/>
              <a:gd name="connsiteX1" fmla="*/ 1112704 w 1266940"/>
              <a:gd name="connsiteY1" fmla="*/ 67941 h 717936"/>
              <a:gd name="connsiteX2" fmla="*/ 1024569 w 1266940"/>
              <a:gd name="connsiteY2" fmla="*/ 34890 h 717936"/>
              <a:gd name="connsiteX3" fmla="*/ 837282 w 1266940"/>
              <a:gd name="connsiteY3" fmla="*/ 12856 h 717936"/>
              <a:gd name="connsiteX4" fmla="*/ 804232 w 1266940"/>
              <a:gd name="connsiteY4" fmla="*/ 1839 h 717936"/>
              <a:gd name="connsiteX5" fmla="*/ 462709 w 1266940"/>
              <a:gd name="connsiteY5" fmla="*/ 23873 h 717936"/>
              <a:gd name="connsiteX6" fmla="*/ 429658 w 1266940"/>
              <a:gd name="connsiteY6" fmla="*/ 45907 h 717936"/>
              <a:gd name="connsiteX7" fmla="*/ 363557 w 1266940"/>
              <a:gd name="connsiteY7" fmla="*/ 56924 h 717936"/>
              <a:gd name="connsiteX8" fmla="*/ 341523 w 1266940"/>
              <a:gd name="connsiteY8" fmla="*/ 100991 h 717936"/>
              <a:gd name="connsiteX9" fmla="*/ 55085 w 1266940"/>
              <a:gd name="connsiteY9" fmla="*/ 112008 h 717936"/>
              <a:gd name="connsiteX10" fmla="*/ 22034 w 1266940"/>
              <a:gd name="connsiteY10" fmla="*/ 134042 h 717936"/>
              <a:gd name="connsiteX11" fmla="*/ 0 w 1266940"/>
              <a:gd name="connsiteY11" fmla="*/ 200143 h 717936"/>
              <a:gd name="connsiteX12" fmla="*/ 11017 w 1266940"/>
              <a:gd name="connsiteY12" fmla="*/ 409464 h 717936"/>
              <a:gd name="connsiteX13" fmla="*/ 22034 w 1266940"/>
              <a:gd name="connsiteY13" fmla="*/ 442514 h 717936"/>
              <a:gd name="connsiteX14" fmla="*/ 55085 w 1266940"/>
              <a:gd name="connsiteY14" fmla="*/ 475565 h 717936"/>
              <a:gd name="connsiteX15" fmla="*/ 132203 w 1266940"/>
              <a:gd name="connsiteY15" fmla="*/ 508615 h 717936"/>
              <a:gd name="connsiteX16" fmla="*/ 209321 w 1266940"/>
              <a:gd name="connsiteY16" fmla="*/ 585733 h 717936"/>
              <a:gd name="connsiteX17" fmla="*/ 242371 w 1266940"/>
              <a:gd name="connsiteY17" fmla="*/ 607767 h 717936"/>
              <a:gd name="connsiteX18" fmla="*/ 275422 w 1266940"/>
              <a:gd name="connsiteY18" fmla="*/ 618784 h 717936"/>
              <a:gd name="connsiteX19" fmla="*/ 462709 w 1266940"/>
              <a:gd name="connsiteY19" fmla="*/ 640818 h 717936"/>
              <a:gd name="connsiteX20" fmla="*/ 528810 w 1266940"/>
              <a:gd name="connsiteY20" fmla="*/ 662852 h 717936"/>
              <a:gd name="connsiteX21" fmla="*/ 561861 w 1266940"/>
              <a:gd name="connsiteY21" fmla="*/ 673868 h 717936"/>
              <a:gd name="connsiteX22" fmla="*/ 594911 w 1266940"/>
              <a:gd name="connsiteY22" fmla="*/ 695902 h 717936"/>
              <a:gd name="connsiteX23" fmla="*/ 694063 w 1266940"/>
              <a:gd name="connsiteY23" fmla="*/ 717936 h 717936"/>
              <a:gd name="connsiteX24" fmla="*/ 804232 w 1266940"/>
              <a:gd name="connsiteY24" fmla="*/ 706919 h 717936"/>
              <a:gd name="connsiteX25" fmla="*/ 870333 w 1266940"/>
              <a:gd name="connsiteY25" fmla="*/ 684885 h 717936"/>
              <a:gd name="connsiteX26" fmla="*/ 914400 w 1266940"/>
              <a:gd name="connsiteY26" fmla="*/ 651835 h 717936"/>
              <a:gd name="connsiteX27" fmla="*/ 1046603 w 1266940"/>
              <a:gd name="connsiteY27" fmla="*/ 541666 h 717936"/>
              <a:gd name="connsiteX28" fmla="*/ 1090670 w 1266940"/>
              <a:gd name="connsiteY28" fmla="*/ 420480 h 717936"/>
              <a:gd name="connsiteX29" fmla="*/ 1101687 w 1266940"/>
              <a:gd name="connsiteY29" fmla="*/ 376413 h 717936"/>
              <a:gd name="connsiteX30" fmla="*/ 1134738 w 1266940"/>
              <a:gd name="connsiteY30" fmla="*/ 321329 h 717936"/>
              <a:gd name="connsiteX31" fmla="*/ 1189822 w 1266940"/>
              <a:gd name="connsiteY31" fmla="*/ 233194 h 717936"/>
              <a:gd name="connsiteX32" fmla="*/ 1211856 w 1266940"/>
              <a:gd name="connsiteY32" fmla="*/ 78958 h 717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66940" h="717936">
                <a:moveTo>
                  <a:pt x="1266940" y="89974"/>
                </a:moveTo>
                <a:cubicBezTo>
                  <a:pt x="1228813" y="85209"/>
                  <a:pt x="1153556" y="77019"/>
                  <a:pt x="1112704" y="67941"/>
                </a:cubicBezTo>
                <a:cubicBezTo>
                  <a:pt x="1085176" y="61824"/>
                  <a:pt x="1049082" y="42244"/>
                  <a:pt x="1024569" y="34890"/>
                </a:cubicBezTo>
                <a:cubicBezTo>
                  <a:pt x="971560" y="18987"/>
                  <a:pt x="880844" y="16486"/>
                  <a:pt x="837282" y="12856"/>
                </a:cubicBezTo>
                <a:cubicBezTo>
                  <a:pt x="826265" y="9184"/>
                  <a:pt x="815845" y="1839"/>
                  <a:pt x="804232" y="1839"/>
                </a:cubicBezTo>
                <a:cubicBezTo>
                  <a:pt x="537954" y="1839"/>
                  <a:pt x="595967" y="-9442"/>
                  <a:pt x="462709" y="23873"/>
                </a:cubicBezTo>
                <a:cubicBezTo>
                  <a:pt x="451692" y="31218"/>
                  <a:pt x="442219" y="41720"/>
                  <a:pt x="429658" y="45907"/>
                </a:cubicBezTo>
                <a:cubicBezTo>
                  <a:pt x="408467" y="52971"/>
                  <a:pt x="382499" y="45085"/>
                  <a:pt x="363557" y="56924"/>
                </a:cubicBezTo>
                <a:cubicBezTo>
                  <a:pt x="349630" y="65628"/>
                  <a:pt x="357690" y="98104"/>
                  <a:pt x="341523" y="100991"/>
                </a:cubicBezTo>
                <a:cubicBezTo>
                  <a:pt x="247461" y="117788"/>
                  <a:pt x="150564" y="108336"/>
                  <a:pt x="55085" y="112008"/>
                </a:cubicBezTo>
                <a:cubicBezTo>
                  <a:pt x="44068" y="119353"/>
                  <a:pt x="29052" y="122814"/>
                  <a:pt x="22034" y="134042"/>
                </a:cubicBezTo>
                <a:cubicBezTo>
                  <a:pt x="9724" y="153737"/>
                  <a:pt x="0" y="200143"/>
                  <a:pt x="0" y="200143"/>
                </a:cubicBezTo>
                <a:cubicBezTo>
                  <a:pt x="3672" y="269917"/>
                  <a:pt x="4691" y="339881"/>
                  <a:pt x="11017" y="409464"/>
                </a:cubicBezTo>
                <a:cubicBezTo>
                  <a:pt x="12068" y="421029"/>
                  <a:pt x="15592" y="432852"/>
                  <a:pt x="22034" y="442514"/>
                </a:cubicBezTo>
                <a:cubicBezTo>
                  <a:pt x="30677" y="455478"/>
                  <a:pt x="42407" y="466509"/>
                  <a:pt x="55085" y="475565"/>
                </a:cubicBezTo>
                <a:cubicBezTo>
                  <a:pt x="78912" y="492585"/>
                  <a:pt x="105228" y="499624"/>
                  <a:pt x="132203" y="508615"/>
                </a:cubicBezTo>
                <a:cubicBezTo>
                  <a:pt x="182712" y="584380"/>
                  <a:pt x="151147" y="566344"/>
                  <a:pt x="209321" y="585733"/>
                </a:cubicBezTo>
                <a:cubicBezTo>
                  <a:pt x="220338" y="593078"/>
                  <a:pt x="230528" y="601846"/>
                  <a:pt x="242371" y="607767"/>
                </a:cubicBezTo>
                <a:cubicBezTo>
                  <a:pt x="252758" y="612961"/>
                  <a:pt x="264156" y="615967"/>
                  <a:pt x="275422" y="618784"/>
                </a:cubicBezTo>
                <a:cubicBezTo>
                  <a:pt x="344335" y="636012"/>
                  <a:pt x="381590" y="634058"/>
                  <a:pt x="462709" y="640818"/>
                </a:cubicBezTo>
                <a:lnTo>
                  <a:pt x="528810" y="662852"/>
                </a:lnTo>
                <a:lnTo>
                  <a:pt x="561861" y="673868"/>
                </a:lnTo>
                <a:cubicBezTo>
                  <a:pt x="572878" y="681213"/>
                  <a:pt x="583068" y="689981"/>
                  <a:pt x="594911" y="695902"/>
                </a:cubicBezTo>
                <a:cubicBezTo>
                  <a:pt x="622031" y="709462"/>
                  <a:pt x="668676" y="713705"/>
                  <a:pt x="694063" y="717936"/>
                </a:cubicBezTo>
                <a:cubicBezTo>
                  <a:pt x="730786" y="714264"/>
                  <a:pt x="767958" y="713720"/>
                  <a:pt x="804232" y="706919"/>
                </a:cubicBezTo>
                <a:cubicBezTo>
                  <a:pt x="827060" y="702639"/>
                  <a:pt x="870333" y="684885"/>
                  <a:pt x="870333" y="684885"/>
                </a:cubicBezTo>
                <a:cubicBezTo>
                  <a:pt x="885022" y="673868"/>
                  <a:pt x="899123" y="662020"/>
                  <a:pt x="914400" y="651835"/>
                </a:cubicBezTo>
                <a:cubicBezTo>
                  <a:pt x="964214" y="618626"/>
                  <a:pt x="1016215" y="602440"/>
                  <a:pt x="1046603" y="541666"/>
                </a:cubicBezTo>
                <a:cubicBezTo>
                  <a:pt x="1078964" y="476946"/>
                  <a:pt x="1066778" y="508084"/>
                  <a:pt x="1090670" y="420480"/>
                </a:cubicBezTo>
                <a:cubicBezTo>
                  <a:pt x="1094654" y="405872"/>
                  <a:pt x="1095538" y="390249"/>
                  <a:pt x="1101687" y="376413"/>
                </a:cubicBezTo>
                <a:cubicBezTo>
                  <a:pt x="1110384" y="356846"/>
                  <a:pt x="1124339" y="340047"/>
                  <a:pt x="1134738" y="321329"/>
                </a:cubicBezTo>
                <a:cubicBezTo>
                  <a:pt x="1177948" y="243551"/>
                  <a:pt x="1132421" y="309727"/>
                  <a:pt x="1189822" y="233194"/>
                </a:cubicBezTo>
                <a:cubicBezTo>
                  <a:pt x="1221146" y="139222"/>
                  <a:pt x="1211856" y="190319"/>
                  <a:pt x="1211856" y="78958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7FDE17-24A4-4D7C-A586-92C9BCAA3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939" y="390709"/>
            <a:ext cx="4532462" cy="1748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F7E2CD-C6F9-44EC-A9F9-EB61EF6E4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860" y="2333342"/>
            <a:ext cx="4482113" cy="2244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34CD36-E35F-4109-8C39-866E5E901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537" y="4767349"/>
            <a:ext cx="4683328" cy="1181380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9FCE3F9-B5BA-457B-9EE1-DFD4595F8F68}"/>
              </a:ext>
            </a:extLst>
          </p:cNvPr>
          <p:cNvSpPr/>
          <p:nvPr/>
        </p:nvSpPr>
        <p:spPr>
          <a:xfrm>
            <a:off x="6541074" y="663780"/>
            <a:ext cx="648072" cy="523783"/>
          </a:xfrm>
          <a:custGeom>
            <a:avLst/>
            <a:gdLst>
              <a:gd name="connsiteX0" fmla="*/ 488274 w 648072"/>
              <a:gd name="connsiteY0" fmla="*/ 106532 h 523783"/>
              <a:gd name="connsiteX1" fmla="*/ 435008 w 648072"/>
              <a:gd name="connsiteY1" fmla="*/ 71022 h 523783"/>
              <a:gd name="connsiteX2" fmla="*/ 346231 w 648072"/>
              <a:gd name="connsiteY2" fmla="*/ 35511 h 523783"/>
              <a:gd name="connsiteX3" fmla="*/ 301843 w 648072"/>
              <a:gd name="connsiteY3" fmla="*/ 17756 h 523783"/>
              <a:gd name="connsiteX4" fmla="*/ 257454 w 648072"/>
              <a:gd name="connsiteY4" fmla="*/ 8878 h 523783"/>
              <a:gd name="connsiteX5" fmla="*/ 230821 w 648072"/>
              <a:gd name="connsiteY5" fmla="*/ 0 h 523783"/>
              <a:gd name="connsiteX6" fmla="*/ 8880 w 648072"/>
              <a:gd name="connsiteY6" fmla="*/ 8878 h 523783"/>
              <a:gd name="connsiteX7" fmla="*/ 2 w 648072"/>
              <a:gd name="connsiteY7" fmla="*/ 35511 h 523783"/>
              <a:gd name="connsiteX8" fmla="*/ 8880 w 648072"/>
              <a:gd name="connsiteY8" fmla="*/ 106532 h 523783"/>
              <a:gd name="connsiteX9" fmla="*/ 35513 w 648072"/>
              <a:gd name="connsiteY9" fmla="*/ 204187 h 523783"/>
              <a:gd name="connsiteX10" fmla="*/ 53268 w 648072"/>
              <a:gd name="connsiteY10" fmla="*/ 230820 h 523783"/>
              <a:gd name="connsiteX11" fmla="*/ 62146 w 648072"/>
              <a:gd name="connsiteY11" fmla="*/ 390618 h 523783"/>
              <a:gd name="connsiteX12" fmla="*/ 79901 w 648072"/>
              <a:gd name="connsiteY12" fmla="*/ 417251 h 523783"/>
              <a:gd name="connsiteX13" fmla="*/ 106534 w 648072"/>
              <a:gd name="connsiteY13" fmla="*/ 470517 h 523783"/>
              <a:gd name="connsiteX14" fmla="*/ 159800 w 648072"/>
              <a:gd name="connsiteY14" fmla="*/ 506027 h 523783"/>
              <a:gd name="connsiteX15" fmla="*/ 213066 w 648072"/>
              <a:gd name="connsiteY15" fmla="*/ 523783 h 523783"/>
              <a:gd name="connsiteX16" fmla="*/ 346231 w 648072"/>
              <a:gd name="connsiteY16" fmla="*/ 506027 h 523783"/>
              <a:gd name="connsiteX17" fmla="*/ 426130 w 648072"/>
              <a:gd name="connsiteY17" fmla="*/ 479394 h 523783"/>
              <a:gd name="connsiteX18" fmla="*/ 452763 w 648072"/>
              <a:gd name="connsiteY18" fmla="*/ 470517 h 523783"/>
              <a:gd name="connsiteX19" fmla="*/ 541540 w 648072"/>
              <a:gd name="connsiteY19" fmla="*/ 443884 h 523783"/>
              <a:gd name="connsiteX20" fmla="*/ 594806 w 648072"/>
              <a:gd name="connsiteY20" fmla="*/ 426128 h 523783"/>
              <a:gd name="connsiteX21" fmla="*/ 612561 w 648072"/>
              <a:gd name="connsiteY21" fmla="*/ 399495 h 523783"/>
              <a:gd name="connsiteX22" fmla="*/ 630317 w 648072"/>
              <a:gd name="connsiteY22" fmla="*/ 381740 h 523783"/>
              <a:gd name="connsiteX23" fmla="*/ 639194 w 648072"/>
              <a:gd name="connsiteY23" fmla="*/ 337352 h 523783"/>
              <a:gd name="connsiteX24" fmla="*/ 648072 w 648072"/>
              <a:gd name="connsiteY24" fmla="*/ 310719 h 523783"/>
              <a:gd name="connsiteX25" fmla="*/ 639194 w 648072"/>
              <a:gd name="connsiteY25" fmla="*/ 221942 h 523783"/>
              <a:gd name="connsiteX26" fmla="*/ 630317 w 648072"/>
              <a:gd name="connsiteY26" fmla="*/ 195309 h 523783"/>
              <a:gd name="connsiteX27" fmla="*/ 541540 w 648072"/>
              <a:gd name="connsiteY27" fmla="*/ 124288 h 523783"/>
              <a:gd name="connsiteX28" fmla="*/ 514907 w 648072"/>
              <a:gd name="connsiteY28" fmla="*/ 115410 h 523783"/>
              <a:gd name="connsiteX29" fmla="*/ 550418 w 648072"/>
              <a:gd name="connsiteY29" fmla="*/ 124288 h 52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48072" h="523783">
                <a:moveTo>
                  <a:pt x="488274" y="106532"/>
                </a:moveTo>
                <a:cubicBezTo>
                  <a:pt x="470519" y="94695"/>
                  <a:pt x="453797" y="81139"/>
                  <a:pt x="435008" y="71022"/>
                </a:cubicBezTo>
                <a:cubicBezTo>
                  <a:pt x="382354" y="42670"/>
                  <a:pt x="386732" y="50699"/>
                  <a:pt x="346231" y="35511"/>
                </a:cubicBezTo>
                <a:cubicBezTo>
                  <a:pt x="331310" y="29916"/>
                  <a:pt x="317107" y="22335"/>
                  <a:pt x="301843" y="17756"/>
                </a:cubicBezTo>
                <a:cubicBezTo>
                  <a:pt x="287390" y="13420"/>
                  <a:pt x="272093" y="12538"/>
                  <a:pt x="257454" y="8878"/>
                </a:cubicBezTo>
                <a:cubicBezTo>
                  <a:pt x="248376" y="6608"/>
                  <a:pt x="239699" y="2959"/>
                  <a:pt x="230821" y="0"/>
                </a:cubicBezTo>
                <a:cubicBezTo>
                  <a:pt x="156841" y="2959"/>
                  <a:pt x="82059" y="-2380"/>
                  <a:pt x="8880" y="8878"/>
                </a:cubicBezTo>
                <a:cubicBezTo>
                  <a:pt x="-369" y="10301"/>
                  <a:pt x="2" y="26153"/>
                  <a:pt x="2" y="35511"/>
                </a:cubicBezTo>
                <a:cubicBezTo>
                  <a:pt x="2" y="59369"/>
                  <a:pt x="5252" y="82951"/>
                  <a:pt x="8880" y="106532"/>
                </a:cubicBezTo>
                <a:cubicBezTo>
                  <a:pt x="12216" y="128215"/>
                  <a:pt x="24410" y="187533"/>
                  <a:pt x="35513" y="204187"/>
                </a:cubicBezTo>
                <a:lnTo>
                  <a:pt x="53268" y="230820"/>
                </a:lnTo>
                <a:cubicBezTo>
                  <a:pt x="56227" y="284086"/>
                  <a:pt x="54601" y="337806"/>
                  <a:pt x="62146" y="390618"/>
                </a:cubicBezTo>
                <a:cubicBezTo>
                  <a:pt x="63655" y="401180"/>
                  <a:pt x="75129" y="407708"/>
                  <a:pt x="79901" y="417251"/>
                </a:cubicBezTo>
                <a:cubicBezTo>
                  <a:pt x="91862" y="441172"/>
                  <a:pt x="83921" y="450730"/>
                  <a:pt x="106534" y="470517"/>
                </a:cubicBezTo>
                <a:cubicBezTo>
                  <a:pt x="122593" y="484569"/>
                  <a:pt x="139556" y="499279"/>
                  <a:pt x="159800" y="506027"/>
                </a:cubicBezTo>
                <a:lnTo>
                  <a:pt x="213066" y="523783"/>
                </a:lnTo>
                <a:cubicBezTo>
                  <a:pt x="255825" y="519507"/>
                  <a:pt x="303646" y="517641"/>
                  <a:pt x="346231" y="506027"/>
                </a:cubicBezTo>
                <a:cubicBezTo>
                  <a:pt x="346259" y="506019"/>
                  <a:pt x="412800" y="483837"/>
                  <a:pt x="426130" y="479394"/>
                </a:cubicBezTo>
                <a:lnTo>
                  <a:pt x="452763" y="470517"/>
                </a:lnTo>
                <a:cubicBezTo>
                  <a:pt x="504284" y="436168"/>
                  <a:pt x="454169" y="464046"/>
                  <a:pt x="541540" y="443884"/>
                </a:cubicBezTo>
                <a:cubicBezTo>
                  <a:pt x="559777" y="439676"/>
                  <a:pt x="594806" y="426128"/>
                  <a:pt x="594806" y="426128"/>
                </a:cubicBezTo>
                <a:cubicBezTo>
                  <a:pt x="600724" y="417250"/>
                  <a:pt x="605896" y="407826"/>
                  <a:pt x="612561" y="399495"/>
                </a:cubicBezTo>
                <a:cubicBezTo>
                  <a:pt x="617790" y="392959"/>
                  <a:pt x="627020" y="389433"/>
                  <a:pt x="630317" y="381740"/>
                </a:cubicBezTo>
                <a:cubicBezTo>
                  <a:pt x="636261" y="367871"/>
                  <a:pt x="635534" y="351990"/>
                  <a:pt x="639194" y="337352"/>
                </a:cubicBezTo>
                <a:cubicBezTo>
                  <a:pt x="641464" y="328273"/>
                  <a:pt x="645113" y="319597"/>
                  <a:pt x="648072" y="310719"/>
                </a:cubicBezTo>
                <a:cubicBezTo>
                  <a:pt x="645113" y="281127"/>
                  <a:pt x="643716" y="251336"/>
                  <a:pt x="639194" y="221942"/>
                </a:cubicBezTo>
                <a:cubicBezTo>
                  <a:pt x="637771" y="212693"/>
                  <a:pt x="635756" y="202924"/>
                  <a:pt x="630317" y="195309"/>
                </a:cubicBezTo>
                <a:cubicBezTo>
                  <a:pt x="615164" y="174095"/>
                  <a:pt x="563549" y="131625"/>
                  <a:pt x="541540" y="124288"/>
                </a:cubicBezTo>
                <a:lnTo>
                  <a:pt x="514907" y="115410"/>
                </a:lnTo>
                <a:cubicBezTo>
                  <a:pt x="547818" y="104439"/>
                  <a:pt x="537355" y="98162"/>
                  <a:pt x="550418" y="12428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492CCE3-5F93-478B-BA92-EBD1213B2F17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500978" y="5829769"/>
            <a:ext cx="0" cy="6566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4A4DD37-A7F6-400C-B735-E9154682B70A}"/>
              </a:ext>
            </a:extLst>
          </p:cNvPr>
          <p:cNvCxnSpPr/>
          <p:nvPr/>
        </p:nvCxnSpPr>
        <p:spPr>
          <a:xfrm>
            <a:off x="3055397" y="5847474"/>
            <a:ext cx="0" cy="4172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315F084-A1B4-4EFA-A0AE-0CDA8AB0E690}"/>
              </a:ext>
            </a:extLst>
          </p:cNvPr>
          <p:cNvSpPr txBox="1"/>
          <p:nvPr/>
        </p:nvSpPr>
        <p:spPr>
          <a:xfrm>
            <a:off x="4500978" y="6224825"/>
            <a:ext cx="3497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400" b="1" dirty="0"/>
              <a:t>مساميته عالية لكن مساماته غير متصلة مع بعضها البعض على شكل قنوات )</a:t>
            </a:r>
            <a:endParaRPr lang="en-US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2D8E37-2872-4B5A-8FCA-CE5DB275C14D}"/>
              </a:ext>
            </a:extLst>
          </p:cNvPr>
          <p:cNvSpPr txBox="1"/>
          <p:nvPr/>
        </p:nvSpPr>
        <p:spPr>
          <a:xfrm>
            <a:off x="2114023" y="6316944"/>
            <a:ext cx="1882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400" b="1" dirty="0"/>
              <a:t>لا يوجد به مسامات</a:t>
            </a:r>
            <a:endParaRPr lang="en-US" sz="1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50EEC7-5F83-49AC-B44F-0D824AB86F4D}"/>
              </a:ext>
            </a:extLst>
          </p:cNvPr>
          <p:cNvSpPr txBox="1"/>
          <p:nvPr/>
        </p:nvSpPr>
        <p:spPr>
          <a:xfrm>
            <a:off x="6541074" y="3590650"/>
            <a:ext cx="5564021" cy="877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JO" b="1" dirty="0"/>
              <a:t>يتفجر النبع  نتيجة تقاطع منسوب المياه الجوفية مع سطح الأرض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49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8501</TotalTime>
  <Words>692</Words>
  <Application>Microsoft Office PowerPoint</Application>
  <PresentationFormat>Widescreen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Corbel</vt:lpstr>
      <vt:lpstr>Tahoma</vt:lpstr>
      <vt:lpstr>Parallax</vt:lpstr>
      <vt:lpstr>المياه الجوفية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دورة الماء في الطبيعة</dc:title>
  <dc:creator>Microsoft account</dc:creator>
  <cp:lastModifiedBy>d.naffa</cp:lastModifiedBy>
  <cp:revision>68</cp:revision>
  <dcterms:created xsi:type="dcterms:W3CDTF">2020-10-16T12:24:15Z</dcterms:created>
  <dcterms:modified xsi:type="dcterms:W3CDTF">2023-11-22T19:46:11Z</dcterms:modified>
</cp:coreProperties>
</file>