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8" r:id="rId3"/>
    <p:sldId id="259" r:id="rId4"/>
    <p:sldId id="260" r:id="rId5"/>
    <p:sldId id="261" r:id="rId6"/>
    <p:sldId id="262" r:id="rId7"/>
    <p:sldId id="263" r:id="rId8"/>
    <p:sldId id="266" r:id="rId9"/>
    <p:sldId id="267"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FF305AD-E00C-488B-A5F2-224FA637C7A4}" type="datetimeFigureOut">
              <a:rPr lang="en-US" smtClean="0"/>
              <a:t>11/18/2023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3552610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F305AD-E00C-488B-A5F2-224FA637C7A4}" type="datetimeFigureOut">
              <a:rPr lang="en-US" smtClean="0"/>
              <a:t>11/18/2023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200917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FF305AD-E00C-488B-A5F2-224FA637C7A4}" type="datetimeFigureOut">
              <a:rPr lang="en-US" smtClean="0"/>
              <a:t>11/18/2023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558466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FF305AD-E00C-488B-A5F2-224FA637C7A4}" type="datetimeFigureOut">
              <a:rPr lang="en-US" smtClean="0"/>
              <a:t>11/18/2023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02CD540-2B88-4AC2-8377-0BD1A9CA152D}"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35230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FF305AD-E00C-488B-A5F2-224FA637C7A4}" type="datetimeFigureOut">
              <a:rPr lang="en-US" smtClean="0"/>
              <a:t>11/18/2023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3249014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FF305AD-E00C-488B-A5F2-224FA637C7A4}" type="datetimeFigureOut">
              <a:rPr lang="en-US" smtClean="0"/>
              <a:t>11/18/2023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3123302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FF305AD-E00C-488B-A5F2-224FA637C7A4}" type="datetimeFigureOut">
              <a:rPr lang="en-US" smtClean="0"/>
              <a:t>11/18/2023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1754211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F305AD-E00C-488B-A5F2-224FA637C7A4}" type="datetimeFigureOut">
              <a:rPr lang="en-US" smtClean="0"/>
              <a:t>11/18/2023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1719213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FF305AD-E00C-488B-A5F2-224FA637C7A4}" type="datetimeFigureOut">
              <a:rPr lang="en-US" smtClean="0"/>
              <a:t>11/18/2023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370286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F305AD-E00C-488B-A5F2-224FA637C7A4}" type="datetimeFigureOut">
              <a:rPr lang="en-US" smtClean="0"/>
              <a:t>11/18/2023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439027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FF305AD-E00C-488B-A5F2-224FA637C7A4}" type="datetimeFigureOut">
              <a:rPr lang="en-US" smtClean="0"/>
              <a:t>11/18/2023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339292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F305AD-E00C-488B-A5F2-224FA637C7A4}" type="datetimeFigureOut">
              <a:rPr lang="en-US" smtClean="0"/>
              <a:t>11/18/2023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1185713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F305AD-E00C-488B-A5F2-224FA637C7A4}" type="datetimeFigureOut">
              <a:rPr lang="en-US" smtClean="0"/>
              <a:t>11/18/2023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694675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F305AD-E00C-488B-A5F2-224FA637C7A4}" type="datetimeFigureOut">
              <a:rPr lang="en-US" smtClean="0"/>
              <a:t>11/18/2023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307696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305AD-E00C-488B-A5F2-224FA637C7A4}" type="datetimeFigureOut">
              <a:rPr lang="en-US" smtClean="0"/>
              <a:t>11/18/2023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396119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F305AD-E00C-488B-A5F2-224FA637C7A4}" type="datetimeFigureOut">
              <a:rPr lang="en-US" smtClean="0"/>
              <a:t>11/18/2023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2350838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F305AD-E00C-488B-A5F2-224FA637C7A4}" type="datetimeFigureOut">
              <a:rPr lang="en-US" smtClean="0"/>
              <a:t>11/18/2023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2CD540-2B88-4AC2-8377-0BD1A9CA152D}" type="slidenum">
              <a:rPr lang="en-US" smtClean="0"/>
              <a:t>‹#›</a:t>
            </a:fld>
            <a:endParaRPr lang="en-US"/>
          </a:p>
        </p:txBody>
      </p:sp>
    </p:spTree>
    <p:extLst>
      <p:ext uri="{BB962C8B-B14F-4D97-AF65-F5344CB8AC3E}">
        <p14:creationId xmlns:p14="http://schemas.microsoft.com/office/powerpoint/2010/main" val="1764446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FF305AD-E00C-488B-A5F2-224FA637C7A4}" type="datetimeFigureOut">
              <a:rPr lang="en-US" smtClean="0"/>
              <a:t>11/18/2023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02CD540-2B88-4AC2-8377-0BD1A9CA152D}" type="slidenum">
              <a:rPr lang="en-US" smtClean="0"/>
              <a:t>‹#›</a:t>
            </a:fld>
            <a:endParaRPr lang="en-US"/>
          </a:p>
        </p:txBody>
      </p:sp>
    </p:spTree>
    <p:extLst>
      <p:ext uri="{BB962C8B-B14F-4D97-AF65-F5344CB8AC3E}">
        <p14:creationId xmlns:p14="http://schemas.microsoft.com/office/powerpoint/2010/main" val="982990924"/>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M.batarseh@nos.edu.j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6DA00-FCAD-41A6-87A3-7AB4D8647F28}"/>
              </a:ext>
            </a:extLst>
          </p:cNvPr>
          <p:cNvSpPr>
            <a:spLocks noGrp="1"/>
          </p:cNvSpPr>
          <p:nvPr>
            <p:ph type="ctrTitle"/>
          </p:nvPr>
        </p:nvSpPr>
        <p:spPr>
          <a:xfrm>
            <a:off x="1426346" y="92553"/>
            <a:ext cx="9144000" cy="1079299"/>
          </a:xfrm>
        </p:spPr>
        <p:txBody>
          <a:bodyPr/>
          <a:lstStyle/>
          <a:p>
            <a:pPr algn="ctr" rtl="1"/>
            <a:r>
              <a:rPr lang="ar-JO"/>
              <a:t>سر الزواج والحياة الأسرية</a:t>
            </a:r>
            <a:endParaRPr lang="en-US" dirty="0"/>
          </a:p>
        </p:txBody>
      </p:sp>
      <p:sp>
        <p:nvSpPr>
          <p:cNvPr id="3" name="Subtitle 2">
            <a:extLst>
              <a:ext uri="{FF2B5EF4-FFF2-40B4-BE49-F238E27FC236}">
                <a16:creationId xmlns:a16="http://schemas.microsoft.com/office/drawing/2014/main" id="{5518F8C8-3C2A-45C0-B3FF-F15A96F8BA76}"/>
              </a:ext>
            </a:extLst>
          </p:cNvPr>
          <p:cNvSpPr>
            <a:spLocks noGrp="1"/>
          </p:cNvSpPr>
          <p:nvPr>
            <p:ph type="subTitle" idx="1"/>
          </p:nvPr>
        </p:nvSpPr>
        <p:spPr>
          <a:xfrm>
            <a:off x="1639410" y="1793291"/>
            <a:ext cx="9144000" cy="3970538"/>
          </a:xfrm>
        </p:spPr>
        <p:txBody>
          <a:bodyPr>
            <a:normAutofit fontScale="92500" lnSpcReduction="10000"/>
          </a:bodyPr>
          <a:lstStyle/>
          <a:p>
            <a:pPr algn="r" rtl="1"/>
            <a:r>
              <a:rPr lang="ar-JO" sz="3000" b="1" u="sng" dirty="0"/>
              <a:t>النتاجات التعليمية :</a:t>
            </a:r>
            <a:endParaRPr lang="ar-JO" sz="3000" cap="all" dirty="0"/>
          </a:p>
          <a:p>
            <a:pPr algn="r" rtl="1"/>
            <a:r>
              <a:rPr lang="ar-JO" sz="3000" cap="all" dirty="0"/>
              <a:t>1- يعرف الطالب غاية الله من خلق آدم وحوّاء.</a:t>
            </a:r>
            <a:endParaRPr lang="en-US" sz="3000" dirty="0"/>
          </a:p>
          <a:p>
            <a:pPr algn="r" rtl="1"/>
            <a:r>
              <a:rPr lang="ar-JO" sz="3000" cap="all" dirty="0"/>
              <a:t>2- يوضح الطالب كيف الزواج المسيحي هو من الأسرار المقدسة وأنه زواج كنسي.</a:t>
            </a:r>
            <a:endParaRPr lang="en-US" sz="3000" dirty="0"/>
          </a:p>
          <a:p>
            <a:pPr algn="r" rtl="1"/>
            <a:r>
              <a:rPr lang="ar-JO" sz="3000" cap="all" dirty="0"/>
              <a:t>3- يحدد الطالب شروط الزواج المسيحي.</a:t>
            </a:r>
            <a:endParaRPr lang="en-US" sz="3000" dirty="0"/>
          </a:p>
          <a:p>
            <a:pPr algn="r" rtl="1"/>
            <a:r>
              <a:rPr lang="ar-JO" sz="3000" cap="all" dirty="0"/>
              <a:t>4</a:t>
            </a:r>
            <a:r>
              <a:rPr lang="en-US" sz="3000" cap="all" dirty="0"/>
              <a:t>- </a:t>
            </a:r>
            <a:r>
              <a:rPr lang="ar-JO" sz="3000" cap="all" dirty="0"/>
              <a:t>يستنتج الطالب ميّزات الزواج السيحي.</a:t>
            </a:r>
            <a:endParaRPr lang="en-US" sz="3000" dirty="0"/>
          </a:p>
          <a:p>
            <a:pPr algn="r" rtl="1"/>
            <a:r>
              <a:rPr lang="ar-JO" sz="3000" cap="all" dirty="0"/>
              <a:t>5- يتعرّف الطالب الى الواجبات الزوجية للزوج والمرأة.</a:t>
            </a:r>
            <a:endParaRPr lang="en-US" sz="3000" dirty="0"/>
          </a:p>
          <a:p>
            <a:pPr algn="r" rtl="1"/>
            <a:r>
              <a:rPr lang="ar-JO" sz="3000" cap="all" dirty="0"/>
              <a:t>6- يذكر الطالب القيود في الزواج.</a:t>
            </a:r>
            <a:endParaRPr lang="en-US" sz="3000" dirty="0"/>
          </a:p>
          <a:p>
            <a:pPr algn="r" rtl="1"/>
            <a:r>
              <a:rPr lang="en-US" cap="all" dirty="0"/>
              <a:t> </a:t>
            </a:r>
            <a:endParaRPr lang="en-US" dirty="0"/>
          </a:p>
          <a:p>
            <a:pPr algn="r" rtl="1"/>
            <a:endParaRPr lang="en-US" dirty="0"/>
          </a:p>
        </p:txBody>
      </p:sp>
    </p:spTree>
    <p:extLst>
      <p:ext uri="{BB962C8B-B14F-4D97-AF65-F5344CB8AC3E}">
        <p14:creationId xmlns:p14="http://schemas.microsoft.com/office/powerpoint/2010/main" val="3889291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868675-D417-434D-9D90-37A82E4CC907}"/>
              </a:ext>
            </a:extLst>
          </p:cNvPr>
          <p:cNvSpPr>
            <a:spLocks noGrp="1"/>
          </p:cNvSpPr>
          <p:nvPr>
            <p:ph idx="1"/>
          </p:nvPr>
        </p:nvSpPr>
        <p:spPr>
          <a:xfrm>
            <a:off x="2063689" y="2544932"/>
            <a:ext cx="8770571" cy="3651504"/>
          </a:xfrm>
        </p:spPr>
        <p:txBody>
          <a:bodyPr/>
          <a:lstStyle/>
          <a:p>
            <a:pPr algn="ctr"/>
            <a:r>
              <a:rPr lang="ar-JO" sz="6000" b="1" dirty="0"/>
              <a:t>الله معكم أحبّتي!!</a:t>
            </a:r>
          </a:p>
          <a:p>
            <a:endParaRPr lang="en-US" dirty="0"/>
          </a:p>
        </p:txBody>
      </p:sp>
      <p:pic>
        <p:nvPicPr>
          <p:cNvPr id="4" name="Picture 3">
            <a:extLst>
              <a:ext uri="{FF2B5EF4-FFF2-40B4-BE49-F238E27FC236}">
                <a16:creationId xmlns:a16="http://schemas.microsoft.com/office/drawing/2014/main" id="{47D071AD-1A5C-4A56-9D76-60FBCFB3C62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924" b="74046" l="10000" r="93600"/>
                    </a14:imgEffect>
                  </a14:imgLayer>
                </a14:imgProps>
              </a:ext>
            </a:extLst>
          </a:blip>
          <a:stretch>
            <a:fillRect/>
          </a:stretch>
        </p:blipFill>
        <p:spPr>
          <a:xfrm>
            <a:off x="0" y="661564"/>
            <a:ext cx="3514725" cy="3683431"/>
          </a:xfrm>
          <a:prstGeom prst="rect">
            <a:avLst/>
          </a:prstGeom>
        </p:spPr>
      </p:pic>
    </p:spTree>
    <p:extLst>
      <p:ext uri="{BB962C8B-B14F-4D97-AF65-F5344CB8AC3E}">
        <p14:creationId xmlns:p14="http://schemas.microsoft.com/office/powerpoint/2010/main" val="316229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71B2-492C-4216-8589-156850D9CB86}"/>
              </a:ext>
            </a:extLst>
          </p:cNvPr>
          <p:cNvSpPr>
            <a:spLocks noGrp="1"/>
          </p:cNvSpPr>
          <p:nvPr>
            <p:ph type="title"/>
          </p:nvPr>
        </p:nvSpPr>
        <p:spPr/>
        <p:txBody>
          <a:bodyPr>
            <a:normAutofit/>
          </a:bodyPr>
          <a:lstStyle/>
          <a:p>
            <a:pPr algn="ctr"/>
            <a:r>
              <a:rPr lang="ar-JO" sz="6000" b="1" dirty="0"/>
              <a:t>نص إنجيلي</a:t>
            </a:r>
            <a:endParaRPr lang="en-US" sz="6000" b="1" dirty="0"/>
          </a:p>
        </p:txBody>
      </p:sp>
      <p:sp>
        <p:nvSpPr>
          <p:cNvPr id="3" name="Content Placeholder 2">
            <a:extLst>
              <a:ext uri="{FF2B5EF4-FFF2-40B4-BE49-F238E27FC236}">
                <a16:creationId xmlns:a16="http://schemas.microsoft.com/office/drawing/2014/main" id="{14002FFA-A225-4B98-82AC-8BCF62A3BCA2}"/>
              </a:ext>
            </a:extLst>
          </p:cNvPr>
          <p:cNvSpPr>
            <a:spLocks noGrp="1"/>
          </p:cNvSpPr>
          <p:nvPr>
            <p:ph idx="1"/>
          </p:nvPr>
        </p:nvSpPr>
        <p:spPr>
          <a:xfrm>
            <a:off x="1065320" y="2286000"/>
            <a:ext cx="10364679" cy="3818083"/>
          </a:xfrm>
        </p:spPr>
        <p:txBody>
          <a:bodyPr>
            <a:normAutofit/>
          </a:bodyPr>
          <a:lstStyle/>
          <a:p>
            <a:pPr marL="0" indent="0" algn="r" rtl="1">
              <a:buNone/>
            </a:pPr>
            <a:r>
              <a:rPr lang="ar-JO" sz="4400" dirty="0"/>
              <a:t>وَلكِنْ مِنْ بَدْءِ الْخَلِيقَةِ، ذَكَرًا وَأُنْثَى خَلَقَهُمَا اللهُ.مِنْ أَجْلِ هذَا يَتْرُكُ الرَّجُلُ أَبَاهُ وَأُمَّهُ وَيَلْتَصِقُ بِامْرَأَتِهِ،وَيَكُونُ الاثْنَانِ جَسَدًا وَاحِدًا. إِذًا لَيْسَا بَعْدُ اثْنَيْنِ بَلْ جَسَدٌ وَاحِدٌ.فَالَّذِي جَمَعَهُ اللهُ لاَ يُفَرِّقْهُ إِنْسَانٌ».</a:t>
            </a:r>
            <a:endParaRPr lang="en-US" sz="4400" dirty="0"/>
          </a:p>
        </p:txBody>
      </p:sp>
    </p:spTree>
    <p:extLst>
      <p:ext uri="{BB962C8B-B14F-4D97-AF65-F5344CB8AC3E}">
        <p14:creationId xmlns:p14="http://schemas.microsoft.com/office/powerpoint/2010/main" val="33399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8B825-09E6-41BF-8B30-D2B2B8E13E79}"/>
              </a:ext>
            </a:extLst>
          </p:cNvPr>
          <p:cNvSpPr>
            <a:spLocks noGrp="1"/>
          </p:cNvSpPr>
          <p:nvPr>
            <p:ph type="title"/>
          </p:nvPr>
        </p:nvSpPr>
        <p:spPr>
          <a:xfrm>
            <a:off x="2933700" y="568345"/>
            <a:ext cx="8770571" cy="1242700"/>
          </a:xfrm>
        </p:spPr>
        <p:txBody>
          <a:bodyPr/>
          <a:lstStyle/>
          <a:p>
            <a:pPr algn="ctr"/>
            <a:r>
              <a:rPr lang="ar-JO" b="1" dirty="0">
                <a:cs typeface="+mn-cs"/>
              </a:rPr>
              <a:t>غاية الله من خلق آدم و حواء</a:t>
            </a:r>
            <a:endParaRPr lang="en-US" b="1" dirty="0">
              <a:cs typeface="+mn-cs"/>
            </a:endParaRPr>
          </a:p>
        </p:txBody>
      </p:sp>
      <p:sp>
        <p:nvSpPr>
          <p:cNvPr id="3" name="Content Placeholder 2">
            <a:extLst>
              <a:ext uri="{FF2B5EF4-FFF2-40B4-BE49-F238E27FC236}">
                <a16:creationId xmlns:a16="http://schemas.microsoft.com/office/drawing/2014/main" id="{A5952FB5-E512-4C20-BF37-99FB02399EC3}"/>
              </a:ext>
            </a:extLst>
          </p:cNvPr>
          <p:cNvSpPr>
            <a:spLocks noGrp="1"/>
          </p:cNvSpPr>
          <p:nvPr>
            <p:ph idx="1"/>
          </p:nvPr>
        </p:nvSpPr>
        <p:spPr>
          <a:xfrm>
            <a:off x="1038688" y="2429522"/>
            <a:ext cx="10665584" cy="3651504"/>
          </a:xfrm>
        </p:spPr>
        <p:txBody>
          <a:bodyPr>
            <a:normAutofit/>
          </a:bodyPr>
          <a:lstStyle/>
          <a:p>
            <a:pPr marL="0" indent="0" algn="r" rtl="1">
              <a:buNone/>
            </a:pPr>
            <a:r>
              <a:rPr lang="ar-JO" sz="4000" dirty="0"/>
              <a:t>خلق الله حواء من آدم لكي لا تنفصل عنه و لا تكون غريبة عنه و جعل الله اتحادهما بالزواج حتى يكونان جسداً واحداً مبديان رغبتهما بالعيش معاً في محبة وأمانة روحية وحتى يشاركان الله في الخلق والإنجاب و ينشئان اولادهما تنشئة صالحة محورها الرب يسوع المسيح.</a:t>
            </a:r>
            <a:endParaRPr lang="en-US" sz="4000" dirty="0"/>
          </a:p>
        </p:txBody>
      </p:sp>
    </p:spTree>
    <p:extLst>
      <p:ext uri="{BB962C8B-B14F-4D97-AF65-F5344CB8AC3E}">
        <p14:creationId xmlns:p14="http://schemas.microsoft.com/office/powerpoint/2010/main" val="188461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3F4B4-CEC9-4DEA-A4C1-27854F2AE5B2}"/>
              </a:ext>
            </a:extLst>
          </p:cNvPr>
          <p:cNvSpPr>
            <a:spLocks noGrp="1"/>
          </p:cNvSpPr>
          <p:nvPr>
            <p:ph type="title"/>
          </p:nvPr>
        </p:nvSpPr>
        <p:spPr/>
        <p:txBody>
          <a:bodyPr>
            <a:normAutofit fontScale="90000"/>
          </a:bodyPr>
          <a:lstStyle/>
          <a:p>
            <a:pPr algn="ctr" rtl="1"/>
            <a:r>
              <a:rPr lang="ar-JO" cap="all" dirty="0">
                <a:latin typeface="Calibri" panose="020F0502020204030204" pitchFamily="34" charset="0"/>
                <a:ea typeface="Times New Roman" panose="02020603050405020304" pitchFamily="18" charset="0"/>
                <a:cs typeface="Arial" panose="020B0604020202020204" pitchFamily="34" charset="0"/>
              </a:rPr>
              <a:t>الزواج المسيحي هو من الأسرار المقدسة وهو زواج كنسي.</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724B29E-0C93-40F8-86EA-CCA0A05A5157}"/>
              </a:ext>
            </a:extLst>
          </p:cNvPr>
          <p:cNvSpPr>
            <a:spLocks noGrp="1"/>
          </p:cNvSpPr>
          <p:nvPr>
            <p:ph idx="1"/>
          </p:nvPr>
        </p:nvSpPr>
        <p:spPr>
          <a:xfrm>
            <a:off x="266330" y="2438400"/>
            <a:ext cx="11437941" cy="3651504"/>
          </a:xfrm>
        </p:spPr>
        <p:txBody>
          <a:bodyPr>
            <a:normAutofit/>
          </a:bodyPr>
          <a:lstStyle/>
          <a:p>
            <a:pPr algn="r" rtl="1"/>
            <a:r>
              <a:rPr lang="ar-JO" sz="3200" dirty="0"/>
              <a:t>الزواج قديماً كان يتم بعقد طبيعي و عهد يقطعه الرجل و المرأة كل واحد للآخر،فرفع يسوع منزلته و جعله سراً لتقديس الأسرة عندما حضر عرس قانا الجليل.</a:t>
            </a:r>
          </a:p>
          <a:p>
            <a:pPr algn="r" rtl="1"/>
            <a:r>
              <a:rPr lang="ar-JO" sz="3200" dirty="0"/>
              <a:t>الزواج الميسحي لا يكون شرعياً إلّا اذا عقد في الكنيسة على يد أحد الأساقفة أو الكهنة وفق سلطان الحل والرّبط الّذي اعطاهم ايّاه الرب يسوع.</a:t>
            </a:r>
          </a:p>
          <a:p>
            <a:pPr algn="r" rtl="1"/>
            <a:r>
              <a:rPr lang="ar-JO" sz="3200" dirty="0"/>
              <a:t>البيت المسيحي الجديد يجب أن يبنى على يد الرب في الكنيسة وأمام المذبح بدعاء الكهنة وصلواتهم و بإقامة طقوس خاصة ليتبارك العروسين.</a:t>
            </a:r>
            <a:endParaRPr lang="en-US" sz="3200" dirty="0"/>
          </a:p>
        </p:txBody>
      </p:sp>
    </p:spTree>
    <p:extLst>
      <p:ext uri="{BB962C8B-B14F-4D97-AF65-F5344CB8AC3E}">
        <p14:creationId xmlns:p14="http://schemas.microsoft.com/office/powerpoint/2010/main" val="139971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88B3C-9752-44C4-BC34-62B7A2B77115}"/>
              </a:ext>
            </a:extLst>
          </p:cNvPr>
          <p:cNvSpPr>
            <a:spLocks noGrp="1"/>
          </p:cNvSpPr>
          <p:nvPr>
            <p:ph type="title"/>
          </p:nvPr>
        </p:nvSpPr>
        <p:spPr/>
        <p:txBody>
          <a:bodyPr>
            <a:normAutofit/>
          </a:bodyPr>
          <a:lstStyle/>
          <a:p>
            <a:pPr algn="ctr" rtl="1"/>
            <a:r>
              <a:rPr lang="ar-JO" sz="4800" dirty="0"/>
              <a:t>شروط الزواج المسيحي</a:t>
            </a:r>
            <a:endParaRPr lang="en-US" sz="4800" dirty="0"/>
          </a:p>
        </p:txBody>
      </p:sp>
      <p:sp>
        <p:nvSpPr>
          <p:cNvPr id="3" name="Content Placeholder 2">
            <a:extLst>
              <a:ext uri="{FF2B5EF4-FFF2-40B4-BE49-F238E27FC236}">
                <a16:creationId xmlns:a16="http://schemas.microsoft.com/office/drawing/2014/main" id="{A0C149BE-3B51-4D94-B55B-FDB2DAD19928}"/>
              </a:ext>
            </a:extLst>
          </p:cNvPr>
          <p:cNvSpPr>
            <a:spLocks noGrp="1"/>
          </p:cNvSpPr>
          <p:nvPr>
            <p:ph idx="1"/>
          </p:nvPr>
        </p:nvSpPr>
        <p:spPr>
          <a:xfrm>
            <a:off x="346230" y="2438399"/>
            <a:ext cx="11358042" cy="3926889"/>
          </a:xfrm>
        </p:spPr>
        <p:txBody>
          <a:bodyPr>
            <a:normAutofit/>
          </a:bodyPr>
          <a:lstStyle/>
          <a:p>
            <a:pPr algn="r" rtl="1"/>
            <a:r>
              <a:rPr lang="ar-JO" sz="2400" dirty="0"/>
              <a:t>الزواج في العرف الاجتماعي اقتران رجل بامرأة، وكي يكون الزواج مسيحيًا وشرعيًا يجب أن تتوفر به الشّروط الأساسية الآتية:</a:t>
            </a:r>
          </a:p>
          <a:p>
            <a:pPr algn="r" rtl="1"/>
            <a:endParaRPr lang="ar-JO" sz="2400" dirty="0"/>
          </a:p>
          <a:p>
            <a:pPr marL="514350" indent="-514350" algn="r" rtl="1">
              <a:buFont typeface="+mj-lt"/>
              <a:buAutoNum type="arabicPeriod"/>
            </a:pPr>
            <a:r>
              <a:rPr lang="ar-JO" sz="2400" dirty="0"/>
              <a:t>أن يكون العروسان مسيحيين معمدين على اسم الثالوث الأقدس.</a:t>
            </a:r>
          </a:p>
          <a:p>
            <a:pPr marL="514350" indent="-514350" algn="r" rtl="1">
              <a:buFont typeface="+mj-lt"/>
              <a:buAutoNum type="arabicPeriod"/>
            </a:pPr>
            <a:r>
              <a:rPr lang="ar-JO" sz="2400" dirty="0"/>
              <a:t>لا قرابة روحية بينهما (كالشبن) أو جسديًا.</a:t>
            </a:r>
          </a:p>
          <a:p>
            <a:pPr marL="514350" indent="-514350" algn="r" rtl="1">
              <a:buFont typeface="+mj-lt"/>
              <a:buAutoNum type="arabicPeriod"/>
            </a:pPr>
            <a:r>
              <a:rPr lang="ar-JO" sz="2400" dirty="0"/>
              <a:t>أن يقبلا بملء حريتهما وإرادتهما المطلقة الإرتباط بالزواج.</a:t>
            </a:r>
          </a:p>
          <a:p>
            <a:pPr marL="514350" indent="-514350" algn="r" rtl="1">
              <a:buFont typeface="+mj-lt"/>
              <a:buAutoNum type="arabicPeriod"/>
            </a:pPr>
            <a:r>
              <a:rPr lang="ar-JO" sz="2400" dirty="0"/>
              <a:t>أن يكونا غير مرتبطين بخطبة رسمية أو زواج آخر.</a:t>
            </a:r>
          </a:p>
          <a:p>
            <a:pPr marL="514350" indent="-514350" algn="r" rtl="1">
              <a:buFont typeface="+mj-lt"/>
              <a:buAutoNum type="arabicPeriod"/>
            </a:pPr>
            <a:r>
              <a:rPr lang="ar-JO" sz="2400" dirty="0"/>
              <a:t>أن يكونا قد بلغا السن القانوني للزواج. </a:t>
            </a:r>
            <a:endParaRPr lang="en-US" sz="2400" dirty="0"/>
          </a:p>
        </p:txBody>
      </p:sp>
    </p:spTree>
    <p:extLst>
      <p:ext uri="{BB962C8B-B14F-4D97-AF65-F5344CB8AC3E}">
        <p14:creationId xmlns:p14="http://schemas.microsoft.com/office/powerpoint/2010/main" val="16554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6E2EA-8291-4357-8B04-E255481495C3}"/>
              </a:ext>
            </a:extLst>
          </p:cNvPr>
          <p:cNvSpPr>
            <a:spLocks noGrp="1"/>
          </p:cNvSpPr>
          <p:nvPr>
            <p:ph type="title"/>
          </p:nvPr>
        </p:nvSpPr>
        <p:spPr/>
        <p:txBody>
          <a:bodyPr/>
          <a:lstStyle/>
          <a:p>
            <a:pPr algn="ctr"/>
            <a:r>
              <a:rPr lang="ar-JO" dirty="0"/>
              <a:t>ميزات الزواج المسيحي </a:t>
            </a:r>
            <a:endParaRPr lang="en-US" dirty="0"/>
          </a:p>
        </p:txBody>
      </p:sp>
      <p:sp>
        <p:nvSpPr>
          <p:cNvPr id="3" name="Content Placeholder 2">
            <a:extLst>
              <a:ext uri="{FF2B5EF4-FFF2-40B4-BE49-F238E27FC236}">
                <a16:creationId xmlns:a16="http://schemas.microsoft.com/office/drawing/2014/main" id="{462F4B2A-E1C1-475A-9A7A-0FB0DA33C3D5}"/>
              </a:ext>
            </a:extLst>
          </p:cNvPr>
          <p:cNvSpPr>
            <a:spLocks noGrp="1"/>
          </p:cNvSpPr>
          <p:nvPr>
            <p:ph idx="1"/>
          </p:nvPr>
        </p:nvSpPr>
        <p:spPr/>
        <p:txBody>
          <a:bodyPr>
            <a:normAutofit/>
          </a:bodyPr>
          <a:lstStyle/>
          <a:p>
            <a:pPr algn="r" rtl="1"/>
            <a:r>
              <a:rPr lang="ar-JO" sz="3600" dirty="0"/>
              <a:t>يمنح سر الزواج النعمة للزوجين كي يعيشا في المحبة والوحدة والقداسة و من مميزات الزواج المسيحي ما يلي:</a:t>
            </a:r>
          </a:p>
          <a:p>
            <a:pPr algn="r" rtl="1"/>
            <a:r>
              <a:rPr lang="ar-JO" sz="3600" dirty="0"/>
              <a:t>1- الوحدة.</a:t>
            </a:r>
          </a:p>
          <a:p>
            <a:pPr algn="r" rtl="1"/>
            <a:r>
              <a:rPr lang="ar-JO" sz="3600" dirty="0"/>
              <a:t>2- الأمانة الزوجية.</a:t>
            </a:r>
          </a:p>
          <a:p>
            <a:pPr algn="r" rtl="1"/>
            <a:r>
              <a:rPr lang="ar-JO" sz="3600" dirty="0"/>
              <a:t>3- الثبات و الديمومة.</a:t>
            </a:r>
          </a:p>
          <a:p>
            <a:pPr algn="r" rtl="1"/>
            <a:r>
              <a:rPr lang="ar-JO" sz="3600" dirty="0"/>
              <a:t>4- التضحية.</a:t>
            </a:r>
            <a:endParaRPr lang="en-US" sz="3600" dirty="0"/>
          </a:p>
        </p:txBody>
      </p:sp>
    </p:spTree>
    <p:extLst>
      <p:ext uri="{BB962C8B-B14F-4D97-AF65-F5344CB8AC3E}">
        <p14:creationId xmlns:p14="http://schemas.microsoft.com/office/powerpoint/2010/main" val="1398103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43A0D-A462-447C-A452-C0E20120F5D8}"/>
              </a:ext>
            </a:extLst>
          </p:cNvPr>
          <p:cNvSpPr>
            <a:spLocks noGrp="1"/>
          </p:cNvSpPr>
          <p:nvPr>
            <p:ph type="title"/>
          </p:nvPr>
        </p:nvSpPr>
        <p:spPr/>
        <p:txBody>
          <a:bodyPr/>
          <a:lstStyle/>
          <a:p>
            <a:pPr algn="ctr"/>
            <a:r>
              <a:rPr lang="ar-JO" dirty="0"/>
              <a:t>الواجبات الزوجية </a:t>
            </a:r>
            <a:endParaRPr lang="en-US" dirty="0"/>
          </a:p>
        </p:txBody>
      </p:sp>
      <p:sp>
        <p:nvSpPr>
          <p:cNvPr id="3" name="Content Placeholder 2">
            <a:extLst>
              <a:ext uri="{FF2B5EF4-FFF2-40B4-BE49-F238E27FC236}">
                <a16:creationId xmlns:a16="http://schemas.microsoft.com/office/drawing/2014/main" id="{9BCAFADC-64CC-42EF-80A8-2AB91E26FD9F}"/>
              </a:ext>
            </a:extLst>
          </p:cNvPr>
          <p:cNvSpPr>
            <a:spLocks noGrp="1"/>
          </p:cNvSpPr>
          <p:nvPr>
            <p:ph idx="1"/>
          </p:nvPr>
        </p:nvSpPr>
        <p:spPr>
          <a:xfrm>
            <a:off x="399495" y="2194560"/>
            <a:ext cx="11106705" cy="4024125"/>
          </a:xfrm>
        </p:spPr>
        <p:txBody>
          <a:bodyPr>
            <a:normAutofit lnSpcReduction="10000"/>
          </a:bodyPr>
          <a:lstStyle/>
          <a:p>
            <a:pPr algn="r" rtl="1"/>
            <a:r>
              <a:rPr lang="ar-JO" sz="2800" b="1" dirty="0"/>
              <a:t>واجبات الرجل تجاه زوجته:</a:t>
            </a:r>
          </a:p>
          <a:p>
            <a:pPr algn="r" rtl="1"/>
            <a:r>
              <a:rPr lang="ar-JO" sz="2800" dirty="0"/>
              <a:t>1- أن يحب امرأته كنفسه.</a:t>
            </a:r>
          </a:p>
          <a:p>
            <a:pPr algn="r" rtl="1"/>
            <a:r>
              <a:rPr lang="ar-JO" sz="2800" dirty="0"/>
              <a:t>2- أن يعيلها و يلبي احتياجاتها ويعتني بها. </a:t>
            </a:r>
          </a:p>
          <a:p>
            <a:pPr algn="r" rtl="1"/>
            <a:r>
              <a:rPr lang="ar-JO" sz="2800" dirty="0"/>
              <a:t>3- أن يعاملها بلطف واحترام.</a:t>
            </a:r>
          </a:p>
          <a:p>
            <a:pPr algn="r" rtl="1"/>
            <a:r>
              <a:rPr lang="ar-JO" sz="2800" dirty="0"/>
              <a:t>واجبات الزوجة تجاه زوجها:</a:t>
            </a:r>
          </a:p>
          <a:p>
            <a:pPr algn="r" rtl="1"/>
            <a:r>
              <a:rPr lang="ar-JO" sz="2800" dirty="0"/>
              <a:t>1- تحب رجلها و تحترمه.</a:t>
            </a:r>
          </a:p>
          <a:p>
            <a:pPr algn="r" rtl="1"/>
            <a:r>
              <a:rPr lang="ar-JO" sz="2800" dirty="0"/>
              <a:t>2- تطيعه كرأس لها.</a:t>
            </a:r>
          </a:p>
          <a:p>
            <a:pPr algn="r" rtl="1"/>
            <a:r>
              <a:rPr lang="ar-JO" sz="2800" dirty="0"/>
              <a:t>3- تخلص له.</a:t>
            </a:r>
          </a:p>
          <a:p>
            <a:pPr marL="0" indent="0" algn="r" rtl="1">
              <a:buNone/>
            </a:pPr>
            <a:endParaRPr lang="en-US" dirty="0"/>
          </a:p>
        </p:txBody>
      </p:sp>
    </p:spTree>
    <p:extLst>
      <p:ext uri="{BB962C8B-B14F-4D97-AF65-F5344CB8AC3E}">
        <p14:creationId xmlns:p14="http://schemas.microsoft.com/office/powerpoint/2010/main" val="53714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F312A-9EA3-4FF3-BDFC-E626F9826C67}"/>
              </a:ext>
            </a:extLst>
          </p:cNvPr>
          <p:cNvSpPr>
            <a:spLocks noGrp="1"/>
          </p:cNvSpPr>
          <p:nvPr>
            <p:ph type="title"/>
          </p:nvPr>
        </p:nvSpPr>
        <p:spPr>
          <a:xfrm>
            <a:off x="685800" y="764373"/>
            <a:ext cx="10820400" cy="1293028"/>
          </a:xfrm>
        </p:spPr>
        <p:txBody>
          <a:bodyPr/>
          <a:lstStyle/>
          <a:p>
            <a:pPr algn="ctr"/>
            <a:r>
              <a:rPr lang="ar-JO" dirty="0"/>
              <a:t>القيود في الزواج</a:t>
            </a:r>
            <a:endParaRPr lang="en-US" dirty="0"/>
          </a:p>
        </p:txBody>
      </p:sp>
      <p:sp>
        <p:nvSpPr>
          <p:cNvPr id="3" name="Content Placeholder 2">
            <a:extLst>
              <a:ext uri="{FF2B5EF4-FFF2-40B4-BE49-F238E27FC236}">
                <a16:creationId xmlns:a16="http://schemas.microsoft.com/office/drawing/2014/main" id="{71872918-B773-4DEC-8331-917887CFF601}"/>
              </a:ext>
            </a:extLst>
          </p:cNvPr>
          <p:cNvSpPr>
            <a:spLocks noGrp="1"/>
          </p:cNvSpPr>
          <p:nvPr>
            <p:ph idx="1"/>
          </p:nvPr>
        </p:nvSpPr>
        <p:spPr/>
        <p:txBody>
          <a:bodyPr>
            <a:normAutofit/>
          </a:bodyPr>
          <a:lstStyle/>
          <a:p>
            <a:pPr algn="r" rtl="1"/>
            <a:r>
              <a:rPr lang="ar-JO" sz="3600" dirty="0"/>
              <a:t>1- قيود الدين.</a:t>
            </a:r>
          </a:p>
          <a:p>
            <a:pPr algn="r" rtl="1"/>
            <a:r>
              <a:rPr lang="ar-JO" sz="3600" dirty="0"/>
              <a:t>2- قيود القرابة الدموية.</a:t>
            </a:r>
          </a:p>
          <a:p>
            <a:pPr algn="r" rtl="1"/>
            <a:r>
              <a:rPr lang="ar-JO" sz="3600" dirty="0"/>
              <a:t>3- قيود المصاهرة.</a:t>
            </a:r>
          </a:p>
          <a:p>
            <a:pPr algn="r" rtl="1"/>
            <a:r>
              <a:rPr lang="ar-JO" sz="3600" dirty="0"/>
              <a:t>4- قيود أخرى مثل(صغر السن،قيد الزواج القائم،قيد الرهبانية النهائي).</a:t>
            </a:r>
            <a:endParaRPr lang="en-US" sz="3600" dirty="0"/>
          </a:p>
        </p:txBody>
      </p:sp>
    </p:spTree>
    <p:extLst>
      <p:ext uri="{BB962C8B-B14F-4D97-AF65-F5344CB8AC3E}">
        <p14:creationId xmlns:p14="http://schemas.microsoft.com/office/powerpoint/2010/main" val="1435586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E89C33-17BC-411F-B34F-321A879F24E4}"/>
              </a:ext>
            </a:extLst>
          </p:cNvPr>
          <p:cNvSpPr>
            <a:spLocks noGrp="1"/>
          </p:cNvSpPr>
          <p:nvPr>
            <p:ph idx="1"/>
          </p:nvPr>
        </p:nvSpPr>
        <p:spPr/>
        <p:txBody>
          <a:bodyPr/>
          <a:lstStyle/>
          <a:p>
            <a:pPr algn="ctr" rtl="1"/>
            <a:r>
              <a:rPr lang="ar-JO" sz="4800" b="1" dirty="0"/>
              <a:t>تقويم: ابحث في متى (5: 32) العلّة الوحيدة المباح فيها الطلاق.</a:t>
            </a:r>
          </a:p>
          <a:p>
            <a:pPr algn="r" rtl="1"/>
            <a:r>
              <a:rPr lang="ar-JO" sz="4800" b="1" dirty="0"/>
              <a:t>قم بإرساله لي عبر البريد الالكتروني </a:t>
            </a:r>
            <a:endParaRPr lang="en-US" sz="4800" b="1" dirty="0"/>
          </a:p>
          <a:p>
            <a:pPr algn="ctr" rtl="1"/>
            <a:r>
              <a:rPr lang="en-US" sz="4800" dirty="0">
                <a:hlinkClick r:id="rId2"/>
              </a:rPr>
              <a:t>M.batarseh@nos.edu.jo</a:t>
            </a:r>
            <a:endParaRPr lang="en-US" sz="4800" dirty="0"/>
          </a:p>
          <a:p>
            <a:pPr algn="ctr" rtl="1"/>
            <a:endParaRPr lang="en-US" sz="4800" b="1" dirty="0"/>
          </a:p>
          <a:p>
            <a:pPr algn="r" rtl="1"/>
            <a:endParaRPr lang="en-US" dirty="0"/>
          </a:p>
        </p:txBody>
      </p:sp>
    </p:spTree>
    <p:extLst>
      <p:ext uri="{BB962C8B-B14F-4D97-AF65-F5344CB8AC3E}">
        <p14:creationId xmlns:p14="http://schemas.microsoft.com/office/powerpoint/2010/main" val="1687289673"/>
      </p:ext>
    </p:extLst>
  </p:cSld>
  <p:clrMapOvr>
    <a:masterClrMapping/>
  </p:clrMapOvr>
</p:sld>
</file>

<file path=ppt/theme/theme1.xml><?xml version="1.0" encoding="utf-8"?>
<a:theme xmlns:a="http://schemas.openxmlformats.org/drawingml/2006/main" name="Vapor Trail">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24</TotalTime>
  <Words>472</Words>
  <Application>Microsoft Office PowerPoint</Application>
  <PresentationFormat>Widescreen</PresentationFormat>
  <Paragraphs>49</Paragraphs>
  <Slides>10</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Times New Roman</vt:lpstr>
      <vt:lpstr>Vapor Trail</vt:lpstr>
      <vt:lpstr>سر الزواج والحياة الأسرية</vt:lpstr>
      <vt:lpstr>نص إنجيلي</vt:lpstr>
      <vt:lpstr>غاية الله من خلق آدم و حواء</vt:lpstr>
      <vt:lpstr>الزواج المسيحي هو من الأسرار المقدسة وهو زواج كنسي. </vt:lpstr>
      <vt:lpstr>شروط الزواج المسيحي</vt:lpstr>
      <vt:lpstr>ميزات الزواج المسيحي </vt:lpstr>
      <vt:lpstr>الواجبات الزوجية </vt:lpstr>
      <vt:lpstr>القيود في الزواج</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المسيحي والزواج</dc:title>
  <dc:creator>gts</dc:creator>
  <cp:lastModifiedBy>Marya Kamel</cp:lastModifiedBy>
  <cp:revision>4</cp:revision>
  <dcterms:created xsi:type="dcterms:W3CDTF">2020-07-21T12:12:49Z</dcterms:created>
  <dcterms:modified xsi:type="dcterms:W3CDTF">2023-11-18T08:29:05Z</dcterms:modified>
</cp:coreProperties>
</file>