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235" autoAdjust="0"/>
    <p:restoredTop sz="94660"/>
  </p:normalViewPr>
  <p:slideViewPr>
    <p:cSldViewPr>
      <p:cViewPr varScale="1">
        <p:scale>
          <a:sx n="64" d="100"/>
          <a:sy n="64" d="100"/>
        </p:scale>
        <p:origin x="151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6E3EF72B-44BE-450E-8F39-9F8FBD77AEE5}" type="datetimeFigureOut">
              <a:rPr lang="ar-JO" smtClean="0"/>
              <a:t>11/04/1442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A5FCA563-67C0-4AF1-8A2B-AE031CC51C64}" type="slidenum">
              <a:rPr lang="ar-JO" smtClean="0"/>
              <a:t>‹#›</a:t>
            </a:fld>
            <a:endParaRPr lang="ar-JO"/>
          </a:p>
        </p:txBody>
      </p:sp>
    </p:spTree>
    <p:extLst>
      <p:ext uri="{BB962C8B-B14F-4D97-AF65-F5344CB8AC3E}">
        <p14:creationId xmlns:p14="http://schemas.microsoft.com/office/powerpoint/2010/main" val="21452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6E3EF72B-44BE-450E-8F39-9F8FBD77AEE5}" type="datetimeFigureOut">
              <a:rPr lang="ar-JO" smtClean="0"/>
              <a:t>11/04/1442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A5FCA563-67C0-4AF1-8A2B-AE031CC51C64}" type="slidenum">
              <a:rPr lang="ar-JO" smtClean="0"/>
              <a:t>‹#›</a:t>
            </a:fld>
            <a:endParaRPr lang="ar-JO"/>
          </a:p>
        </p:txBody>
      </p:sp>
    </p:spTree>
    <p:extLst>
      <p:ext uri="{BB962C8B-B14F-4D97-AF65-F5344CB8AC3E}">
        <p14:creationId xmlns:p14="http://schemas.microsoft.com/office/powerpoint/2010/main" val="131945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6E3EF72B-44BE-450E-8F39-9F8FBD77AEE5}" type="datetimeFigureOut">
              <a:rPr lang="ar-JO" smtClean="0"/>
              <a:t>11/04/1442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A5FCA563-67C0-4AF1-8A2B-AE031CC51C64}" type="slidenum">
              <a:rPr lang="ar-JO" smtClean="0"/>
              <a:t>‹#›</a:t>
            </a:fld>
            <a:endParaRPr lang="ar-JO"/>
          </a:p>
        </p:txBody>
      </p:sp>
    </p:spTree>
    <p:extLst>
      <p:ext uri="{BB962C8B-B14F-4D97-AF65-F5344CB8AC3E}">
        <p14:creationId xmlns:p14="http://schemas.microsoft.com/office/powerpoint/2010/main" val="12735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6E3EF72B-44BE-450E-8F39-9F8FBD77AEE5}" type="datetimeFigureOut">
              <a:rPr lang="ar-JO" smtClean="0"/>
              <a:t>11/04/1442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A5FCA563-67C0-4AF1-8A2B-AE031CC51C64}" type="slidenum">
              <a:rPr lang="ar-JO" smtClean="0"/>
              <a:t>‹#›</a:t>
            </a:fld>
            <a:endParaRPr lang="ar-JO"/>
          </a:p>
        </p:txBody>
      </p:sp>
    </p:spTree>
    <p:extLst>
      <p:ext uri="{BB962C8B-B14F-4D97-AF65-F5344CB8AC3E}">
        <p14:creationId xmlns:p14="http://schemas.microsoft.com/office/powerpoint/2010/main" val="3870350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3EF72B-44BE-450E-8F39-9F8FBD77AEE5}" type="datetimeFigureOut">
              <a:rPr lang="ar-JO" smtClean="0"/>
              <a:t>11/04/1442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A5FCA563-67C0-4AF1-8A2B-AE031CC51C64}" type="slidenum">
              <a:rPr lang="ar-JO" smtClean="0"/>
              <a:t>‹#›</a:t>
            </a:fld>
            <a:endParaRPr lang="ar-JO"/>
          </a:p>
        </p:txBody>
      </p:sp>
    </p:spTree>
    <p:extLst>
      <p:ext uri="{BB962C8B-B14F-4D97-AF65-F5344CB8AC3E}">
        <p14:creationId xmlns:p14="http://schemas.microsoft.com/office/powerpoint/2010/main" val="156223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6E3EF72B-44BE-450E-8F39-9F8FBD77AEE5}" type="datetimeFigureOut">
              <a:rPr lang="ar-JO" smtClean="0"/>
              <a:t>11/04/1442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A5FCA563-67C0-4AF1-8A2B-AE031CC51C64}" type="slidenum">
              <a:rPr lang="ar-JO" smtClean="0"/>
              <a:t>‹#›</a:t>
            </a:fld>
            <a:endParaRPr lang="ar-JO"/>
          </a:p>
        </p:txBody>
      </p:sp>
    </p:spTree>
    <p:extLst>
      <p:ext uri="{BB962C8B-B14F-4D97-AF65-F5344CB8AC3E}">
        <p14:creationId xmlns:p14="http://schemas.microsoft.com/office/powerpoint/2010/main" val="60017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6E3EF72B-44BE-450E-8F39-9F8FBD77AEE5}" type="datetimeFigureOut">
              <a:rPr lang="ar-JO" smtClean="0"/>
              <a:t>11/04/1442</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A5FCA563-67C0-4AF1-8A2B-AE031CC51C64}" type="slidenum">
              <a:rPr lang="ar-JO" smtClean="0"/>
              <a:t>‹#›</a:t>
            </a:fld>
            <a:endParaRPr lang="ar-JO"/>
          </a:p>
        </p:txBody>
      </p:sp>
    </p:spTree>
    <p:extLst>
      <p:ext uri="{BB962C8B-B14F-4D97-AF65-F5344CB8AC3E}">
        <p14:creationId xmlns:p14="http://schemas.microsoft.com/office/powerpoint/2010/main" val="326485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6E3EF72B-44BE-450E-8F39-9F8FBD77AEE5}" type="datetimeFigureOut">
              <a:rPr lang="ar-JO" smtClean="0"/>
              <a:t>11/04/1442</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A5FCA563-67C0-4AF1-8A2B-AE031CC51C64}" type="slidenum">
              <a:rPr lang="ar-JO" smtClean="0"/>
              <a:t>‹#›</a:t>
            </a:fld>
            <a:endParaRPr lang="ar-JO"/>
          </a:p>
        </p:txBody>
      </p:sp>
    </p:spTree>
    <p:extLst>
      <p:ext uri="{BB962C8B-B14F-4D97-AF65-F5344CB8AC3E}">
        <p14:creationId xmlns:p14="http://schemas.microsoft.com/office/powerpoint/2010/main" val="66046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EF72B-44BE-450E-8F39-9F8FBD77AEE5}" type="datetimeFigureOut">
              <a:rPr lang="ar-JO" smtClean="0"/>
              <a:t>11/04/1442</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A5FCA563-67C0-4AF1-8A2B-AE031CC51C64}" type="slidenum">
              <a:rPr lang="ar-JO" smtClean="0"/>
              <a:t>‹#›</a:t>
            </a:fld>
            <a:endParaRPr lang="ar-JO"/>
          </a:p>
        </p:txBody>
      </p:sp>
    </p:spTree>
    <p:extLst>
      <p:ext uri="{BB962C8B-B14F-4D97-AF65-F5344CB8AC3E}">
        <p14:creationId xmlns:p14="http://schemas.microsoft.com/office/powerpoint/2010/main" val="190019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EF72B-44BE-450E-8F39-9F8FBD77AEE5}" type="datetimeFigureOut">
              <a:rPr lang="ar-JO" smtClean="0"/>
              <a:t>11/04/1442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A5FCA563-67C0-4AF1-8A2B-AE031CC51C64}" type="slidenum">
              <a:rPr lang="ar-JO" smtClean="0"/>
              <a:t>‹#›</a:t>
            </a:fld>
            <a:endParaRPr lang="ar-JO"/>
          </a:p>
        </p:txBody>
      </p:sp>
    </p:spTree>
    <p:extLst>
      <p:ext uri="{BB962C8B-B14F-4D97-AF65-F5344CB8AC3E}">
        <p14:creationId xmlns:p14="http://schemas.microsoft.com/office/powerpoint/2010/main" val="1824217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EF72B-44BE-450E-8F39-9F8FBD77AEE5}" type="datetimeFigureOut">
              <a:rPr lang="ar-JO" smtClean="0"/>
              <a:t>11/04/1442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A5FCA563-67C0-4AF1-8A2B-AE031CC51C64}" type="slidenum">
              <a:rPr lang="ar-JO" smtClean="0"/>
              <a:t>‹#›</a:t>
            </a:fld>
            <a:endParaRPr lang="ar-JO"/>
          </a:p>
        </p:txBody>
      </p:sp>
    </p:spTree>
    <p:extLst>
      <p:ext uri="{BB962C8B-B14F-4D97-AF65-F5344CB8AC3E}">
        <p14:creationId xmlns:p14="http://schemas.microsoft.com/office/powerpoint/2010/main" val="375981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EF72B-44BE-450E-8F39-9F8FBD77AEE5}" type="datetimeFigureOut">
              <a:rPr lang="ar-JO" smtClean="0"/>
              <a:t>11/04/1442</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5FCA563-67C0-4AF1-8A2B-AE031CC51C64}" type="slidenum">
              <a:rPr lang="ar-JO" smtClean="0"/>
              <a:t>‹#›</a:t>
            </a:fld>
            <a:endParaRPr lang="ar-JO"/>
          </a:p>
        </p:txBody>
      </p:sp>
    </p:spTree>
    <p:extLst>
      <p:ext uri="{BB962C8B-B14F-4D97-AF65-F5344CB8AC3E}">
        <p14:creationId xmlns:p14="http://schemas.microsoft.com/office/powerpoint/2010/main" val="777408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3" name="Rectangle 2"/>
          <p:cNvSpPr/>
          <p:nvPr/>
        </p:nvSpPr>
        <p:spPr>
          <a:xfrm>
            <a:off x="352872" y="674400"/>
            <a:ext cx="8374124" cy="5509200"/>
          </a:xfrm>
          <a:prstGeom prst="rect">
            <a:avLst/>
          </a:prstGeom>
          <a:ln>
            <a:solidFill>
              <a:schemeClr val="tx2">
                <a:lumMod val="50000"/>
              </a:schemeClr>
            </a:solidFill>
          </a:ln>
          <a:effectLst>
            <a:outerShdw blurRad="152400" dist="317500" dir="5400000" sx="90000" sy="-19000" rotWithShape="0">
              <a:prstClr val="black">
                <a:alpha val="15000"/>
              </a:prstClr>
            </a:outerShdw>
          </a:effectLst>
        </p:spPr>
        <p:txBody>
          <a:bodyPr wrap="square">
            <a:spAutoFit/>
          </a:bodyPr>
          <a:lstStyle/>
          <a:p>
            <a:pPr lvl="0" algn="ctr" eaLnBrk="0" fontAlgn="base" hangingPunct="0">
              <a:spcBef>
                <a:spcPct val="0"/>
              </a:spcBef>
              <a:spcAft>
                <a:spcPct val="0"/>
              </a:spcAft>
            </a:pPr>
            <a:r>
              <a:rPr lang="ar-JO" sz="4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الجغرافيا </a:t>
            </a:r>
            <a:r>
              <a:rPr lang="ar-SA" sz="4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ar-JO" sz="4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ar-SA" sz="4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الصف ال</a:t>
            </a:r>
            <a:r>
              <a:rPr lang="ar-JO" sz="4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تاسع</a:t>
            </a:r>
          </a:p>
          <a:p>
            <a:pPr lvl="0" algn="ctr" eaLnBrk="0" fontAlgn="base" hangingPunct="0">
              <a:spcBef>
                <a:spcPct val="0"/>
              </a:spcBef>
              <a:spcAft>
                <a:spcPct val="0"/>
              </a:spcAft>
            </a:pPr>
            <a:endParaRPr lang="en-US" sz="4400" b="1" dirty="0">
              <a:solidFill>
                <a:schemeClr val="tx2">
                  <a:lumMod val="50000"/>
                </a:schemeClr>
              </a:solidFill>
              <a:effectLst>
                <a:outerShdw blurRad="38100" dist="38100" dir="2700000" algn="tl">
                  <a:srgbClr val="000000">
                    <a:alpha val="43137"/>
                  </a:srgbClr>
                </a:outerShdw>
              </a:effectLst>
            </a:endParaRPr>
          </a:p>
          <a:p>
            <a:pPr lvl="0" algn="ctr" eaLnBrk="0" fontAlgn="base" hangingPunct="0">
              <a:spcBef>
                <a:spcPct val="0"/>
              </a:spcBef>
              <a:spcAft>
                <a:spcPct val="0"/>
              </a:spcAft>
            </a:pPr>
            <a:r>
              <a:rPr lang="ar-JO" sz="4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ar-SA" sz="4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الفصل الدراسي الأول للعام </a:t>
            </a:r>
            <a:endParaRPr lang="ar-JO" sz="4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lvl="0" algn="ctr" eaLnBrk="0" fontAlgn="base" hangingPunct="0">
              <a:spcBef>
                <a:spcPct val="0"/>
              </a:spcBef>
              <a:spcAft>
                <a:spcPct val="0"/>
              </a:spcAft>
            </a:pPr>
            <a:r>
              <a:rPr lang="ar-SA" sz="4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202</a:t>
            </a:r>
            <a:r>
              <a:rPr lang="ar-JO" sz="4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a:t>
            </a:r>
            <a:r>
              <a:rPr lang="ar-SA" sz="4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/202</a:t>
            </a:r>
            <a:r>
              <a:rPr lang="ar-JO" sz="4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0</a:t>
            </a:r>
            <a:r>
              <a:rPr lang="ar-SA" sz="4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ar-JO" sz="4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lvl="0" algn="ctr" eaLnBrk="0" fontAlgn="base" hangingPunct="0">
              <a:spcBef>
                <a:spcPct val="0"/>
              </a:spcBef>
              <a:spcAft>
                <a:spcPct val="0"/>
              </a:spcAft>
            </a:pPr>
            <a:r>
              <a:rPr lang="ar-SA" sz="4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ar-JO" sz="4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ctr"/>
            <a:r>
              <a:rPr lang="ar-JO" sz="4400" b="1" dirty="0">
                <a:solidFill>
                  <a:schemeClr val="tx2">
                    <a:lumMod val="50000"/>
                  </a:schemeClr>
                </a:solidFill>
                <a:effectLst>
                  <a:outerShdw blurRad="38100" dist="38100" dir="2700000" algn="tl">
                    <a:srgbClr val="000000">
                      <a:alpha val="43137"/>
                    </a:srgbClr>
                  </a:outerShdw>
                </a:effectLst>
                <a:latin typeface="Arial" panose="020B0604020202020204" pitchFamily="34" charset="0"/>
              </a:rPr>
              <a:t>الوحدة الثانية – الغلاف المائي </a:t>
            </a:r>
          </a:p>
          <a:p>
            <a:pPr algn="ctr"/>
            <a:endParaRPr lang="ar-JO" sz="4400" b="1" dirty="0">
              <a:solidFill>
                <a:schemeClr val="tx2">
                  <a:lumMod val="50000"/>
                </a:schemeClr>
              </a:solidFill>
              <a:effectLst>
                <a:outerShdw blurRad="38100" dist="38100" dir="2700000" algn="tl">
                  <a:srgbClr val="000000">
                    <a:alpha val="43137"/>
                  </a:srgbClr>
                </a:outerShdw>
              </a:effectLst>
              <a:latin typeface="Arial" panose="020B0604020202020204" pitchFamily="34" charset="0"/>
            </a:endParaRPr>
          </a:p>
          <a:p>
            <a:pPr algn="ctr"/>
            <a:r>
              <a:rPr lang="ar-JO" sz="4400" b="1" dirty="0">
                <a:solidFill>
                  <a:schemeClr val="tx2">
                    <a:lumMod val="50000"/>
                  </a:schemeClr>
                </a:solidFill>
                <a:effectLst>
                  <a:outerShdw blurRad="38100" dist="38100" dir="2700000" algn="tl">
                    <a:srgbClr val="000000">
                      <a:alpha val="43137"/>
                    </a:srgbClr>
                  </a:outerShdw>
                </a:effectLst>
                <a:latin typeface="Arial" panose="020B0604020202020204" pitchFamily="34" charset="0"/>
              </a:rPr>
              <a:t>الدرس الثاني – حركة مياه البحار والمحيطات </a:t>
            </a:r>
            <a:endParaRPr lang="ar-JO" sz="4400"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1240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0170" b="9830"/>
          <a:stretch/>
        </p:blipFill>
        <p:spPr>
          <a:xfrm>
            <a:off x="395537" y="1268760"/>
            <a:ext cx="8352927" cy="5328592"/>
          </a:xfrm>
          <a:prstGeom prst="rect">
            <a:avLst/>
          </a:prstGeom>
          <a:ln>
            <a:solidFill>
              <a:schemeClr val="tx2">
                <a:lumMod val="50000"/>
              </a:schemeClr>
            </a:solidFill>
          </a:ln>
        </p:spPr>
      </p:pic>
      <p:sp>
        <p:nvSpPr>
          <p:cNvPr id="6" name="Rounded Rectangle 5"/>
          <p:cNvSpPr/>
          <p:nvPr/>
        </p:nvSpPr>
        <p:spPr>
          <a:xfrm>
            <a:off x="395537" y="460604"/>
            <a:ext cx="8352928" cy="543929"/>
          </a:xfrm>
          <a:prstGeom prst="roundRect">
            <a:avLst/>
          </a:prstGeom>
          <a:solidFill>
            <a:schemeClr val="accent4">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4000" b="1" dirty="0">
                <a:solidFill>
                  <a:schemeClr val="tx2">
                    <a:lumMod val="50000"/>
                  </a:schemeClr>
                </a:solidFill>
              </a:rPr>
              <a:t>التيارات البحرية الدافئة والتيارات البحرية الباردة </a:t>
            </a:r>
            <a:endParaRPr lang="en-US" sz="4000" b="1" dirty="0">
              <a:solidFill>
                <a:schemeClr val="tx2">
                  <a:lumMod val="50000"/>
                </a:schemeClr>
              </a:solidFill>
            </a:endParaRPr>
          </a:p>
        </p:txBody>
      </p:sp>
    </p:spTree>
    <p:extLst>
      <p:ext uri="{BB962C8B-B14F-4D97-AF65-F5344CB8AC3E}">
        <p14:creationId xmlns:p14="http://schemas.microsoft.com/office/powerpoint/2010/main" val="2845024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Rounded Rectangle 3"/>
          <p:cNvSpPr/>
          <p:nvPr/>
        </p:nvSpPr>
        <p:spPr>
          <a:xfrm>
            <a:off x="683568" y="1135796"/>
            <a:ext cx="7920880" cy="1512169"/>
          </a:xfrm>
          <a:prstGeom prst="roundRect">
            <a:avLst/>
          </a:prstGeom>
          <a:solidFill>
            <a:schemeClr val="accent4">
              <a:lumMod val="60000"/>
              <a:lumOff val="40000"/>
            </a:schemeClr>
          </a:solidFill>
          <a:ln>
            <a:solidFill>
              <a:schemeClr val="tx2">
                <a:lumMod val="50000"/>
              </a:schemeClr>
            </a:solidFill>
          </a:ln>
        </p:spPr>
        <p:style>
          <a:lnRef idx="0">
            <a:schemeClr val="dk1"/>
          </a:lnRef>
          <a:fillRef idx="3">
            <a:schemeClr val="dk1"/>
          </a:fillRef>
          <a:effectRef idx="3">
            <a:schemeClr val="dk1"/>
          </a:effectRef>
          <a:fontRef idx="minor">
            <a:schemeClr val="lt1"/>
          </a:fontRef>
        </p:style>
        <p:txBody>
          <a:bodyPr rtlCol="0" anchor="ctr"/>
          <a:lstStyle/>
          <a:p>
            <a:pPr algn="r"/>
            <a:r>
              <a:rPr lang="ar-JO" sz="2400" dirty="0">
                <a:solidFill>
                  <a:schemeClr val="tx2">
                    <a:lumMod val="50000"/>
                  </a:schemeClr>
                </a:solidFill>
              </a:rPr>
              <a:t>تُمثل التيارات البحرية نطاقات طولية من المياه المتحركة باتجاهات محددة لمسافات بعيدة ، حيث تُشكل أنهارًا مائيةً ضخمةً في البحار والمحيطات ، يصل عمقها أحيانًا إلى 300 م ، وعرضها السطحي إلى 300 كم ، وبسرعة تصل إلى 100 كم / ساعة .</a:t>
            </a:r>
            <a:endParaRPr lang="en-US" sz="2400" dirty="0">
              <a:solidFill>
                <a:schemeClr val="tx2">
                  <a:lumMod val="50000"/>
                </a:schemeClr>
              </a:solidFill>
            </a:endParaRPr>
          </a:p>
        </p:txBody>
      </p:sp>
      <p:sp>
        <p:nvSpPr>
          <p:cNvPr id="5" name="TextBox 4"/>
          <p:cNvSpPr txBox="1"/>
          <p:nvPr/>
        </p:nvSpPr>
        <p:spPr>
          <a:xfrm flipH="1">
            <a:off x="2627784" y="313620"/>
            <a:ext cx="3823692" cy="707886"/>
          </a:xfrm>
          <a:prstGeom prst="rect">
            <a:avLst/>
          </a:prstGeom>
          <a:solidFill>
            <a:schemeClr val="accent4">
              <a:lumMod val="60000"/>
              <a:lumOff val="40000"/>
            </a:schemeClr>
          </a:solidFill>
          <a:ln>
            <a:solidFill>
              <a:schemeClr val="tx2">
                <a:lumMod val="50000"/>
              </a:schemeClr>
            </a:solidFill>
          </a:ln>
        </p:spPr>
        <p:txBody>
          <a:bodyPr wrap="square" rtlCol="0">
            <a:spAutoFit/>
          </a:bodyPr>
          <a:lstStyle/>
          <a:p>
            <a:pPr algn="ctr"/>
            <a:r>
              <a:rPr lang="ar-JO" sz="4000" b="1" dirty="0">
                <a:solidFill>
                  <a:schemeClr val="tx2">
                    <a:lumMod val="50000"/>
                  </a:schemeClr>
                </a:solidFill>
              </a:rPr>
              <a:t>التيارات البحرية</a:t>
            </a:r>
            <a:endParaRPr lang="en-US" sz="4000" b="1" dirty="0">
              <a:solidFill>
                <a:schemeClr val="tx2">
                  <a:lumMod val="50000"/>
                </a:schemeClr>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872" t="3193" r="14488"/>
          <a:stretch/>
        </p:blipFill>
        <p:spPr>
          <a:xfrm>
            <a:off x="683568" y="2780928"/>
            <a:ext cx="7920880" cy="3744416"/>
          </a:xfrm>
          <a:prstGeom prst="rect">
            <a:avLst/>
          </a:prstGeom>
          <a:ln>
            <a:solidFill>
              <a:schemeClr val="tx2">
                <a:lumMod val="50000"/>
              </a:schemeClr>
            </a:solidFill>
          </a:ln>
        </p:spPr>
      </p:pic>
    </p:spTree>
    <p:extLst>
      <p:ext uri="{BB962C8B-B14F-4D97-AF65-F5344CB8AC3E}">
        <p14:creationId xmlns:p14="http://schemas.microsoft.com/office/powerpoint/2010/main" val="1819317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Rounded Rectangle 3"/>
          <p:cNvSpPr/>
          <p:nvPr/>
        </p:nvSpPr>
        <p:spPr>
          <a:xfrm>
            <a:off x="3203848" y="302729"/>
            <a:ext cx="3267013" cy="605991"/>
          </a:xfrm>
          <a:prstGeom prst="roundRect">
            <a:avLst/>
          </a:prstGeom>
          <a:solidFill>
            <a:schemeClr val="accent4">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JO" sz="4000" b="1" dirty="0">
                <a:solidFill>
                  <a:schemeClr val="tx2">
                    <a:lumMod val="50000"/>
                  </a:schemeClr>
                </a:solidFill>
              </a:rPr>
              <a:t>ثالثًا : المد والجزر </a:t>
            </a:r>
            <a:endParaRPr lang="en-US" sz="4000" b="1" dirty="0">
              <a:solidFill>
                <a:schemeClr val="tx2">
                  <a:lumMod val="50000"/>
                </a:schemeClr>
              </a:solidFill>
            </a:endParaRPr>
          </a:p>
        </p:txBody>
      </p:sp>
      <p:sp>
        <p:nvSpPr>
          <p:cNvPr id="5" name="Rectangle 4"/>
          <p:cNvSpPr/>
          <p:nvPr/>
        </p:nvSpPr>
        <p:spPr>
          <a:xfrm>
            <a:off x="268406" y="1124744"/>
            <a:ext cx="8534399" cy="2308324"/>
          </a:xfrm>
          <a:prstGeom prst="rect">
            <a:avLst/>
          </a:prstGeom>
          <a:solidFill>
            <a:schemeClr val="accent4">
              <a:lumMod val="60000"/>
              <a:lumOff val="40000"/>
            </a:schemeClr>
          </a:solidFill>
          <a:ln>
            <a:solidFill>
              <a:schemeClr val="tx2">
                <a:lumMod val="50000"/>
              </a:schemeClr>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r"/>
            <a:r>
              <a:rPr lang="ar-JO" sz="2400" dirty="0">
                <a:solidFill>
                  <a:schemeClr val="tx2">
                    <a:lumMod val="50000"/>
                  </a:schemeClr>
                </a:solidFill>
                <a:latin typeface="Helvetica Neue"/>
              </a:rPr>
              <a:t>      تنشأ ظاهرة المد والجزر في البحار والمحيطات بفعل قوة الجاذبية لكل من الشمس والقمر للمسطحات المائية ، ويتوالى حدوث المد والجزرمرتين في اليوم ، إذ يرتفع الماء</a:t>
            </a:r>
          </a:p>
          <a:p>
            <a:pPr algn="r"/>
            <a:r>
              <a:rPr lang="ar-JO" sz="2400" dirty="0">
                <a:solidFill>
                  <a:schemeClr val="tx2">
                    <a:lumMod val="50000"/>
                  </a:schemeClr>
                </a:solidFill>
                <a:latin typeface="Helvetica Neue"/>
              </a:rPr>
              <a:t>               باتجاه الشاطئ في حالة المد ، ثم ينحسر في حالة الجزر .</a:t>
            </a:r>
          </a:p>
          <a:p>
            <a:pPr algn="r"/>
            <a:r>
              <a:rPr lang="ar-JO" sz="2400" dirty="0">
                <a:solidFill>
                  <a:schemeClr val="tx2">
                    <a:lumMod val="50000"/>
                  </a:schemeClr>
                </a:solidFill>
                <a:latin typeface="Helvetica Neue"/>
              </a:rPr>
              <a:t> </a:t>
            </a:r>
          </a:p>
          <a:p>
            <a:pPr algn="r"/>
            <a:r>
              <a:rPr lang="ar-JO" sz="2400" dirty="0">
                <a:solidFill>
                  <a:schemeClr val="tx2">
                    <a:lumMod val="50000"/>
                  </a:schemeClr>
                </a:solidFill>
                <a:latin typeface="Helvetica Neue"/>
              </a:rPr>
              <a:t>         يحدث المد العالي مرتين في الشهر ، الأولى :عندما يكون القمر محاقًا ، والثانية</a:t>
            </a:r>
          </a:p>
          <a:p>
            <a:pPr algn="r"/>
            <a:r>
              <a:rPr lang="ar-JO" sz="2400" dirty="0">
                <a:solidFill>
                  <a:schemeClr val="tx2">
                    <a:lumMod val="50000"/>
                  </a:schemeClr>
                </a:solidFill>
                <a:latin typeface="Helvetica Neue"/>
              </a:rPr>
              <a:t> عندما يكون بدرًا ،  وفي الحالتين تكون الشمس والقمر والأرض على استقامة واحدة .</a:t>
            </a:r>
            <a:endParaRPr lang="en-US" sz="2400" dirty="0">
              <a:solidFill>
                <a:schemeClr val="tx2">
                  <a:lumMod val="5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05" y="3645024"/>
            <a:ext cx="8534399" cy="2952328"/>
          </a:xfrm>
          <a:prstGeom prst="rect">
            <a:avLst/>
          </a:prstGeom>
        </p:spPr>
      </p:pic>
    </p:spTree>
    <p:extLst>
      <p:ext uri="{BB962C8B-B14F-4D97-AF65-F5344CB8AC3E}">
        <p14:creationId xmlns:p14="http://schemas.microsoft.com/office/powerpoint/2010/main" val="3408939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3" name="TextBox 2"/>
          <p:cNvSpPr txBox="1"/>
          <p:nvPr/>
        </p:nvSpPr>
        <p:spPr>
          <a:xfrm>
            <a:off x="2915816" y="404664"/>
            <a:ext cx="3835896" cy="707886"/>
          </a:xfrm>
          <a:prstGeom prst="rect">
            <a:avLst/>
          </a:prstGeom>
          <a:noFill/>
          <a:ln>
            <a:solidFill>
              <a:schemeClr val="tx2">
                <a:lumMod val="50000"/>
              </a:schemeClr>
            </a:solidFill>
          </a:ln>
        </p:spPr>
        <p:txBody>
          <a:bodyPr wrap="square" rtlCol="0">
            <a:spAutoFit/>
          </a:bodyPr>
          <a:lstStyle/>
          <a:p>
            <a:pPr algn="ctr"/>
            <a:r>
              <a:rPr lang="ar-JO" sz="4000" b="1" dirty="0"/>
              <a:t>ظاهرة المد والجزر </a:t>
            </a:r>
            <a:endParaRPr lang="en-US" sz="4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31" y="1409700"/>
            <a:ext cx="8424937" cy="4899620"/>
          </a:xfrm>
          <a:prstGeom prst="rect">
            <a:avLst/>
          </a:prstGeom>
        </p:spPr>
      </p:pic>
    </p:spTree>
    <p:extLst>
      <p:ext uri="{BB962C8B-B14F-4D97-AF65-F5344CB8AC3E}">
        <p14:creationId xmlns:p14="http://schemas.microsoft.com/office/powerpoint/2010/main" val="2653923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dirty="0"/>
              <a:t> </a:t>
            </a:r>
          </a:p>
        </p:txBody>
      </p:sp>
      <p:sp>
        <p:nvSpPr>
          <p:cNvPr id="3" name="TextBox 2"/>
          <p:cNvSpPr txBox="1"/>
          <p:nvPr/>
        </p:nvSpPr>
        <p:spPr>
          <a:xfrm>
            <a:off x="467544" y="620688"/>
            <a:ext cx="8136904" cy="5632311"/>
          </a:xfrm>
          <a:prstGeom prst="rect">
            <a:avLst/>
          </a:prstGeom>
          <a:noFill/>
        </p:spPr>
        <p:txBody>
          <a:bodyPr wrap="square" rtlCol="1">
            <a:spAutoFit/>
          </a:bodyPr>
          <a:lstStyle/>
          <a:p>
            <a:r>
              <a:rPr lang="ar-JO" sz="2400" b="1" dirty="0">
                <a:solidFill>
                  <a:schemeClr val="tx2">
                    <a:lumMod val="50000"/>
                  </a:schemeClr>
                </a:solidFill>
              </a:rPr>
              <a:t>أهمية ظاهرة المد والجزر:</a:t>
            </a:r>
          </a:p>
          <a:p>
            <a:br>
              <a:rPr lang="ar-JO" sz="2400" dirty="0">
                <a:solidFill>
                  <a:schemeClr val="tx2">
                    <a:lumMod val="50000"/>
                  </a:schemeClr>
                </a:solidFill>
              </a:rPr>
            </a:br>
            <a:r>
              <a:rPr lang="ar-JO" sz="2400" dirty="0">
                <a:solidFill>
                  <a:schemeClr val="tx2">
                    <a:lumMod val="50000"/>
                  </a:schemeClr>
                </a:solidFill>
              </a:rPr>
              <a:t>لحركات المد والجزر أهمية بالغة فهي تعمل على : </a:t>
            </a:r>
          </a:p>
          <a:p>
            <a:endParaRPr lang="ar-JO" sz="2400" dirty="0">
              <a:solidFill>
                <a:schemeClr val="tx2">
                  <a:lumMod val="50000"/>
                </a:schemeClr>
              </a:solidFill>
            </a:endParaRPr>
          </a:p>
          <a:p>
            <a:pPr marL="457200" indent="-457200">
              <a:buFont typeface="+mj-lt"/>
              <a:buAutoNum type="arabicPeriod"/>
            </a:pPr>
            <a:r>
              <a:rPr lang="ar-JO" sz="2400" dirty="0">
                <a:solidFill>
                  <a:schemeClr val="tx2">
                    <a:lumMod val="50000"/>
                  </a:schemeClr>
                </a:solidFill>
              </a:rPr>
              <a:t>تطهير البحار والمحيطات من كل الشوائب .</a:t>
            </a:r>
          </a:p>
          <a:p>
            <a:endParaRPr lang="ar-JO" sz="2400" dirty="0">
              <a:solidFill>
                <a:schemeClr val="tx2">
                  <a:lumMod val="50000"/>
                </a:schemeClr>
              </a:solidFill>
            </a:endParaRPr>
          </a:p>
          <a:p>
            <a:r>
              <a:rPr lang="ar-JO" sz="2400" dirty="0">
                <a:solidFill>
                  <a:schemeClr val="tx2">
                    <a:lumMod val="50000"/>
                  </a:schemeClr>
                </a:solidFill>
              </a:rPr>
              <a:t>2.   وكذلك تطهير مصبات الأنهار والموانئ من الرواسب .</a:t>
            </a:r>
          </a:p>
          <a:p>
            <a:endParaRPr lang="ar-JO" sz="2400" dirty="0">
              <a:solidFill>
                <a:schemeClr val="tx2">
                  <a:lumMod val="50000"/>
                </a:schemeClr>
              </a:solidFill>
            </a:endParaRPr>
          </a:p>
          <a:p>
            <a:pPr marL="457200" indent="-457200">
              <a:buAutoNum type="arabicPeriod" startAt="3"/>
            </a:pPr>
            <a:r>
              <a:rPr lang="ar-JO" sz="2400" dirty="0">
                <a:solidFill>
                  <a:schemeClr val="tx2">
                    <a:lumMod val="50000"/>
                  </a:schemeClr>
                </a:solidFill>
              </a:rPr>
              <a:t>تساعد السفن على دخول الموانئ التي تقع في المناطق الضحلة ، ولكن المد</a:t>
            </a:r>
          </a:p>
          <a:p>
            <a:r>
              <a:rPr lang="ar-JO" sz="2400" dirty="0">
                <a:solidFill>
                  <a:schemeClr val="tx2">
                    <a:lumMod val="50000"/>
                  </a:schemeClr>
                </a:solidFill>
              </a:rPr>
              <a:t>              الشديد قد يشكل خطر على الملاحة وخاصة في المضايق .</a:t>
            </a:r>
          </a:p>
          <a:p>
            <a:endParaRPr lang="ar-JO" sz="2400" dirty="0">
              <a:solidFill>
                <a:schemeClr val="tx2">
                  <a:lumMod val="50000"/>
                </a:schemeClr>
              </a:solidFill>
            </a:endParaRPr>
          </a:p>
          <a:p>
            <a:pPr marL="457200" indent="-457200">
              <a:buAutoNum type="arabicPeriod" startAt="4"/>
            </a:pPr>
            <a:r>
              <a:rPr lang="ar-JO" sz="2400" dirty="0">
                <a:solidFill>
                  <a:schemeClr val="tx2">
                    <a:lumMod val="50000"/>
                  </a:schemeClr>
                </a:solidFill>
              </a:rPr>
              <a:t>أخذت كثير من الدول الساحلية تستفيد من طاقة المد والجزر في توليد الطاقة الكهربائية ، لتخفيف الضغط عن محطات الطاقة الحرارية ، والحد من التلوث</a:t>
            </a:r>
          </a:p>
          <a:p>
            <a:r>
              <a:rPr lang="ar-JO" sz="2400" dirty="0">
                <a:solidFill>
                  <a:schemeClr val="tx2">
                    <a:lumMod val="50000"/>
                  </a:schemeClr>
                </a:solidFill>
              </a:rPr>
              <a:t>                الناتج من المحطات الحرارية التي تعمل بالفحم أو النفط .</a:t>
            </a:r>
            <a:endParaRPr lang="en-US" sz="2400" dirty="0">
              <a:solidFill>
                <a:schemeClr val="tx2">
                  <a:lumMod val="50000"/>
                </a:schemeClr>
              </a:solidFill>
            </a:endParaRPr>
          </a:p>
          <a:p>
            <a:endParaRPr lang="ar-JO" sz="2400" dirty="0">
              <a:solidFill>
                <a:schemeClr val="tx2">
                  <a:lumMod val="50000"/>
                </a:schemeClr>
              </a:solidFill>
            </a:endParaRPr>
          </a:p>
        </p:txBody>
      </p:sp>
    </p:spTree>
    <p:extLst>
      <p:ext uri="{BB962C8B-B14F-4D97-AF65-F5344CB8AC3E}">
        <p14:creationId xmlns:p14="http://schemas.microsoft.com/office/powerpoint/2010/main" val="61845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sz="1600" b="1" dirty="0">
              <a:solidFill>
                <a:srgbClr val="002060"/>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801" r="4454" b="2801"/>
          <a:stretch/>
        </p:blipFill>
        <p:spPr>
          <a:xfrm>
            <a:off x="788342" y="548680"/>
            <a:ext cx="7672090" cy="5616624"/>
          </a:xfrm>
          <a:prstGeom prst="rect">
            <a:avLst/>
          </a:prstGeom>
        </p:spPr>
      </p:pic>
    </p:spTree>
    <p:extLst>
      <p:ext uri="{BB962C8B-B14F-4D97-AF65-F5344CB8AC3E}">
        <p14:creationId xmlns:p14="http://schemas.microsoft.com/office/powerpoint/2010/main" val="3837968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40113"/>
            <a:ext cx="4248472" cy="468172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923" y="1240113"/>
            <a:ext cx="3913240" cy="4681728"/>
          </a:xfrm>
          <a:prstGeom prst="rect">
            <a:avLst/>
          </a:prstGeom>
        </p:spPr>
      </p:pic>
    </p:spTree>
    <p:extLst>
      <p:ext uri="{BB962C8B-B14F-4D97-AF65-F5344CB8AC3E}">
        <p14:creationId xmlns:p14="http://schemas.microsoft.com/office/powerpoint/2010/main" val="1547516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3" name="Rounded Rectangle 2"/>
          <p:cNvSpPr/>
          <p:nvPr/>
        </p:nvSpPr>
        <p:spPr>
          <a:xfrm>
            <a:off x="2195736" y="404664"/>
            <a:ext cx="5184576" cy="864096"/>
          </a:xfrm>
          <a:prstGeom prst="roundRect">
            <a:avLst/>
          </a:prstGeom>
          <a:solidFill>
            <a:schemeClr val="accent4">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4000" b="1" dirty="0">
                <a:solidFill>
                  <a:schemeClr val="tx2">
                    <a:lumMod val="50000"/>
                  </a:schemeClr>
                </a:solidFill>
              </a:rPr>
              <a:t>حركة مياه البحار والمحيطات </a:t>
            </a:r>
          </a:p>
        </p:txBody>
      </p:sp>
      <p:sp>
        <p:nvSpPr>
          <p:cNvPr id="4" name="Rounded Rectangle 3"/>
          <p:cNvSpPr/>
          <p:nvPr/>
        </p:nvSpPr>
        <p:spPr>
          <a:xfrm>
            <a:off x="1223628" y="1628800"/>
            <a:ext cx="6696744" cy="4824536"/>
          </a:xfrm>
          <a:prstGeom prst="roundRect">
            <a:avLst/>
          </a:prstGeom>
          <a:solidFill>
            <a:schemeClr val="accent4">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4000" b="1" dirty="0">
                <a:solidFill>
                  <a:schemeClr val="tx2">
                    <a:lumMod val="50000"/>
                  </a:schemeClr>
                </a:solidFill>
              </a:rPr>
              <a:t>النتاجات الخاصة </a:t>
            </a:r>
          </a:p>
          <a:p>
            <a:pPr algn="ctr"/>
            <a:endParaRPr lang="ar-JO" sz="4000" b="1" dirty="0">
              <a:solidFill>
                <a:schemeClr val="tx2">
                  <a:lumMod val="50000"/>
                </a:schemeClr>
              </a:solidFill>
            </a:endParaRPr>
          </a:p>
          <a:p>
            <a:pPr marL="342900" indent="-342900" algn="ctr">
              <a:buFont typeface="+mj-lt"/>
              <a:buAutoNum type="arabicPeriod"/>
            </a:pPr>
            <a:r>
              <a:rPr lang="ar-JO" sz="4000" b="1" dirty="0">
                <a:solidFill>
                  <a:schemeClr val="tx2">
                    <a:lumMod val="50000"/>
                  </a:schemeClr>
                </a:solidFill>
              </a:rPr>
              <a:t> الامواج .</a:t>
            </a:r>
          </a:p>
          <a:p>
            <a:pPr algn="ctr"/>
            <a:endParaRPr lang="ar-JO" sz="4000" b="1" dirty="0">
              <a:solidFill>
                <a:schemeClr val="tx2">
                  <a:lumMod val="50000"/>
                </a:schemeClr>
              </a:solidFill>
            </a:endParaRPr>
          </a:p>
          <a:p>
            <a:pPr algn="ctr"/>
            <a:r>
              <a:rPr lang="ar-JO" sz="4000" b="1" dirty="0">
                <a:solidFill>
                  <a:schemeClr val="tx2">
                    <a:lumMod val="50000"/>
                  </a:schemeClr>
                </a:solidFill>
              </a:rPr>
              <a:t>2. التيارات البحرية .</a:t>
            </a:r>
          </a:p>
          <a:p>
            <a:pPr algn="ctr"/>
            <a:endParaRPr lang="ar-JO" sz="4000" b="1" dirty="0">
              <a:solidFill>
                <a:schemeClr val="tx2">
                  <a:lumMod val="50000"/>
                </a:schemeClr>
              </a:solidFill>
            </a:endParaRPr>
          </a:p>
          <a:p>
            <a:pPr algn="ctr"/>
            <a:r>
              <a:rPr lang="ar-JO" sz="4000" b="1" dirty="0">
                <a:solidFill>
                  <a:schemeClr val="tx2">
                    <a:lumMod val="50000"/>
                  </a:schemeClr>
                </a:solidFill>
              </a:rPr>
              <a:t>3. المد والجزر .</a:t>
            </a:r>
          </a:p>
        </p:txBody>
      </p:sp>
    </p:spTree>
    <p:extLst>
      <p:ext uri="{BB962C8B-B14F-4D97-AF65-F5344CB8AC3E}">
        <p14:creationId xmlns:p14="http://schemas.microsoft.com/office/powerpoint/2010/main" val="231893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3" name="Rounded Rectangle 2"/>
          <p:cNvSpPr/>
          <p:nvPr/>
        </p:nvSpPr>
        <p:spPr>
          <a:xfrm>
            <a:off x="3371565" y="620688"/>
            <a:ext cx="2400869" cy="793068"/>
          </a:xfrm>
          <a:prstGeom prst="roundRect">
            <a:avLst/>
          </a:prstGeom>
          <a:solidFill>
            <a:schemeClr val="accent4">
              <a:lumMod val="60000"/>
              <a:lumOff val="40000"/>
            </a:schemeClr>
          </a:solidFill>
          <a:ln>
            <a:solidFill>
              <a:schemeClr val="tx2">
                <a:lumMod val="50000"/>
              </a:schemeClr>
            </a:solidFill>
          </a:ln>
          <a:effectLst>
            <a:glow rad="228600">
              <a:schemeClr val="bg1">
                <a:lumMod val="65000"/>
                <a:alpha val="40000"/>
              </a:schemeClr>
            </a:glow>
            <a:outerShdw blurRad="57150" dist="38100" dir="5400000" algn="ctr" rotWithShape="0">
              <a:schemeClr val="accent5">
                <a:shade val="9000"/>
                <a:satMod val="105000"/>
                <a:alpha val="48000"/>
              </a:scheme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r"/>
            <a:r>
              <a:rPr lang="ar-JO" sz="3200" b="1" dirty="0">
                <a:solidFill>
                  <a:schemeClr val="tx1"/>
                </a:solidFill>
              </a:rPr>
              <a:t>أولًا : الأمواج </a:t>
            </a:r>
            <a:endParaRPr lang="en-US" sz="3200" b="1" dirty="0">
              <a:solidFill>
                <a:schemeClr val="tx1"/>
              </a:solidFill>
            </a:endParaRPr>
          </a:p>
        </p:txBody>
      </p:sp>
      <p:sp>
        <p:nvSpPr>
          <p:cNvPr id="7" name="Rounded Rectangle 6"/>
          <p:cNvSpPr/>
          <p:nvPr/>
        </p:nvSpPr>
        <p:spPr>
          <a:xfrm>
            <a:off x="827583" y="2204864"/>
            <a:ext cx="7488832" cy="3312368"/>
          </a:xfrm>
          <a:prstGeom prst="roundRect">
            <a:avLst/>
          </a:prstGeom>
          <a:solidFill>
            <a:schemeClr val="accent4">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JO" sz="2400" dirty="0">
                <a:solidFill>
                  <a:schemeClr val="tx2">
                    <a:lumMod val="50000"/>
                  </a:schemeClr>
                </a:solidFill>
              </a:rPr>
              <a:t>                تنشأ الأمواج بفعل الرياح فتتحرك جُزيئات الماء صعودًا وهبوطًا دون تغيُر مكانها، في مسار بيضوي أو دائري ، ففي القمة تتجه الجُزيئات إلى الأمام ، وفي القاع تتجه الجُزيئات إلى الخلف وتكون ذات قمم واضحة ، ولكنها سرعان ما تتكسر على الشاطئ  .</a:t>
            </a:r>
          </a:p>
          <a:p>
            <a:endParaRPr lang="ar-JO" sz="2400" dirty="0">
              <a:solidFill>
                <a:schemeClr val="tx2">
                  <a:lumMod val="50000"/>
                </a:schemeClr>
              </a:solidFill>
            </a:endParaRPr>
          </a:p>
          <a:p>
            <a:r>
              <a:rPr lang="ar-JO" sz="2400" dirty="0">
                <a:solidFill>
                  <a:schemeClr val="tx2">
                    <a:lumMod val="50000"/>
                  </a:schemeClr>
                </a:solidFill>
              </a:rPr>
              <a:t>وتنقسم الأمواج إلى قسمين : </a:t>
            </a:r>
          </a:p>
          <a:p>
            <a:pPr marL="457200" indent="-457200">
              <a:buFont typeface="+mj-lt"/>
              <a:buAutoNum type="arabicPeriod"/>
            </a:pPr>
            <a:r>
              <a:rPr lang="ar-JO" sz="2400" dirty="0">
                <a:solidFill>
                  <a:schemeClr val="tx2">
                    <a:lumMod val="50000"/>
                  </a:schemeClr>
                </a:solidFill>
              </a:rPr>
              <a:t>أمواج عادية .</a:t>
            </a:r>
          </a:p>
          <a:p>
            <a:pPr marL="457200" indent="-457200">
              <a:buFont typeface="+mj-lt"/>
              <a:buAutoNum type="arabicPeriod"/>
            </a:pPr>
            <a:r>
              <a:rPr lang="ar-JO" sz="2400" dirty="0">
                <a:solidFill>
                  <a:schemeClr val="tx2">
                    <a:lumMod val="50000"/>
                  </a:schemeClr>
                </a:solidFill>
              </a:rPr>
              <a:t>أمواج التسونامي .</a:t>
            </a:r>
          </a:p>
        </p:txBody>
      </p:sp>
    </p:spTree>
    <p:extLst>
      <p:ext uri="{BB962C8B-B14F-4D97-AF65-F5344CB8AC3E}">
        <p14:creationId xmlns:p14="http://schemas.microsoft.com/office/powerpoint/2010/main" val="2724472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2991" t="6923" r="23931" b="8290"/>
          <a:stretch/>
        </p:blipFill>
        <p:spPr>
          <a:xfrm rot="16200000">
            <a:off x="2309963" y="-57175"/>
            <a:ext cx="4596083" cy="7992889"/>
          </a:xfrm>
          <a:prstGeom prst="rect">
            <a:avLst/>
          </a:prstGeom>
        </p:spPr>
      </p:pic>
      <p:sp>
        <p:nvSpPr>
          <p:cNvPr id="5" name="Rounded Rectangle 4"/>
          <p:cNvSpPr/>
          <p:nvPr/>
        </p:nvSpPr>
        <p:spPr>
          <a:xfrm>
            <a:off x="2267744" y="476672"/>
            <a:ext cx="5040560" cy="793068"/>
          </a:xfrm>
          <a:prstGeom prst="roundRect">
            <a:avLst/>
          </a:prstGeom>
          <a:solidFill>
            <a:schemeClr val="accent4">
              <a:lumMod val="60000"/>
              <a:lumOff val="40000"/>
            </a:schemeClr>
          </a:solidFill>
          <a:ln>
            <a:solidFill>
              <a:schemeClr val="tx2">
                <a:lumMod val="50000"/>
              </a:schemeClr>
            </a:solidFill>
          </a:ln>
          <a:effectLst>
            <a:glow rad="228600">
              <a:schemeClr val="bg1">
                <a:lumMod val="65000"/>
                <a:alpha val="40000"/>
              </a:schemeClr>
            </a:glow>
            <a:outerShdw blurRad="57150" dist="38100" dir="5400000" algn="ctr" rotWithShape="0">
              <a:schemeClr val="accent5">
                <a:shade val="9000"/>
                <a:satMod val="105000"/>
                <a:alpha val="48000"/>
              </a:scheme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ar-JO" sz="3200" b="1" dirty="0">
                <a:solidFill>
                  <a:schemeClr val="tx2">
                    <a:lumMod val="50000"/>
                  </a:schemeClr>
                </a:solidFill>
              </a:rPr>
              <a:t>امواج التسونامي والأمواج العادية</a:t>
            </a:r>
            <a:endParaRPr lang="en-US" sz="3200" b="1" dirty="0">
              <a:solidFill>
                <a:schemeClr val="tx2">
                  <a:lumMod val="50000"/>
                </a:schemeClr>
              </a:solidFill>
            </a:endParaRPr>
          </a:p>
        </p:txBody>
      </p:sp>
    </p:spTree>
    <p:extLst>
      <p:ext uri="{BB962C8B-B14F-4D97-AF65-F5344CB8AC3E}">
        <p14:creationId xmlns:p14="http://schemas.microsoft.com/office/powerpoint/2010/main" val="251514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4" name="Rounded Rectangle 3"/>
          <p:cNvSpPr/>
          <p:nvPr/>
        </p:nvSpPr>
        <p:spPr>
          <a:xfrm>
            <a:off x="611560" y="332656"/>
            <a:ext cx="8136904" cy="2592288"/>
          </a:xfrm>
          <a:prstGeom prst="roundRect">
            <a:avLst/>
          </a:prstGeom>
          <a:solidFill>
            <a:schemeClr val="accent4">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JO" sz="2400" dirty="0">
                <a:solidFill>
                  <a:schemeClr val="tx2">
                    <a:lumMod val="50000"/>
                  </a:schemeClr>
                </a:solidFill>
              </a:rPr>
              <a:t>                 يحدث التسونامي نتيجة لحركة زلزالية في قيعان البحار ، ويظهر على شكل أمواج عظيمة يتراوح طولها بين ( 200 – 800 ) كم ، وتصل سرعتها الى (700) كم في الساعة  ، ويتراوح ارتفاعها عند الشواطئ بين </a:t>
            </a:r>
          </a:p>
          <a:p>
            <a:r>
              <a:rPr lang="ar-JO" sz="2400" dirty="0">
                <a:solidFill>
                  <a:schemeClr val="tx2">
                    <a:lumMod val="50000"/>
                  </a:schemeClr>
                </a:solidFill>
              </a:rPr>
              <a:t>              (3 - 50م ) فتؤدي إلى تدمير الشواطئ وما عليها . </a:t>
            </a:r>
          </a:p>
          <a:p>
            <a:r>
              <a:rPr lang="ar-JO" sz="2400" dirty="0">
                <a:solidFill>
                  <a:schemeClr val="tx2">
                    <a:lumMod val="50000"/>
                  </a:schemeClr>
                </a:solidFill>
              </a:rPr>
              <a:t>ويشير مصطلح تسونامي في اللغة اليابانية إلى مقطعين (تسو) وتعني الكبير و(نامي) وتعني الموجة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61709" t="12564" r="4851" b="9657"/>
          <a:stretch/>
        </p:blipFill>
        <p:spPr>
          <a:xfrm rot="16200000">
            <a:off x="3059833" y="476672"/>
            <a:ext cx="3240360" cy="8136904"/>
          </a:xfrm>
          <a:prstGeom prst="rect">
            <a:avLst/>
          </a:prstGeom>
          <a:ln>
            <a:solidFill>
              <a:schemeClr val="tx2">
                <a:lumMod val="50000"/>
              </a:schemeClr>
            </a:solidFill>
          </a:ln>
        </p:spPr>
      </p:pic>
      <p:sp>
        <p:nvSpPr>
          <p:cNvPr id="7" name="Rounded Rectangle 6"/>
          <p:cNvSpPr/>
          <p:nvPr/>
        </p:nvSpPr>
        <p:spPr>
          <a:xfrm>
            <a:off x="4572000" y="6165304"/>
            <a:ext cx="4176464" cy="496417"/>
          </a:xfrm>
          <a:prstGeom prst="roundRect">
            <a:avLst/>
          </a:prstGeom>
          <a:solidFill>
            <a:schemeClr val="accent4">
              <a:lumMod val="60000"/>
              <a:lumOff val="40000"/>
            </a:schemeClr>
          </a:solidFill>
          <a:ln>
            <a:solidFill>
              <a:schemeClr val="tx2">
                <a:lumMod val="50000"/>
              </a:schemeClr>
            </a:solidFill>
          </a:ln>
          <a:effectLst>
            <a:glow rad="228600">
              <a:schemeClr val="bg1">
                <a:lumMod val="65000"/>
                <a:alpha val="40000"/>
              </a:schemeClr>
            </a:glow>
            <a:outerShdw blurRad="57150" dist="38100" dir="5400000" algn="ctr" rotWithShape="0">
              <a:schemeClr val="accent5">
                <a:shade val="9000"/>
                <a:satMod val="105000"/>
                <a:alpha val="48000"/>
              </a:scheme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ar-JO" sz="3200" b="1" dirty="0">
                <a:solidFill>
                  <a:schemeClr val="tx2">
                    <a:lumMod val="50000"/>
                  </a:schemeClr>
                </a:solidFill>
              </a:rPr>
              <a:t>حدوث التسونامي</a:t>
            </a:r>
            <a:endParaRPr lang="en-US" sz="3200" b="1" dirty="0">
              <a:solidFill>
                <a:schemeClr val="tx2">
                  <a:lumMod val="50000"/>
                </a:schemeClr>
              </a:solidFill>
            </a:endParaRPr>
          </a:p>
        </p:txBody>
      </p:sp>
      <p:sp>
        <p:nvSpPr>
          <p:cNvPr id="8" name="Rounded Rectangle 7"/>
          <p:cNvSpPr/>
          <p:nvPr/>
        </p:nvSpPr>
        <p:spPr>
          <a:xfrm>
            <a:off x="611560" y="6175993"/>
            <a:ext cx="3816424" cy="496417"/>
          </a:xfrm>
          <a:prstGeom prst="roundRect">
            <a:avLst/>
          </a:prstGeom>
          <a:solidFill>
            <a:schemeClr val="accent4">
              <a:lumMod val="60000"/>
              <a:lumOff val="40000"/>
            </a:schemeClr>
          </a:solidFill>
          <a:ln>
            <a:solidFill>
              <a:schemeClr val="tx2">
                <a:lumMod val="50000"/>
              </a:schemeClr>
            </a:solidFill>
          </a:ln>
          <a:effectLst>
            <a:glow rad="228600">
              <a:schemeClr val="bg1">
                <a:lumMod val="65000"/>
                <a:alpha val="40000"/>
              </a:schemeClr>
            </a:glow>
            <a:outerShdw blurRad="57150" dist="38100" dir="5400000" algn="ctr" rotWithShape="0">
              <a:schemeClr val="accent5">
                <a:shade val="9000"/>
                <a:satMod val="105000"/>
                <a:alpha val="48000"/>
              </a:scheme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ar-JO" sz="3200" b="1" dirty="0">
                <a:solidFill>
                  <a:schemeClr val="tx2">
                    <a:lumMod val="50000"/>
                  </a:schemeClr>
                </a:solidFill>
              </a:rPr>
              <a:t>الاثار المدمرة للتسونامي</a:t>
            </a:r>
            <a:endParaRPr lang="en-US" sz="3200" b="1" dirty="0">
              <a:solidFill>
                <a:schemeClr val="tx2">
                  <a:lumMod val="50000"/>
                </a:schemeClr>
              </a:solidFill>
            </a:endParaRPr>
          </a:p>
        </p:txBody>
      </p:sp>
    </p:spTree>
    <p:extLst>
      <p:ext uri="{BB962C8B-B14F-4D97-AF65-F5344CB8AC3E}">
        <p14:creationId xmlns:p14="http://schemas.microsoft.com/office/powerpoint/2010/main" val="3634765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JO" b="1" dirty="0">
              <a:solidFill>
                <a:schemeClr val="tx1">
                  <a:lumMod val="95000"/>
                  <a:lumOff val="5000"/>
                </a:schemeClr>
              </a:solidFill>
            </a:endParaRPr>
          </a:p>
        </p:txBody>
      </p:sp>
      <p:sp>
        <p:nvSpPr>
          <p:cNvPr id="3" name="Rectangle 2"/>
          <p:cNvSpPr/>
          <p:nvPr/>
        </p:nvSpPr>
        <p:spPr>
          <a:xfrm>
            <a:off x="611560" y="404664"/>
            <a:ext cx="7920880" cy="6120680"/>
          </a:xfrm>
          <a:prstGeom prst="rect">
            <a:avLst/>
          </a:prstGeom>
          <a:solidFill>
            <a:schemeClr val="accent4">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JO" sz="2400" dirty="0">
              <a:solidFill>
                <a:schemeClr val="tx2">
                  <a:lumMod val="50000"/>
                </a:schemeClr>
              </a:solidFill>
            </a:endParaRPr>
          </a:p>
          <a:p>
            <a:endParaRPr lang="ar-JO" sz="2400" dirty="0">
              <a:solidFill>
                <a:schemeClr val="tx2">
                  <a:lumMod val="50000"/>
                </a:schemeClr>
              </a:solidFill>
            </a:endParaRPr>
          </a:p>
          <a:p>
            <a:endParaRPr lang="ar-JO" sz="2400" dirty="0">
              <a:solidFill>
                <a:schemeClr val="tx2">
                  <a:lumMod val="50000"/>
                </a:schemeClr>
              </a:solidFill>
            </a:endParaRPr>
          </a:p>
          <a:p>
            <a:endParaRPr lang="ar-JO" sz="2400" dirty="0">
              <a:solidFill>
                <a:schemeClr val="tx2">
                  <a:lumMod val="50000"/>
                </a:schemeClr>
              </a:solidFill>
            </a:endParaRPr>
          </a:p>
          <a:p>
            <a:r>
              <a:rPr lang="ar-JO" sz="2400" dirty="0">
                <a:solidFill>
                  <a:schemeClr val="tx2">
                    <a:lumMod val="50000"/>
                  </a:schemeClr>
                </a:solidFill>
              </a:rPr>
              <a:t>يمكن الاستدلال بحدوث ظاهرة التسونامي عن طريق :</a:t>
            </a:r>
          </a:p>
          <a:p>
            <a:endParaRPr lang="ar-JO" sz="2400" dirty="0">
              <a:solidFill>
                <a:schemeClr val="tx2">
                  <a:lumMod val="50000"/>
                </a:schemeClr>
              </a:solidFill>
            </a:endParaRPr>
          </a:p>
          <a:p>
            <a:r>
              <a:rPr lang="ar-JO" sz="2400" dirty="0">
                <a:solidFill>
                  <a:schemeClr val="tx2">
                    <a:lumMod val="50000"/>
                  </a:schemeClr>
                </a:solidFill>
              </a:rPr>
              <a:t>- الإحساس بهزة أرضية وسماع أصوات مشابهة لصوت الرعد .</a:t>
            </a:r>
          </a:p>
          <a:p>
            <a:r>
              <a:rPr lang="ar-JO" sz="2400" dirty="0">
                <a:solidFill>
                  <a:schemeClr val="tx2">
                    <a:lumMod val="50000"/>
                  </a:schemeClr>
                </a:solidFill>
              </a:rPr>
              <a:t>- قد تخرج بعض الغازات من مياه البحر على شكل فقاقيع .</a:t>
            </a:r>
          </a:p>
          <a:p>
            <a:pPr marL="342900" indent="-342900">
              <a:buFontTx/>
              <a:buChar char="-"/>
            </a:pPr>
            <a:r>
              <a:rPr lang="ar-JO" sz="2400" dirty="0">
                <a:solidFill>
                  <a:schemeClr val="tx2">
                    <a:lumMod val="50000"/>
                  </a:schemeClr>
                </a:solidFill>
              </a:rPr>
              <a:t>تراجع مياه الشاطئ باتجاه العمق بشكل كبير.</a:t>
            </a:r>
          </a:p>
          <a:p>
            <a:pPr marL="342900" indent="-342900">
              <a:buFontTx/>
              <a:buChar char="-"/>
            </a:pPr>
            <a:endParaRPr lang="ar-JO" sz="2400" dirty="0">
              <a:solidFill>
                <a:schemeClr val="tx2">
                  <a:lumMod val="50000"/>
                </a:schemeClr>
              </a:solidFill>
            </a:endParaRPr>
          </a:p>
          <a:p>
            <a:pPr marL="342900" indent="-342900">
              <a:buFontTx/>
              <a:buChar char="-"/>
            </a:pPr>
            <a:endParaRPr lang="ar-JO" sz="2400" dirty="0">
              <a:solidFill>
                <a:schemeClr val="tx2">
                  <a:lumMod val="50000"/>
                </a:schemeClr>
              </a:solidFill>
            </a:endParaRPr>
          </a:p>
          <a:p>
            <a:endParaRPr lang="ar-JO" sz="2400" dirty="0">
              <a:solidFill>
                <a:schemeClr val="tx2">
                  <a:lumMod val="50000"/>
                </a:schemeClr>
              </a:solidFill>
            </a:endParaRPr>
          </a:p>
          <a:p>
            <a:endParaRPr lang="ar-JO" sz="2400" dirty="0">
              <a:solidFill>
                <a:schemeClr val="tx2">
                  <a:lumMod val="50000"/>
                </a:schemeClr>
              </a:solidFill>
            </a:endParaRPr>
          </a:p>
          <a:p>
            <a:endParaRPr lang="ar-JO" sz="2400" dirty="0">
              <a:solidFill>
                <a:schemeClr val="tx2">
                  <a:lumMod val="50000"/>
                </a:schemeClr>
              </a:solidFill>
            </a:endParaRPr>
          </a:p>
          <a:p>
            <a:endParaRPr lang="ar-JO" sz="2400" dirty="0">
              <a:solidFill>
                <a:schemeClr val="tx2">
                  <a:lumMod val="50000"/>
                </a:schemeClr>
              </a:solidFill>
            </a:endParaRPr>
          </a:p>
          <a:p>
            <a:endParaRPr lang="ar-JO" sz="2400" dirty="0">
              <a:solidFill>
                <a:schemeClr val="tx2">
                  <a:lumMod val="50000"/>
                </a:schemeClr>
              </a:solidFill>
            </a:endParaRPr>
          </a:p>
          <a:p>
            <a:endParaRPr lang="ar-JO" sz="2400" dirty="0">
              <a:solidFill>
                <a:schemeClr val="tx2">
                  <a:lumMod val="50000"/>
                </a:schemeClr>
              </a:solidFill>
            </a:endParaRPr>
          </a:p>
          <a:p>
            <a:endParaRPr lang="ar-JO" sz="2400" dirty="0">
              <a:solidFill>
                <a:schemeClr val="tx2">
                  <a:lumMod val="50000"/>
                </a:schemeClr>
              </a:solidFill>
            </a:endParaRPr>
          </a:p>
          <a:p>
            <a:pPr marL="342900" indent="-342900">
              <a:buFontTx/>
              <a:buChar char="-"/>
            </a:pPr>
            <a:endParaRPr lang="ar-JO" sz="2400" dirty="0">
              <a:solidFill>
                <a:schemeClr val="tx2">
                  <a:lumMod val="50000"/>
                </a:schemeClr>
              </a:solidFill>
            </a:endParaRPr>
          </a:p>
          <a:p>
            <a:r>
              <a:rPr lang="ar-JO" sz="2400" dirty="0">
                <a:solidFill>
                  <a:schemeClr val="tx2">
                    <a:lumMod val="50000"/>
                  </a:schemeClr>
                </a:solidFill>
              </a:rPr>
              <a:t>  </a:t>
            </a:r>
          </a:p>
        </p:txBody>
      </p:sp>
      <p:sp>
        <p:nvSpPr>
          <p:cNvPr id="4" name="TextBox 3"/>
          <p:cNvSpPr txBox="1"/>
          <p:nvPr/>
        </p:nvSpPr>
        <p:spPr>
          <a:xfrm>
            <a:off x="6732240" y="404664"/>
            <a:ext cx="1800200" cy="369332"/>
          </a:xfrm>
          <a:prstGeom prst="rect">
            <a:avLst/>
          </a:prstGeom>
          <a:noFill/>
        </p:spPr>
        <p:txBody>
          <a:bodyPr wrap="square" rtlCol="1">
            <a:spAutoFit/>
          </a:bodyPr>
          <a:lstStyle/>
          <a:p>
            <a:endParaRPr lang="ar-JO" dirty="0"/>
          </a:p>
        </p:txBody>
      </p:sp>
      <p:sp>
        <p:nvSpPr>
          <p:cNvPr id="5" name="TextBox 4"/>
          <p:cNvSpPr txBox="1"/>
          <p:nvPr/>
        </p:nvSpPr>
        <p:spPr>
          <a:xfrm>
            <a:off x="7020272" y="404664"/>
            <a:ext cx="1512168" cy="461665"/>
          </a:xfrm>
          <a:prstGeom prst="rect">
            <a:avLst/>
          </a:prstGeom>
          <a:solidFill>
            <a:schemeClr val="accent2"/>
          </a:solidFill>
          <a:ln>
            <a:solidFill>
              <a:schemeClr val="tx2">
                <a:lumMod val="50000"/>
              </a:schemeClr>
            </a:solidFill>
          </a:ln>
        </p:spPr>
        <p:txBody>
          <a:bodyPr wrap="square" rtlCol="1">
            <a:spAutoFit/>
          </a:bodyPr>
          <a:lstStyle/>
          <a:p>
            <a:r>
              <a:rPr lang="ar-JO" sz="2400" b="1" dirty="0">
                <a:solidFill>
                  <a:schemeClr val="tx2">
                    <a:lumMod val="50000"/>
                  </a:schemeClr>
                </a:solidFill>
              </a:rPr>
              <a:t>هل تعلم أنه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356992"/>
            <a:ext cx="7920880" cy="3253358"/>
          </a:xfrm>
          <a:prstGeom prst="rect">
            <a:avLst/>
          </a:prstGeom>
          <a:ln>
            <a:solidFill>
              <a:schemeClr val="tx2">
                <a:lumMod val="50000"/>
              </a:schemeClr>
            </a:solidFill>
          </a:ln>
        </p:spPr>
      </p:pic>
    </p:spTree>
    <p:extLst>
      <p:ext uri="{BB962C8B-B14F-4D97-AF65-F5344CB8AC3E}">
        <p14:creationId xmlns:p14="http://schemas.microsoft.com/office/powerpoint/2010/main" val="3374954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3" name="Rounded Rectangle 2"/>
          <p:cNvSpPr/>
          <p:nvPr/>
        </p:nvSpPr>
        <p:spPr>
          <a:xfrm>
            <a:off x="2582525" y="460604"/>
            <a:ext cx="4320479" cy="543929"/>
          </a:xfrm>
          <a:prstGeom prst="roundRect">
            <a:avLst/>
          </a:prstGeom>
          <a:solidFill>
            <a:schemeClr val="accent4">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4000" b="1" dirty="0">
                <a:solidFill>
                  <a:schemeClr val="tx2">
                    <a:lumMod val="50000"/>
                  </a:schemeClr>
                </a:solidFill>
              </a:rPr>
              <a:t>ثانيًا : التيارات البحرية </a:t>
            </a:r>
            <a:endParaRPr lang="en-US" sz="4000" b="1" dirty="0">
              <a:solidFill>
                <a:schemeClr val="tx2">
                  <a:lumMod val="50000"/>
                </a:schemeClr>
              </a:solidFill>
            </a:endParaRPr>
          </a:p>
        </p:txBody>
      </p:sp>
      <p:sp>
        <p:nvSpPr>
          <p:cNvPr id="4" name="Rectangle 3"/>
          <p:cNvSpPr/>
          <p:nvPr/>
        </p:nvSpPr>
        <p:spPr>
          <a:xfrm>
            <a:off x="305308" y="1628800"/>
            <a:ext cx="8485584" cy="4154984"/>
          </a:xfrm>
          <a:prstGeom prst="rect">
            <a:avLst/>
          </a:prstGeom>
          <a:solidFill>
            <a:schemeClr val="accent4">
              <a:lumMod val="60000"/>
              <a:lumOff val="40000"/>
            </a:schemeClr>
          </a:solidFill>
          <a:ln>
            <a:solidFill>
              <a:schemeClr val="tx2">
                <a:lumMod val="50000"/>
              </a:schemeClr>
            </a:solidFill>
          </a:ln>
          <a:effectLst>
            <a:glow rad="101600">
              <a:schemeClr val="bg1">
                <a:lumMod val="75000"/>
                <a:alpha val="60000"/>
              </a:schemeClr>
            </a:glow>
          </a:effectLst>
        </p:spPr>
        <p:txBody>
          <a:bodyPr wrap="square">
            <a:spAutoFit/>
          </a:bodyPr>
          <a:lstStyle/>
          <a:p>
            <a:pPr algn="r"/>
            <a:endParaRPr lang="ar-JO" sz="2400" dirty="0">
              <a:solidFill>
                <a:schemeClr val="tx2">
                  <a:lumMod val="50000"/>
                </a:schemeClr>
              </a:solidFill>
            </a:endParaRPr>
          </a:p>
          <a:p>
            <a:pPr algn="r"/>
            <a:r>
              <a:rPr lang="ar-JO" sz="2400" dirty="0">
                <a:solidFill>
                  <a:schemeClr val="tx2">
                    <a:lumMod val="50000"/>
                  </a:schemeClr>
                </a:solidFill>
              </a:rPr>
              <a:t>تنشأ التيارات البحرية بسبب تغير كثافة الماء نتيجة :</a:t>
            </a:r>
          </a:p>
          <a:p>
            <a:pPr algn="r"/>
            <a:endParaRPr lang="ar-JO" sz="2400" dirty="0">
              <a:solidFill>
                <a:schemeClr val="tx2">
                  <a:lumMod val="50000"/>
                </a:schemeClr>
              </a:solidFill>
            </a:endParaRPr>
          </a:p>
          <a:p>
            <a:pPr algn="r"/>
            <a:r>
              <a:rPr lang="ar-JO" sz="2400" dirty="0">
                <a:solidFill>
                  <a:schemeClr val="tx2">
                    <a:lumMod val="50000"/>
                  </a:schemeClr>
                </a:solidFill>
              </a:rPr>
              <a:t>1. زيادة درجة حرارة المياه . </a:t>
            </a:r>
          </a:p>
          <a:p>
            <a:pPr algn="r"/>
            <a:r>
              <a:rPr lang="ar-JO" sz="2400" dirty="0">
                <a:solidFill>
                  <a:schemeClr val="tx2">
                    <a:lumMod val="50000"/>
                  </a:schemeClr>
                </a:solidFill>
              </a:rPr>
              <a:t>2. زيادة الملوحة . </a:t>
            </a:r>
          </a:p>
          <a:p>
            <a:pPr algn="r"/>
            <a:endParaRPr lang="ar-JO" sz="2400" dirty="0">
              <a:solidFill>
                <a:schemeClr val="tx2">
                  <a:lumMod val="50000"/>
                </a:schemeClr>
              </a:solidFill>
            </a:endParaRPr>
          </a:p>
          <a:p>
            <a:pPr algn="r"/>
            <a:r>
              <a:rPr lang="ar-JO" sz="2400" dirty="0">
                <a:solidFill>
                  <a:schemeClr val="tx2">
                    <a:lumMod val="50000"/>
                  </a:schemeClr>
                </a:solidFill>
              </a:rPr>
              <a:t>حيث تتحرك المياه من المناطق الأكثر كثافةً إلى المناطق الأقل كثافةً وتسهم التيارات البحرية في التأئير في مناخ المناطق التي تمر بها ، وتتأثر حركة التيارات البحرية بــ :</a:t>
            </a:r>
          </a:p>
          <a:p>
            <a:pPr algn="r"/>
            <a:endParaRPr lang="ar-JO" sz="2400" dirty="0">
              <a:solidFill>
                <a:schemeClr val="tx2">
                  <a:lumMod val="50000"/>
                </a:schemeClr>
              </a:solidFill>
            </a:endParaRPr>
          </a:p>
          <a:p>
            <a:pPr algn="r"/>
            <a:r>
              <a:rPr lang="ar-JO" sz="2400" dirty="0">
                <a:solidFill>
                  <a:schemeClr val="tx2">
                    <a:lumMod val="50000"/>
                  </a:schemeClr>
                </a:solidFill>
              </a:rPr>
              <a:t> 1.  القوة الكورولية .</a:t>
            </a:r>
          </a:p>
          <a:p>
            <a:pPr algn="r"/>
            <a:r>
              <a:rPr lang="ar-JO" sz="2400" dirty="0">
                <a:solidFill>
                  <a:schemeClr val="tx2">
                    <a:lumMod val="50000"/>
                  </a:schemeClr>
                </a:solidFill>
              </a:rPr>
              <a:t> 2.  باتجاه الرياح السائدة في المنطقة . </a:t>
            </a:r>
          </a:p>
        </p:txBody>
      </p:sp>
    </p:spTree>
    <p:extLst>
      <p:ext uri="{BB962C8B-B14F-4D97-AF65-F5344CB8AC3E}">
        <p14:creationId xmlns:p14="http://schemas.microsoft.com/office/powerpoint/2010/main" val="417560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JO" b="1" dirty="0">
              <a:solidFill>
                <a:schemeClr val="tx1">
                  <a:lumMod val="95000"/>
                  <a:lumOff val="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268760"/>
            <a:ext cx="8064896" cy="5184576"/>
          </a:xfrm>
          <a:prstGeom prst="rect">
            <a:avLst/>
          </a:prstGeom>
        </p:spPr>
      </p:pic>
      <p:sp>
        <p:nvSpPr>
          <p:cNvPr id="4" name="Rounded Rectangle 3"/>
          <p:cNvSpPr/>
          <p:nvPr/>
        </p:nvSpPr>
        <p:spPr>
          <a:xfrm>
            <a:off x="2582525" y="460604"/>
            <a:ext cx="4320479" cy="543929"/>
          </a:xfrm>
          <a:prstGeom prst="roundRect">
            <a:avLst/>
          </a:prstGeom>
          <a:solidFill>
            <a:schemeClr val="accent4">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4000" b="1" dirty="0">
                <a:solidFill>
                  <a:schemeClr val="tx2">
                    <a:lumMod val="50000"/>
                  </a:schemeClr>
                </a:solidFill>
              </a:rPr>
              <a:t>حركة التيارات البحرية </a:t>
            </a:r>
            <a:endParaRPr lang="en-US" sz="4000" b="1" dirty="0">
              <a:solidFill>
                <a:schemeClr val="tx2">
                  <a:lumMod val="50000"/>
                </a:schemeClr>
              </a:solidFill>
            </a:endParaRPr>
          </a:p>
        </p:txBody>
      </p:sp>
    </p:spTree>
    <p:extLst>
      <p:ext uri="{BB962C8B-B14F-4D97-AF65-F5344CB8AC3E}">
        <p14:creationId xmlns:p14="http://schemas.microsoft.com/office/powerpoint/2010/main" val="20976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JO" b="1" dirty="0">
              <a:solidFill>
                <a:schemeClr val="tx1">
                  <a:lumMod val="95000"/>
                  <a:lumOff val="5000"/>
                </a:schemeClr>
              </a:solidFill>
            </a:endParaRPr>
          </a:p>
        </p:txBody>
      </p:sp>
      <p:sp>
        <p:nvSpPr>
          <p:cNvPr id="3" name="TextBox 2"/>
          <p:cNvSpPr txBox="1"/>
          <p:nvPr/>
        </p:nvSpPr>
        <p:spPr>
          <a:xfrm>
            <a:off x="542891" y="797510"/>
            <a:ext cx="8064896" cy="5262979"/>
          </a:xfrm>
          <a:prstGeom prst="rect">
            <a:avLst/>
          </a:prstGeom>
          <a:noFill/>
          <a:ln>
            <a:solidFill>
              <a:schemeClr val="tx2">
                <a:lumMod val="50000"/>
              </a:schemeClr>
            </a:solidFill>
          </a:ln>
        </p:spPr>
        <p:txBody>
          <a:bodyPr wrap="square" rtlCol="1">
            <a:spAutoFit/>
          </a:bodyPr>
          <a:lstStyle/>
          <a:p>
            <a:r>
              <a:rPr lang="ar-JO" sz="2400" dirty="0">
                <a:solidFill>
                  <a:schemeClr val="tx2">
                    <a:lumMod val="50000"/>
                  </a:schemeClr>
                </a:solidFill>
              </a:rPr>
              <a:t>تعد المحيطات :</a:t>
            </a:r>
          </a:p>
          <a:p>
            <a:endParaRPr lang="ar-JO" sz="2400" dirty="0">
              <a:solidFill>
                <a:schemeClr val="tx2">
                  <a:lumMod val="50000"/>
                </a:schemeClr>
              </a:solidFill>
            </a:endParaRPr>
          </a:p>
          <a:p>
            <a:r>
              <a:rPr lang="ar-JO" sz="2400" dirty="0">
                <a:solidFill>
                  <a:schemeClr val="tx2">
                    <a:lumMod val="50000"/>
                  </a:schemeClr>
                </a:solidFill>
              </a:rPr>
              <a:t>نظامًا ديناميكيًا تنتقل فيه الطاقة حول الكرة الأرضية فالتيارات الدافئة تنقل المياه من المناطق الاستوائية إلى المناطق الباردة وأخرى تنقل المياه الباردة إلى المناطق الاستوائية ، لذا فإن أغنى مناطق العالم وفرةً بالكائنات الحية والأسماك هي مناطق التقاء التيارات الباردة بالتيارات الدافئة بسبب اعتدال درجات الحرارة ، والتي تمثل مصدرًا اقتصاديًا للدولة .</a:t>
            </a:r>
          </a:p>
          <a:p>
            <a:endParaRPr lang="ar-JO" sz="2400" dirty="0">
              <a:solidFill>
                <a:schemeClr val="tx2">
                  <a:lumMod val="50000"/>
                </a:schemeClr>
              </a:solidFill>
            </a:endParaRPr>
          </a:p>
          <a:p>
            <a:r>
              <a:rPr lang="ar-JO" sz="2400" dirty="0">
                <a:solidFill>
                  <a:schemeClr val="tx2">
                    <a:lumMod val="50000"/>
                  </a:schemeClr>
                </a:solidFill>
              </a:rPr>
              <a:t>أهمية التيارات البحرية :</a:t>
            </a:r>
          </a:p>
          <a:p>
            <a:endParaRPr lang="ar-JO" sz="2400" dirty="0">
              <a:solidFill>
                <a:schemeClr val="tx2">
                  <a:lumMod val="50000"/>
                </a:schemeClr>
              </a:solidFill>
            </a:endParaRPr>
          </a:p>
          <a:p>
            <a:r>
              <a:rPr lang="ar-JO" sz="2400" dirty="0">
                <a:solidFill>
                  <a:schemeClr val="tx2">
                    <a:lumMod val="50000"/>
                  </a:schemeClr>
                </a:solidFill>
              </a:rPr>
              <a:t>تعمل التيارات الدافئة على رفع درجة حرارة سواحل المنطقة المارة بها كما هو الحال في شمال غرب أوروبا حيث يعمل تيار الخليج الدافئ على رفع درجة حرارة سواحلها مما يجعلها مفتوحة للملاحة طول فصل الشتاء بعكس التيارات الباردة التي تخفض من درجة حرارة الجهات المارة بجوارها .</a:t>
            </a:r>
          </a:p>
        </p:txBody>
      </p:sp>
    </p:spTree>
    <p:extLst>
      <p:ext uri="{BB962C8B-B14F-4D97-AF65-F5344CB8AC3E}">
        <p14:creationId xmlns:p14="http://schemas.microsoft.com/office/powerpoint/2010/main" val="4081574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640</Words>
  <Application>Microsoft Office PowerPoint</Application>
  <PresentationFormat>On-screen Show (4:3)</PresentationFormat>
  <Paragraphs>91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A.lataifih</cp:lastModifiedBy>
  <cp:revision>16</cp:revision>
  <dcterms:created xsi:type="dcterms:W3CDTF">2020-11-11T23:06:18Z</dcterms:created>
  <dcterms:modified xsi:type="dcterms:W3CDTF">2020-11-26T10:47:43Z</dcterms:modified>
</cp:coreProperties>
</file>