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3"/>
  </p:handoutMasterIdLst>
  <p:sldIdLst>
    <p:sldId id="266" r:id="rId2"/>
    <p:sldId id="268" r:id="rId3"/>
    <p:sldId id="281" r:id="rId4"/>
    <p:sldId id="273" r:id="rId5"/>
    <p:sldId id="282" r:id="rId6"/>
    <p:sldId id="283" r:id="rId7"/>
    <p:sldId id="280" r:id="rId8"/>
    <p:sldId id="271" r:id="rId9"/>
    <p:sldId id="277" r:id="rId10"/>
    <p:sldId id="278" r:id="rId11"/>
    <p:sldId id="279" r:id="rId12"/>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Open Sans" panose="020B0604020202020204" charset="0"/>
      <p:regular r:id="rId18"/>
      <p:bold r:id="rId19"/>
      <p:italic r:id="rId20"/>
      <p:boldItalic r:id="rId21"/>
    </p:embeddedFont>
    <p:embeddedFont>
      <p:font typeface="Twinkl Light" charset="0"/>
      <p:regular r:id="rId22"/>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511" userDrawn="1">
          <p15:clr>
            <a:srgbClr val="A4A3A4"/>
          </p15:clr>
        </p15:guide>
        <p15:guide id="4" pos="272" userDrawn="1">
          <p15:clr>
            <a:srgbClr val="A4A3A4"/>
          </p15:clr>
        </p15:guide>
        <p15:guide id="5" orient="horz" pos="2183" userDrawn="1">
          <p15:clr>
            <a:srgbClr val="A4A3A4"/>
          </p15:clr>
        </p15:guide>
        <p15:guide id="6" orient="horz" pos="4065"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15" userDrawn="1">
          <p15:clr>
            <a:srgbClr val="A4A3A4"/>
          </p15:clr>
        </p15:guide>
        <p15:guide id="12" orient="horz" pos="686" userDrawn="1">
          <p15:clr>
            <a:srgbClr val="A4A3A4"/>
          </p15:clr>
        </p15:guide>
        <p15:guide id="13" orient="horz" pos="84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7D"/>
    <a:srgbClr val="F1894C"/>
    <a:srgbClr val="6FBC85"/>
    <a:srgbClr val="C0E2CA"/>
    <a:srgbClr val="2B5D00"/>
    <a:srgbClr val="A873AF"/>
    <a:srgbClr val="009182"/>
    <a:srgbClr val="DC9328"/>
    <a:srgbClr val="E7A23D"/>
    <a:srgbClr val="EDBA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1350" y="78"/>
      </p:cViewPr>
      <p:guideLst>
        <p:guide orient="horz" pos="459"/>
        <p:guide pos="2880"/>
        <p:guide pos="5511"/>
        <p:guide pos="272"/>
        <p:guide orient="horz" pos="2183"/>
        <p:guide orient="horz" pos="4065"/>
        <p:guide/>
        <p:guide pos="5760"/>
        <p:guide orient="horz"/>
        <p:guide orient="horz" pos="4315"/>
        <p:guide orient="horz" pos="686"/>
        <p:guide orient="horz" pos="845"/>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22/11/2023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bwMode="auto">
          <a:xfrm>
            <a:off x="479426" y="1013336"/>
            <a:ext cx="8196263" cy="1847265"/>
          </a:xfrm>
          <a:prstGeom prst="roundRect">
            <a:avLst>
              <a:gd name="adj" fmla="val 0"/>
            </a:avLst>
          </a:prstGeom>
          <a:solidFill>
            <a:srgbClr val="FFF9E7">
              <a:alpha val="95000"/>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10" name="Rounded Rectangle 9"/>
          <p:cNvSpPr/>
          <p:nvPr/>
        </p:nvSpPr>
        <p:spPr bwMode="auto">
          <a:xfrm>
            <a:off x="479426" y="3091373"/>
            <a:ext cx="8196263" cy="2317389"/>
          </a:xfrm>
          <a:prstGeom prst="roundRect">
            <a:avLst>
              <a:gd name="adj" fmla="val 0"/>
            </a:avLst>
          </a:prstGeom>
          <a:solidFill>
            <a:srgbClr val="FFF9E7">
              <a:alpha val="95000"/>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14" name="Content Placeholder 15"/>
          <p:cNvSpPr txBox="1">
            <a:spLocks/>
          </p:cNvSpPr>
          <p:nvPr/>
        </p:nvSpPr>
        <p:spPr bwMode="auto">
          <a:xfrm>
            <a:off x="684212" y="3934950"/>
            <a:ext cx="7775575" cy="5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marL="228600" indent="-228600">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a:lnSpc>
                <a:spcPct val="90000"/>
              </a:lnSpc>
              <a:spcBef>
                <a:spcPts val="1000"/>
              </a:spcBef>
              <a:buFont typeface="Arial" panose="020B0604020202020204" pitchFamily="34" charset="0"/>
              <a:buChar char="•"/>
            </a:pPr>
            <a:r>
              <a:rPr lang="en-GB" altLang="en-US" sz="1600" dirty="0">
                <a:solidFill>
                  <a:srgbClr val="1C1C1C"/>
                </a:solidFill>
                <a:latin typeface="Open Sans" panose="020B0606030504020204" pitchFamily="34" charset="0"/>
                <a:ea typeface="Open Sans" panose="020B0606030504020204" pitchFamily="34" charset="0"/>
                <a:cs typeface="Open Sans" panose="020B0606030504020204" pitchFamily="34" charset="0"/>
              </a:rPr>
              <a:t>To calculate mass and weight on different planet.</a:t>
            </a:r>
          </a:p>
          <a:p>
            <a:pPr>
              <a:lnSpc>
                <a:spcPct val="90000"/>
              </a:lnSpc>
              <a:spcBef>
                <a:spcPts val="1000"/>
              </a:spcBef>
              <a:buFont typeface="Arial" panose="020B0604020202020204" pitchFamily="34" charset="0"/>
              <a:buChar char="•"/>
            </a:pPr>
            <a:r>
              <a:rPr lang="en-GB" altLang="en-US" sz="1600" dirty="0">
                <a:solidFill>
                  <a:srgbClr val="1C1C1C"/>
                </a:solidFill>
                <a:latin typeface="Open Sans" panose="020B0606030504020204" pitchFamily="34" charset="0"/>
                <a:ea typeface="Open Sans" panose="020B0606030504020204" pitchFamily="34" charset="0"/>
                <a:cs typeface="Open Sans" panose="020B0606030504020204" pitchFamily="34" charset="0"/>
              </a:rPr>
              <a:t>To explain the difference between mass and weight.</a:t>
            </a:r>
          </a:p>
        </p:txBody>
      </p:sp>
      <p:sp>
        <p:nvSpPr>
          <p:cNvPr id="15" name="Content Placeholder 15"/>
          <p:cNvSpPr txBox="1">
            <a:spLocks/>
          </p:cNvSpPr>
          <p:nvPr/>
        </p:nvSpPr>
        <p:spPr bwMode="auto">
          <a:xfrm>
            <a:off x="479426" y="1878101"/>
            <a:ext cx="819626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algn="ctr">
              <a:lnSpc>
                <a:spcPct val="90000"/>
              </a:lnSpc>
              <a:spcBef>
                <a:spcPts val="1000"/>
              </a:spcBef>
            </a:pPr>
            <a:r>
              <a:rPr lang="en-GB" altLang="en-US" sz="1600" dirty="0">
                <a:solidFill>
                  <a:srgbClr val="1C1C1C"/>
                </a:solidFill>
                <a:latin typeface="Open Sans" panose="020B0606030504020204" pitchFamily="34" charset="0"/>
                <a:ea typeface="Open Sans" panose="020B0606030504020204" pitchFamily="34" charset="0"/>
                <a:cs typeface="Open Sans" panose="020B0606030504020204" pitchFamily="34" charset="0"/>
              </a:rPr>
              <a:t>To investigate what happens to mass and weight on different planets.</a:t>
            </a:r>
          </a:p>
        </p:txBody>
      </p:sp>
      <p:sp>
        <p:nvSpPr>
          <p:cNvPr id="16" name="Content Placeholder 15"/>
          <p:cNvSpPr txBox="1">
            <a:spLocks/>
          </p:cNvSpPr>
          <p:nvPr/>
        </p:nvSpPr>
        <p:spPr>
          <a:xfrm>
            <a:off x="479427" y="1108147"/>
            <a:ext cx="8196263" cy="696912"/>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Learning Objective</a:t>
            </a:r>
          </a:p>
        </p:txBody>
      </p:sp>
      <p:sp>
        <p:nvSpPr>
          <p:cNvPr id="17" name="Content Placeholder 15"/>
          <p:cNvSpPr txBox="1">
            <a:spLocks/>
          </p:cNvSpPr>
          <p:nvPr/>
        </p:nvSpPr>
        <p:spPr>
          <a:xfrm>
            <a:off x="479427" y="3219286"/>
            <a:ext cx="8196263" cy="698500"/>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Success Criteria</a:t>
            </a:r>
          </a:p>
        </p:txBody>
      </p:sp>
    </p:spTree>
    <p:extLst>
      <p:ext uri="{BB962C8B-B14F-4D97-AF65-F5344CB8AC3E}">
        <p14:creationId xmlns:p14="http://schemas.microsoft.com/office/powerpoint/2010/main" val="3154294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Mass vs Weight</a:t>
            </a:r>
            <a:endParaRPr lang="en-GB" altLang="en-US" sz="3200" b="1" dirty="0">
              <a:solidFill>
                <a:srgbClr val="003F7D"/>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ontent Placeholder 3">
            <a:extLst>
              <a:ext uri="{FF2B5EF4-FFF2-40B4-BE49-F238E27FC236}">
                <a16:creationId xmlns:a16="http://schemas.microsoft.com/office/drawing/2014/main" id="{C6506C5D-3ECD-43F8-9BAB-AE56910FCB03}"/>
              </a:ext>
            </a:extLst>
          </p:cNvPr>
          <p:cNvGraphicFramePr>
            <a:graphicFrameLocks/>
          </p:cNvGraphicFramePr>
          <p:nvPr>
            <p:extLst>
              <p:ext uri="{D42A27DB-BD31-4B8C-83A1-F6EECF244321}">
                <p14:modId xmlns:p14="http://schemas.microsoft.com/office/powerpoint/2010/main" val="1463455086"/>
              </p:ext>
            </p:extLst>
          </p:nvPr>
        </p:nvGraphicFramePr>
        <p:xfrm>
          <a:off x="683418" y="1539352"/>
          <a:ext cx="7777164" cy="1036320"/>
        </p:xfrm>
        <a:graphic>
          <a:graphicData uri="http://schemas.openxmlformats.org/drawingml/2006/table">
            <a:tbl>
              <a:tblPr firstRow="1" bandRow="1">
                <a:tableStyleId>{5C22544A-7EE6-4342-B048-85BDC9FD1C3A}</a:tableStyleId>
              </a:tblPr>
              <a:tblGrid>
                <a:gridCol w="3888582">
                  <a:extLst>
                    <a:ext uri="{9D8B030D-6E8A-4147-A177-3AD203B41FA5}">
                      <a16:colId xmlns:a16="http://schemas.microsoft.com/office/drawing/2014/main" val="910869536"/>
                    </a:ext>
                  </a:extLst>
                </a:gridCol>
                <a:gridCol w="3888582">
                  <a:extLst>
                    <a:ext uri="{9D8B030D-6E8A-4147-A177-3AD203B41FA5}">
                      <a16:colId xmlns:a16="http://schemas.microsoft.com/office/drawing/2014/main" val="4233068397"/>
                    </a:ext>
                  </a:extLst>
                </a:gridCol>
              </a:tblGrid>
              <a:tr h="370840">
                <a:tc>
                  <a:txBody>
                    <a:bodyPr/>
                    <a:lstStyle/>
                    <a:p>
                      <a:pPr algn="ctr"/>
                      <a:r>
                        <a:rPr lang="en-GB" sz="2800" dirty="0">
                          <a:latin typeface="Open Sans" panose="020B0606030504020204" pitchFamily="34" charset="0"/>
                          <a:ea typeface="Open Sans" panose="020B0606030504020204" pitchFamily="34" charset="0"/>
                          <a:cs typeface="Open Sans" panose="020B0606030504020204" pitchFamily="34" charset="0"/>
                        </a:rPr>
                        <a:t>Mass</a:t>
                      </a:r>
                    </a:p>
                  </a:txBody>
                  <a:tcPr anchor="ctr"/>
                </a:tc>
                <a:tc>
                  <a:txBody>
                    <a:bodyPr/>
                    <a:lstStyle/>
                    <a:p>
                      <a:pPr algn="ctr"/>
                      <a:r>
                        <a:rPr lang="en-GB" sz="2800" dirty="0">
                          <a:latin typeface="Open Sans" panose="020B0606030504020204" pitchFamily="34" charset="0"/>
                          <a:ea typeface="Open Sans" panose="020B0606030504020204" pitchFamily="34" charset="0"/>
                          <a:cs typeface="Open Sans" panose="020B0606030504020204" pitchFamily="34" charset="0"/>
                        </a:rPr>
                        <a:t>Weight</a:t>
                      </a:r>
                    </a:p>
                  </a:txBody>
                  <a:tcPr anchor="ctr"/>
                </a:tc>
                <a:extLst>
                  <a:ext uri="{0D108BD9-81ED-4DB2-BD59-A6C34878D82A}">
                    <a16:rowId xmlns:a16="http://schemas.microsoft.com/office/drawing/2014/main" val="187058921"/>
                  </a:ext>
                </a:extLst>
              </a:tr>
              <a:tr h="370840">
                <a:tc>
                  <a:txBody>
                    <a:bodyPr/>
                    <a:lstStyle/>
                    <a:p>
                      <a:pPr algn="ctr"/>
                      <a:endParaRPr lang="en-GB" sz="2800" dirty="0"/>
                    </a:p>
                  </a:txBody>
                  <a:tcPr anchor="ctr"/>
                </a:tc>
                <a:tc>
                  <a:txBody>
                    <a:bodyPr/>
                    <a:lstStyle/>
                    <a:p>
                      <a:pPr algn="ctr"/>
                      <a:endParaRPr lang="en-GB" sz="2800" dirty="0"/>
                    </a:p>
                  </a:txBody>
                  <a:tcPr anchor="ctr"/>
                </a:tc>
                <a:extLst>
                  <a:ext uri="{0D108BD9-81ED-4DB2-BD59-A6C34878D82A}">
                    <a16:rowId xmlns:a16="http://schemas.microsoft.com/office/drawing/2014/main" val="1210047687"/>
                  </a:ext>
                </a:extLst>
              </a:tr>
            </a:tbl>
          </a:graphicData>
        </a:graphic>
      </p:graphicFrame>
      <p:sp>
        <p:nvSpPr>
          <p:cNvPr id="5" name="Title 1">
            <a:extLst>
              <a:ext uri="{FF2B5EF4-FFF2-40B4-BE49-F238E27FC236}">
                <a16:creationId xmlns:a16="http://schemas.microsoft.com/office/drawing/2014/main" id="{3B9F055B-08D1-4671-A22B-303460AF9A73}"/>
              </a:ext>
            </a:extLst>
          </p:cNvPr>
          <p:cNvSpPr txBox="1">
            <a:spLocks/>
          </p:cNvSpPr>
          <p:nvPr/>
        </p:nvSpPr>
        <p:spPr>
          <a:xfrm>
            <a:off x="431799" y="2775956"/>
            <a:ext cx="8316914"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Sort the statements below into the correct columns. </a:t>
            </a:r>
          </a:p>
        </p:txBody>
      </p:sp>
      <p:sp>
        <p:nvSpPr>
          <p:cNvPr id="6" name="Title 1">
            <a:extLst>
              <a:ext uri="{FF2B5EF4-FFF2-40B4-BE49-F238E27FC236}">
                <a16:creationId xmlns:a16="http://schemas.microsoft.com/office/drawing/2014/main" id="{BDBF2438-94B4-47E6-9E2D-CFAD79AD656D}"/>
              </a:ext>
            </a:extLst>
          </p:cNvPr>
          <p:cNvSpPr txBox="1">
            <a:spLocks/>
          </p:cNvSpPr>
          <p:nvPr/>
        </p:nvSpPr>
        <p:spPr>
          <a:xfrm>
            <a:off x="431799" y="3469842"/>
            <a:ext cx="8316914"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dirty="0">
                <a:latin typeface="Open Sans" panose="020B0606030504020204" pitchFamily="34" charset="0"/>
                <a:ea typeface="Open Sans" panose="020B0606030504020204" pitchFamily="34" charset="0"/>
                <a:cs typeface="Open Sans" panose="020B0606030504020204" pitchFamily="34" charset="0"/>
              </a:rPr>
              <a:t>The total amount of force acting on an object due to gravity.</a:t>
            </a:r>
          </a:p>
        </p:txBody>
      </p:sp>
      <p:sp>
        <p:nvSpPr>
          <p:cNvPr id="7" name="Title 1">
            <a:extLst>
              <a:ext uri="{FF2B5EF4-FFF2-40B4-BE49-F238E27FC236}">
                <a16:creationId xmlns:a16="http://schemas.microsoft.com/office/drawing/2014/main" id="{C61DE44C-4C44-4D1E-B217-FA294C37CAD1}"/>
              </a:ext>
            </a:extLst>
          </p:cNvPr>
          <p:cNvSpPr txBox="1">
            <a:spLocks/>
          </p:cNvSpPr>
          <p:nvPr/>
        </p:nvSpPr>
        <p:spPr>
          <a:xfrm>
            <a:off x="431799" y="3869119"/>
            <a:ext cx="8316914"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dirty="0">
                <a:latin typeface="Open Sans" panose="020B0606030504020204" pitchFamily="34" charset="0"/>
                <a:ea typeface="Open Sans" panose="020B0606030504020204" pitchFamily="34" charset="0"/>
                <a:cs typeface="Open Sans" panose="020B0606030504020204" pitchFamily="34" charset="0"/>
              </a:rPr>
              <a:t>The amount of matter an object is made up of.</a:t>
            </a:r>
          </a:p>
        </p:txBody>
      </p:sp>
      <p:sp>
        <p:nvSpPr>
          <p:cNvPr id="8" name="Title 1">
            <a:extLst>
              <a:ext uri="{FF2B5EF4-FFF2-40B4-BE49-F238E27FC236}">
                <a16:creationId xmlns:a16="http://schemas.microsoft.com/office/drawing/2014/main" id="{69D06D51-DC0A-4379-B373-6452B4C9A209}"/>
              </a:ext>
            </a:extLst>
          </p:cNvPr>
          <p:cNvSpPr txBox="1">
            <a:spLocks/>
          </p:cNvSpPr>
          <p:nvPr/>
        </p:nvSpPr>
        <p:spPr>
          <a:xfrm>
            <a:off x="431799" y="4268396"/>
            <a:ext cx="8316914"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dirty="0">
                <a:latin typeface="Open Sans" panose="020B0606030504020204" pitchFamily="34" charset="0"/>
                <a:ea typeface="Open Sans" panose="020B0606030504020204" pitchFamily="34" charset="0"/>
                <a:cs typeface="Open Sans" panose="020B0606030504020204" pitchFamily="34" charset="0"/>
              </a:rPr>
              <a:t>Measured in newtons (N).</a:t>
            </a:r>
          </a:p>
        </p:txBody>
      </p:sp>
      <p:sp>
        <p:nvSpPr>
          <p:cNvPr id="10" name="Title 1">
            <a:extLst>
              <a:ext uri="{FF2B5EF4-FFF2-40B4-BE49-F238E27FC236}">
                <a16:creationId xmlns:a16="http://schemas.microsoft.com/office/drawing/2014/main" id="{4C8829DF-B230-44C3-9404-7FE14803D349}"/>
              </a:ext>
            </a:extLst>
          </p:cNvPr>
          <p:cNvSpPr txBox="1">
            <a:spLocks/>
          </p:cNvSpPr>
          <p:nvPr/>
        </p:nvSpPr>
        <p:spPr>
          <a:xfrm>
            <a:off x="431799" y="4665400"/>
            <a:ext cx="8316914"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dirty="0">
                <a:latin typeface="Open Sans" panose="020B0606030504020204" pitchFamily="34" charset="0"/>
                <a:ea typeface="Open Sans" panose="020B0606030504020204" pitchFamily="34" charset="0"/>
                <a:cs typeface="Open Sans" panose="020B0606030504020204" pitchFamily="34" charset="0"/>
              </a:rPr>
              <a:t>Measured in kilograms (kg).</a:t>
            </a:r>
          </a:p>
        </p:txBody>
      </p:sp>
    </p:spTree>
    <p:extLst>
      <p:ext uri="{BB962C8B-B14F-4D97-AF65-F5344CB8AC3E}">
        <p14:creationId xmlns:p14="http://schemas.microsoft.com/office/powerpoint/2010/main" val="102235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Mass vs Weight</a:t>
            </a:r>
            <a:endParaRPr lang="en-GB" altLang="en-US" sz="3200" b="1" dirty="0">
              <a:solidFill>
                <a:srgbClr val="003F7D"/>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Content Placeholder 11">
            <a:extLst>
              <a:ext uri="{FF2B5EF4-FFF2-40B4-BE49-F238E27FC236}">
                <a16:creationId xmlns:a16="http://schemas.microsoft.com/office/drawing/2014/main" id="{E7395794-12BC-473F-8A22-88DF85EEAB7F}"/>
              </a:ext>
            </a:extLst>
          </p:cNvPr>
          <p:cNvGraphicFramePr>
            <a:graphicFrameLocks/>
          </p:cNvGraphicFramePr>
          <p:nvPr>
            <p:extLst>
              <p:ext uri="{D42A27DB-BD31-4B8C-83A1-F6EECF244321}">
                <p14:modId xmlns:p14="http://schemas.microsoft.com/office/powerpoint/2010/main" val="3882512410"/>
              </p:ext>
            </p:extLst>
          </p:nvPr>
        </p:nvGraphicFramePr>
        <p:xfrm>
          <a:off x="941522" y="1457586"/>
          <a:ext cx="7260956" cy="4028812"/>
        </p:xfrm>
        <a:graphic>
          <a:graphicData uri="http://schemas.openxmlformats.org/drawingml/2006/table">
            <a:tbl>
              <a:tblPr firstRow="1" firstCol="1" bandRow="1">
                <a:tableStyleId>{5C22544A-7EE6-4342-B048-85BDC9FD1C3A}</a:tableStyleId>
              </a:tblPr>
              <a:tblGrid>
                <a:gridCol w="3630478">
                  <a:extLst>
                    <a:ext uri="{9D8B030D-6E8A-4147-A177-3AD203B41FA5}">
                      <a16:colId xmlns:a16="http://schemas.microsoft.com/office/drawing/2014/main" val="101029311"/>
                    </a:ext>
                  </a:extLst>
                </a:gridCol>
                <a:gridCol w="3630478">
                  <a:extLst>
                    <a:ext uri="{9D8B030D-6E8A-4147-A177-3AD203B41FA5}">
                      <a16:colId xmlns:a16="http://schemas.microsoft.com/office/drawing/2014/main" val="2147417528"/>
                    </a:ext>
                  </a:extLst>
                </a:gridCol>
              </a:tblGrid>
              <a:tr h="1007203">
                <a:tc>
                  <a:txBody>
                    <a:bodyPr/>
                    <a:lstStyle/>
                    <a:p>
                      <a:pPr algn="ctr">
                        <a:lnSpc>
                          <a:spcPct val="107000"/>
                        </a:lnSpc>
                        <a:spcAft>
                          <a:spcPts val="0"/>
                        </a:spcAft>
                      </a:pPr>
                      <a:r>
                        <a:rPr lang="en-GB" sz="2400" dirty="0">
                          <a:effectLst/>
                          <a:latin typeface="Open Sans" panose="020B0606030504020204" pitchFamily="34" charset="0"/>
                          <a:ea typeface="Open Sans" panose="020B0606030504020204" pitchFamily="34" charset="0"/>
                          <a:cs typeface="Open Sans" panose="020B0606030504020204" pitchFamily="34" charset="0"/>
                        </a:rPr>
                        <a:t>Mass</a:t>
                      </a:r>
                    </a:p>
                  </a:txBody>
                  <a:tcPr marL="68580" marR="68580" marT="0" marB="0" anchor="ctr"/>
                </a:tc>
                <a:tc>
                  <a:txBody>
                    <a:bodyPr/>
                    <a:lstStyle/>
                    <a:p>
                      <a:pPr algn="ctr">
                        <a:lnSpc>
                          <a:spcPct val="107000"/>
                        </a:lnSpc>
                        <a:spcAft>
                          <a:spcPts val="0"/>
                        </a:spcAft>
                      </a:pPr>
                      <a:r>
                        <a:rPr lang="en-GB" sz="2400" dirty="0">
                          <a:effectLst/>
                          <a:latin typeface="Open Sans" panose="020B0606030504020204" pitchFamily="34" charset="0"/>
                          <a:ea typeface="Open Sans" panose="020B0606030504020204" pitchFamily="34" charset="0"/>
                          <a:cs typeface="Open Sans" panose="020B0606030504020204" pitchFamily="34" charset="0"/>
                        </a:rPr>
                        <a:t>Weight</a:t>
                      </a:r>
                    </a:p>
                  </a:txBody>
                  <a:tcPr marL="68580" marR="68580" marT="0" marB="0" anchor="ctr"/>
                </a:tc>
                <a:extLst>
                  <a:ext uri="{0D108BD9-81ED-4DB2-BD59-A6C34878D82A}">
                    <a16:rowId xmlns:a16="http://schemas.microsoft.com/office/drawing/2014/main" val="1655626767"/>
                  </a:ext>
                </a:extLst>
              </a:tr>
              <a:tr h="1007203">
                <a:tc>
                  <a:txBody>
                    <a:bodyPr/>
                    <a:lstStyle/>
                    <a:p>
                      <a:pPr algn="l">
                        <a:lnSpc>
                          <a:spcPct val="107000"/>
                        </a:lnSpc>
                        <a:spcAft>
                          <a:spcPts val="0"/>
                        </a:spcAft>
                      </a:pPr>
                      <a:r>
                        <a:rPr lang="en-GB" sz="16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amount of matter an object is made up of.</a:t>
                      </a:r>
                    </a:p>
                  </a:txBody>
                  <a:tcPr marL="68580" marR="68580" marT="0" marB="0" anchor="ctr">
                    <a:solidFill>
                      <a:schemeClr val="accent1">
                        <a:lumMod val="20000"/>
                        <a:lumOff val="80000"/>
                      </a:schemeClr>
                    </a:solidFill>
                  </a:tcPr>
                </a:tc>
                <a:tc>
                  <a:txBody>
                    <a:bodyPr/>
                    <a:lstStyle/>
                    <a:p>
                      <a:pPr algn="l">
                        <a:lnSpc>
                          <a:spcPct val="107000"/>
                        </a:lnSpc>
                        <a:spcAft>
                          <a:spcPts val="0"/>
                        </a:spcAft>
                      </a:pPr>
                      <a:r>
                        <a:rPr lang="en-GB" sz="16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total amount of force acting on an object due to gravity.</a:t>
                      </a:r>
                    </a:p>
                  </a:txBody>
                  <a:tcPr marL="68580" marR="68580" marT="0" marB="0" anchor="ctr">
                    <a:solidFill>
                      <a:schemeClr val="accent1">
                        <a:lumMod val="20000"/>
                        <a:lumOff val="80000"/>
                      </a:schemeClr>
                    </a:solidFill>
                  </a:tcPr>
                </a:tc>
                <a:extLst>
                  <a:ext uri="{0D108BD9-81ED-4DB2-BD59-A6C34878D82A}">
                    <a16:rowId xmlns:a16="http://schemas.microsoft.com/office/drawing/2014/main" val="1332186554"/>
                  </a:ext>
                </a:extLst>
              </a:tr>
              <a:tr h="1007203">
                <a:tc>
                  <a:txBody>
                    <a:bodyPr/>
                    <a:lstStyle/>
                    <a:p>
                      <a:pPr algn="l">
                        <a:lnSpc>
                          <a:spcPct val="107000"/>
                        </a:lnSpc>
                        <a:spcAft>
                          <a:spcPts val="0"/>
                        </a:spcAft>
                      </a:pPr>
                      <a:r>
                        <a:rPr lang="en-GB" sz="16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Measured in kilograms (kg).</a:t>
                      </a:r>
                    </a:p>
                  </a:txBody>
                  <a:tcPr marL="68580" marR="68580" marT="0" marB="0" anchor="ctr">
                    <a:solidFill>
                      <a:schemeClr val="tx2">
                        <a:lumMod val="20000"/>
                        <a:lumOff val="80000"/>
                      </a:schemeClr>
                    </a:solidFill>
                  </a:tcPr>
                </a:tc>
                <a:tc>
                  <a:txBody>
                    <a:bodyPr/>
                    <a:lstStyle/>
                    <a:p>
                      <a:pPr algn="l">
                        <a:lnSpc>
                          <a:spcPct val="107000"/>
                        </a:lnSpc>
                        <a:spcAft>
                          <a:spcPts val="0"/>
                        </a:spcAft>
                      </a:pPr>
                      <a:r>
                        <a:rPr lang="en-GB" sz="16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Measured in newtons (N).</a:t>
                      </a:r>
                    </a:p>
                  </a:txBody>
                  <a:tcPr marL="68580" marR="68580" marT="0" marB="0" anchor="ctr">
                    <a:solidFill>
                      <a:schemeClr val="tx2">
                        <a:lumMod val="20000"/>
                        <a:lumOff val="80000"/>
                      </a:schemeClr>
                    </a:solidFill>
                  </a:tcPr>
                </a:tc>
                <a:extLst>
                  <a:ext uri="{0D108BD9-81ED-4DB2-BD59-A6C34878D82A}">
                    <a16:rowId xmlns:a16="http://schemas.microsoft.com/office/drawing/2014/main" val="4112971233"/>
                  </a:ext>
                </a:extLst>
              </a:tr>
              <a:tr h="1007203">
                <a:tc>
                  <a:txBody>
                    <a:bodyPr/>
                    <a:lstStyle/>
                    <a:p>
                      <a:pPr algn="l">
                        <a:lnSpc>
                          <a:spcPct val="107000"/>
                        </a:lnSpc>
                        <a:spcAft>
                          <a:spcPts val="0"/>
                        </a:spcAft>
                      </a:pPr>
                      <a:r>
                        <a:rPr lang="en-GB" sz="16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value does not change when an object’s location changes.</a:t>
                      </a:r>
                    </a:p>
                  </a:txBody>
                  <a:tcPr marL="68580" marR="68580" marT="0" marB="0" anchor="ctr">
                    <a:solidFill>
                      <a:schemeClr val="accent1">
                        <a:lumMod val="20000"/>
                        <a:lumOff val="80000"/>
                      </a:schemeClr>
                    </a:solidFill>
                  </a:tcPr>
                </a:tc>
                <a:tc>
                  <a:txBody>
                    <a:bodyPr/>
                    <a:lstStyle/>
                    <a:p>
                      <a:pPr algn="l">
                        <a:lnSpc>
                          <a:spcPct val="107000"/>
                        </a:lnSpc>
                        <a:spcAft>
                          <a:spcPts val="0"/>
                        </a:spcAft>
                      </a:pPr>
                      <a:r>
                        <a:rPr lang="en-GB" sz="16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It depends on the gravitational field strength of the planet .</a:t>
                      </a:r>
                    </a:p>
                  </a:txBody>
                  <a:tcPr marL="68580" marR="68580" marT="0" marB="0" anchor="ctr">
                    <a:solidFill>
                      <a:schemeClr val="accent1">
                        <a:lumMod val="20000"/>
                        <a:lumOff val="80000"/>
                      </a:schemeClr>
                    </a:solidFill>
                  </a:tcPr>
                </a:tc>
                <a:extLst>
                  <a:ext uri="{0D108BD9-81ED-4DB2-BD59-A6C34878D82A}">
                    <a16:rowId xmlns:a16="http://schemas.microsoft.com/office/drawing/2014/main" val="820944256"/>
                  </a:ext>
                </a:extLst>
              </a:tr>
            </a:tbl>
          </a:graphicData>
        </a:graphic>
      </p:graphicFrame>
    </p:spTree>
    <p:extLst>
      <p:ext uri="{BB962C8B-B14F-4D97-AF65-F5344CB8AC3E}">
        <p14:creationId xmlns:p14="http://schemas.microsoft.com/office/powerpoint/2010/main" val="348155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Gravity</a:t>
            </a:r>
            <a:endParaRPr lang="en-GB" altLang="en-US" sz="3200" b="1" dirty="0">
              <a:solidFill>
                <a:srgbClr val="003F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81D60782-1392-426D-93C5-CFEA66C46E08}"/>
              </a:ext>
            </a:extLst>
          </p:cNvPr>
          <p:cNvSpPr txBox="1">
            <a:spLocks/>
          </p:cNvSpPr>
          <p:nvPr/>
        </p:nvSpPr>
        <p:spPr>
          <a:xfrm>
            <a:off x="431799" y="1405957"/>
            <a:ext cx="4140201" cy="203132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dirty="0">
                <a:latin typeface="+mn-lt"/>
                <a:ea typeface="Open Sans" panose="020B0606030504020204" pitchFamily="34" charset="0"/>
                <a:cs typeface="Open Sans" panose="020B0606030504020204" pitchFamily="34" charset="0"/>
              </a:rPr>
              <a:t>The Earth has a large mass compared with everything that is on Earth.</a:t>
            </a:r>
          </a:p>
          <a:p>
            <a:pPr algn="l"/>
            <a:endParaRPr lang="en-GB" sz="1800" dirty="0">
              <a:latin typeface="+mn-lt"/>
              <a:ea typeface="Open Sans" panose="020B0606030504020204" pitchFamily="34" charset="0"/>
              <a:cs typeface="Open Sans" panose="020B0606030504020204" pitchFamily="34" charset="0"/>
            </a:endParaRPr>
          </a:p>
          <a:p>
            <a:pPr algn="l"/>
            <a:r>
              <a:rPr lang="en-GB" sz="1800" dirty="0">
                <a:latin typeface="+mn-lt"/>
                <a:ea typeface="Open Sans" panose="020B0606030504020204" pitchFamily="34" charset="0"/>
                <a:cs typeface="Open Sans" panose="020B0606030504020204" pitchFamily="34" charset="0"/>
              </a:rPr>
              <a:t>The Earth’s gravitational field strength is larger than our own, so we don’t notice the gravitational force that our own bodies exert. </a:t>
            </a:r>
          </a:p>
        </p:txBody>
      </p:sp>
      <p:sp>
        <p:nvSpPr>
          <p:cNvPr id="7" name="Title 1">
            <a:extLst>
              <a:ext uri="{FF2B5EF4-FFF2-40B4-BE49-F238E27FC236}">
                <a16:creationId xmlns:a16="http://schemas.microsoft.com/office/drawing/2014/main" id="{97E64F03-37CD-48F7-B8C6-2FAAFD6C6EF7}"/>
              </a:ext>
            </a:extLst>
          </p:cNvPr>
          <p:cNvSpPr txBox="1">
            <a:spLocks/>
          </p:cNvSpPr>
          <p:nvPr/>
        </p:nvSpPr>
        <p:spPr>
          <a:xfrm>
            <a:off x="431800" y="3577331"/>
            <a:ext cx="4140200" cy="230832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dirty="0">
                <a:latin typeface="+mn-lt"/>
                <a:ea typeface="Open Sans" panose="020B0606030504020204" pitchFamily="34" charset="0"/>
                <a:cs typeface="Open Sans" panose="020B0606030504020204" pitchFamily="34" charset="0"/>
              </a:rPr>
              <a:t>On Earth, everything is pulled to the Earth’s canter.</a:t>
            </a:r>
          </a:p>
          <a:p>
            <a:pPr algn="l"/>
            <a:endParaRPr lang="en-GB" sz="1800" dirty="0">
              <a:latin typeface="+mn-lt"/>
              <a:ea typeface="Open Sans" panose="020B0606030504020204" pitchFamily="34" charset="0"/>
              <a:cs typeface="Open Sans" panose="020B0606030504020204" pitchFamily="34" charset="0"/>
            </a:endParaRPr>
          </a:p>
          <a:p>
            <a:pPr algn="l"/>
            <a:r>
              <a:rPr lang="en-GB" sz="1800" dirty="0">
                <a:latin typeface="+mn-lt"/>
                <a:ea typeface="Open Sans" panose="020B0606030504020204" pitchFamily="34" charset="0"/>
                <a:cs typeface="Open Sans" panose="020B0606030504020204" pitchFamily="34" charset="0"/>
              </a:rPr>
              <a:t>The Earth has a </a:t>
            </a:r>
            <a:r>
              <a:rPr lang="en-GB" sz="1800" b="1" dirty="0">
                <a:latin typeface="+mn-lt"/>
                <a:ea typeface="Open Sans" panose="020B0606030504020204" pitchFamily="34" charset="0"/>
                <a:cs typeface="Open Sans" panose="020B0606030504020204" pitchFamily="34" charset="0"/>
              </a:rPr>
              <a:t>gravitational field strength </a:t>
            </a:r>
            <a:r>
              <a:rPr lang="en-GB" sz="1800" dirty="0">
                <a:latin typeface="+mn-lt"/>
                <a:ea typeface="Open Sans" panose="020B0606030504020204" pitchFamily="34" charset="0"/>
                <a:cs typeface="Open Sans" panose="020B0606030504020204" pitchFamily="34" charset="0"/>
              </a:rPr>
              <a:t>of 10 newtons per kilogram (N/kg). </a:t>
            </a:r>
          </a:p>
          <a:p>
            <a:pPr algn="l"/>
            <a:endParaRPr lang="en-GB" sz="1800" dirty="0">
              <a:latin typeface="+mn-lt"/>
              <a:ea typeface="Open Sans" panose="020B0606030504020204" pitchFamily="34" charset="0"/>
              <a:cs typeface="Open Sans" panose="020B0606030504020204" pitchFamily="34" charset="0"/>
            </a:endParaRPr>
          </a:p>
          <a:p>
            <a:pPr algn="l"/>
            <a:r>
              <a:rPr lang="en-GB" sz="1800" dirty="0">
                <a:latin typeface="+mn-lt"/>
                <a:ea typeface="Open Sans" panose="020B0606030504020204" pitchFamily="34" charset="0"/>
                <a:cs typeface="Open Sans" panose="020B0606030504020204" pitchFamily="34" charset="0"/>
              </a:rPr>
              <a:t>This means every kilogram on Earth has a force of 10 newtons acting on it.</a:t>
            </a:r>
          </a:p>
        </p:txBody>
      </p:sp>
      <p:pic>
        <p:nvPicPr>
          <p:cNvPr id="3" name="Picture 2">
            <a:extLst>
              <a:ext uri="{FF2B5EF4-FFF2-40B4-BE49-F238E27FC236}">
                <a16:creationId xmlns:a16="http://schemas.microsoft.com/office/drawing/2014/main" id="{FCC0BEB5-B979-448A-9F3F-551B43FA0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566" y="3394592"/>
            <a:ext cx="2686631" cy="2683304"/>
          </a:xfrm>
          <a:prstGeom prst="rect">
            <a:avLst/>
          </a:prstGeom>
        </p:spPr>
      </p:pic>
      <p:pic>
        <p:nvPicPr>
          <p:cNvPr id="6" name="Picture 5">
            <a:extLst>
              <a:ext uri="{FF2B5EF4-FFF2-40B4-BE49-F238E27FC236}">
                <a16:creationId xmlns:a16="http://schemas.microsoft.com/office/drawing/2014/main" id="{E41E87CB-5239-4B75-90FB-21CDBFD64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7436" y="1619075"/>
            <a:ext cx="1491136" cy="2067886"/>
          </a:xfrm>
          <a:prstGeom prst="rect">
            <a:avLst/>
          </a:prstGeom>
        </p:spPr>
      </p:pic>
      <p:sp>
        <p:nvSpPr>
          <p:cNvPr id="9" name="Arrow: Right 8">
            <a:extLst>
              <a:ext uri="{FF2B5EF4-FFF2-40B4-BE49-F238E27FC236}">
                <a16:creationId xmlns:a16="http://schemas.microsoft.com/office/drawing/2014/main" id="{2CD6D407-8EE1-4B3F-948B-7E66018F4615}"/>
              </a:ext>
            </a:extLst>
          </p:cNvPr>
          <p:cNvSpPr/>
          <p:nvPr/>
        </p:nvSpPr>
        <p:spPr>
          <a:xfrm rot="5400000">
            <a:off x="5933567" y="3595247"/>
            <a:ext cx="1887523" cy="401543"/>
          </a:xfrm>
          <a:prstGeom prst="rightArrow">
            <a:avLst/>
          </a:prstGeom>
          <a:solidFill>
            <a:schemeClr val="accent1">
              <a:lumMod val="40000"/>
              <a:lumOff val="60000"/>
            </a:schemeClr>
          </a:solidFill>
          <a:ln>
            <a:solidFill>
              <a:srgbClr val="003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542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395895-2873-493E-AB74-DF97A18318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937"/>
          <a:stretch/>
        </p:blipFill>
        <p:spPr>
          <a:xfrm>
            <a:off x="15852" y="483056"/>
            <a:ext cx="9128147" cy="6057023"/>
          </a:xfrm>
          <a:prstGeom prst="rect">
            <a:avLst/>
          </a:prstGeom>
        </p:spPr>
      </p:pic>
      <p:sp>
        <p:nvSpPr>
          <p:cNvPr id="2" name="Rectangle 1">
            <a:extLst>
              <a:ext uri="{FF2B5EF4-FFF2-40B4-BE49-F238E27FC236}">
                <a16:creationId xmlns:a16="http://schemas.microsoft.com/office/drawing/2014/main" id="{725F285D-AA44-4496-A114-0CBBFD82D394}"/>
              </a:ext>
            </a:extLst>
          </p:cNvPr>
          <p:cNvSpPr/>
          <p:nvPr/>
        </p:nvSpPr>
        <p:spPr>
          <a:xfrm>
            <a:off x="1723081" y="2210950"/>
            <a:ext cx="3291072" cy="1326226"/>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altLang="en-US" b="1" dirty="0"/>
              <a:t>Mass</a:t>
            </a:r>
            <a:r>
              <a:rPr lang="en-GB" altLang="en-US" dirty="0"/>
              <a:t> is how much </a:t>
            </a:r>
            <a:r>
              <a:rPr lang="en-GB" altLang="en-US" b="1" dirty="0"/>
              <a:t>matter</a:t>
            </a:r>
            <a:r>
              <a:rPr lang="en-GB" altLang="en-US" dirty="0"/>
              <a:t> (or ‘stuff’) is inside an object. It is measured in </a:t>
            </a:r>
            <a:r>
              <a:rPr lang="en-GB" altLang="en-US" b="1" dirty="0"/>
              <a:t>kilograms</a:t>
            </a:r>
            <a:r>
              <a:rPr lang="en-GB" altLang="en-US" dirty="0"/>
              <a:t> (kg).</a:t>
            </a:r>
            <a:endParaRPr lang="en-GB" dirty="0"/>
          </a:p>
        </p:txBody>
      </p:sp>
      <p:sp>
        <p:nvSpPr>
          <p:cNvPr id="3" name="Rectangle 2">
            <a:extLst>
              <a:ext uri="{FF2B5EF4-FFF2-40B4-BE49-F238E27FC236}">
                <a16:creationId xmlns:a16="http://schemas.microsoft.com/office/drawing/2014/main" id="{0F5580B7-9FF0-4C12-88A4-F71E62F0F745}"/>
              </a:ext>
            </a:extLst>
          </p:cNvPr>
          <p:cNvSpPr/>
          <p:nvPr/>
        </p:nvSpPr>
        <p:spPr>
          <a:xfrm>
            <a:off x="5551643" y="4932908"/>
            <a:ext cx="3435008" cy="1042956"/>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b="1" dirty="0"/>
              <a:t>Weight</a:t>
            </a:r>
            <a:r>
              <a:rPr lang="en-GB" altLang="en-US" dirty="0"/>
              <a:t> is how strongly </a:t>
            </a:r>
            <a:r>
              <a:rPr lang="en-GB" altLang="en-US" b="1" dirty="0"/>
              <a:t>gravity</a:t>
            </a:r>
            <a:r>
              <a:rPr lang="en-GB" altLang="en-US" dirty="0"/>
              <a:t> is pulling an object down. It is measured in </a:t>
            </a:r>
            <a:r>
              <a:rPr lang="en-GB" altLang="en-US" b="1" dirty="0"/>
              <a:t>newtons</a:t>
            </a:r>
            <a:r>
              <a:rPr lang="en-GB" altLang="en-US" dirty="0"/>
              <a:t> (N).</a:t>
            </a:r>
          </a:p>
          <a:p>
            <a:pPr algn="r"/>
            <a:endParaRPr lang="en-GB" dirty="0"/>
          </a:p>
        </p:txBody>
      </p:sp>
      <p:pic>
        <p:nvPicPr>
          <p:cNvPr id="4" name="Picture 3">
            <a:extLst>
              <a:ext uri="{FF2B5EF4-FFF2-40B4-BE49-F238E27FC236}">
                <a16:creationId xmlns:a16="http://schemas.microsoft.com/office/drawing/2014/main" id="{46B69755-6911-406A-9D7D-DE94CDC5E0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0000" b="2206"/>
          <a:stretch/>
        </p:blipFill>
        <p:spPr>
          <a:xfrm>
            <a:off x="46636" y="4368693"/>
            <a:ext cx="2720723" cy="2171386"/>
          </a:xfrm>
          <a:prstGeom prst="rect">
            <a:avLst/>
          </a:prstGeom>
        </p:spPr>
      </p:pic>
      <p:pic>
        <p:nvPicPr>
          <p:cNvPr id="5" name="Picture 4">
            <a:extLst>
              <a:ext uri="{FF2B5EF4-FFF2-40B4-BE49-F238E27FC236}">
                <a16:creationId xmlns:a16="http://schemas.microsoft.com/office/drawing/2014/main" id="{EFCE9863-53B4-4377-A1BF-3BEBBDDAF4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956" y="819865"/>
            <a:ext cx="1471125" cy="3713399"/>
          </a:xfrm>
          <a:prstGeom prst="rect">
            <a:avLst/>
          </a:prstGeom>
        </p:spPr>
      </p:pic>
      <p:pic>
        <p:nvPicPr>
          <p:cNvPr id="6" name="Picture 5">
            <a:extLst>
              <a:ext uri="{FF2B5EF4-FFF2-40B4-BE49-F238E27FC236}">
                <a16:creationId xmlns:a16="http://schemas.microsoft.com/office/drawing/2014/main" id="{C03ACEA9-D5CD-4835-9884-CA25C6B4E7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8816" y="1393538"/>
            <a:ext cx="3989332" cy="2310504"/>
          </a:xfrm>
          <a:prstGeom prst="rect">
            <a:avLst/>
          </a:prstGeom>
        </p:spPr>
      </p:pic>
      <p:sp>
        <p:nvSpPr>
          <p:cNvPr id="7" name="Arrow: Down 6">
            <a:extLst>
              <a:ext uri="{FF2B5EF4-FFF2-40B4-BE49-F238E27FC236}">
                <a16:creationId xmlns:a16="http://schemas.microsoft.com/office/drawing/2014/main" id="{574D76BA-DE2F-4EF9-9A93-1FC24B3E4392}"/>
              </a:ext>
            </a:extLst>
          </p:cNvPr>
          <p:cNvSpPr/>
          <p:nvPr/>
        </p:nvSpPr>
        <p:spPr>
          <a:xfrm>
            <a:off x="6961025" y="3716545"/>
            <a:ext cx="616245" cy="897979"/>
          </a:xfrm>
          <a:prstGeom prst="down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983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C3377C-CC3B-41A4-BC69-1D2A3A106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3171824"/>
            <a:ext cx="4200525" cy="3552825"/>
          </a:xfrm>
          <a:prstGeom prst="rect">
            <a:avLst/>
          </a:prstGeom>
        </p:spPr>
      </p:pic>
      <p:sp>
        <p:nvSpPr>
          <p:cNvPr id="4" name="Title 1">
            <a:extLst>
              <a:ext uri="{FF2B5EF4-FFF2-40B4-BE49-F238E27FC236}">
                <a16:creationId xmlns:a16="http://schemas.microsoft.com/office/drawing/2014/main" id="{81D60782-1392-426D-93C5-CFEA66C46E08}"/>
              </a:ext>
            </a:extLst>
          </p:cNvPr>
          <p:cNvSpPr txBox="1">
            <a:spLocks/>
          </p:cNvSpPr>
          <p:nvPr/>
        </p:nvSpPr>
        <p:spPr>
          <a:xfrm>
            <a:off x="431799" y="1341438"/>
            <a:ext cx="8407401" cy="280076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latin typeface="+mn-lt"/>
                <a:ea typeface="Open Sans" panose="020B0606030504020204" pitchFamily="34" charset="0"/>
                <a:cs typeface="Open Sans" panose="020B0606030504020204" pitchFamily="34" charset="0"/>
              </a:rPr>
              <a:t>The gravitational field strength on Earth is 10N/kg.</a:t>
            </a:r>
          </a:p>
          <a:p>
            <a:pPr algn="l"/>
            <a:endParaRPr lang="en-GB" sz="2000" dirty="0">
              <a:latin typeface="+mn-lt"/>
              <a:ea typeface="Open Sans" panose="020B0606030504020204" pitchFamily="34" charset="0"/>
              <a:cs typeface="Open Sans" panose="020B0606030504020204" pitchFamily="34" charset="0"/>
            </a:endParaRPr>
          </a:p>
          <a:p>
            <a:pPr algn="l"/>
            <a:r>
              <a:rPr lang="en-GB" sz="2000" dirty="0">
                <a:latin typeface="+mn-lt"/>
                <a:ea typeface="Open Sans" panose="020B0606030504020204" pitchFamily="34" charset="0"/>
                <a:cs typeface="Open Sans" panose="020B0606030504020204" pitchFamily="34" charset="0"/>
              </a:rPr>
              <a:t>We use the </a:t>
            </a:r>
            <a:r>
              <a:rPr lang="en-GB" sz="2000" b="1" u="sng" dirty="0">
                <a:latin typeface="+mn-lt"/>
                <a:ea typeface="Open Sans" panose="020B0606030504020204" pitchFamily="34" charset="0"/>
                <a:cs typeface="Open Sans" panose="020B0606030504020204" pitchFamily="34" charset="0"/>
              </a:rPr>
              <a:t>force meter </a:t>
            </a:r>
            <a:r>
              <a:rPr lang="en-GB" sz="2000" dirty="0">
                <a:latin typeface="+mn-lt"/>
                <a:ea typeface="Open Sans" panose="020B0606030504020204" pitchFamily="34" charset="0"/>
                <a:cs typeface="Open Sans" panose="020B0606030504020204" pitchFamily="34" charset="0"/>
              </a:rPr>
              <a:t>to measure the weight</a:t>
            </a:r>
          </a:p>
          <a:p>
            <a:pPr algn="l"/>
            <a:endParaRPr lang="en-GB" sz="2000" dirty="0">
              <a:latin typeface="+mn-lt"/>
              <a:ea typeface="Open Sans" panose="020B0606030504020204" pitchFamily="34" charset="0"/>
              <a:cs typeface="Open Sans" panose="020B0606030504020204" pitchFamily="34" charset="0"/>
            </a:endParaRPr>
          </a:p>
          <a:p>
            <a:pPr algn="l"/>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r>
              <a:rPr lang="en-GB" sz="2000" dirty="0">
                <a:latin typeface="Open Sans" panose="020B0606030504020204" pitchFamily="34" charset="0"/>
                <a:ea typeface="Open Sans" panose="020B0606030504020204" pitchFamily="34" charset="0"/>
                <a:cs typeface="Open Sans" panose="020B0606030504020204" pitchFamily="34" charset="0"/>
              </a:rPr>
              <a:t>For measuring the mass we use </a:t>
            </a:r>
            <a:r>
              <a:rPr lang="en-GB" sz="2000" b="1" u="sng" dirty="0">
                <a:latin typeface="+mn-lt"/>
                <a:ea typeface="Open Sans" panose="020B0606030504020204" pitchFamily="34" charset="0"/>
                <a:cs typeface="Open Sans" panose="020B0606030504020204" pitchFamily="34" charset="0"/>
              </a:rPr>
              <a:t>Balance or scale </a:t>
            </a:r>
            <a:r>
              <a:rPr lang="en-GB" sz="1600" dirty="0">
                <a:latin typeface="Open Sans" panose="020B0606030504020204" pitchFamily="34" charset="0"/>
                <a:ea typeface="Open Sans" panose="020B0606030504020204" pitchFamily="34" charset="0"/>
                <a:cs typeface="Open Sans" panose="020B0606030504020204" pitchFamily="34" charset="0"/>
              </a:rPr>
              <a:t>.</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75584A1-D161-4719-9BD0-2C57157A6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915">
            <a:off x="7159090" y="75884"/>
            <a:ext cx="752475" cy="3038475"/>
          </a:xfrm>
          <a:prstGeom prst="rect">
            <a:avLst/>
          </a:prstGeom>
        </p:spPr>
      </p:pic>
    </p:spTree>
    <p:extLst>
      <p:ext uri="{BB962C8B-B14F-4D97-AF65-F5344CB8AC3E}">
        <p14:creationId xmlns:p14="http://schemas.microsoft.com/office/powerpoint/2010/main" val="4584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55C57-9451-43B0-86A5-EFCE398B6EBF}"/>
              </a:ext>
            </a:extLst>
          </p:cNvPr>
          <p:cNvSpPr txBox="1"/>
          <p:nvPr/>
        </p:nvSpPr>
        <p:spPr>
          <a:xfrm>
            <a:off x="661542" y="656865"/>
            <a:ext cx="7594561" cy="3416320"/>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rPr>
              <a:t>On any planet, the weight can be calculated by multiplying the mass by the gravitational field strength of the planet.</a:t>
            </a:r>
          </a:p>
          <a:p>
            <a:pPr>
              <a:lnSpc>
                <a:spcPct val="150000"/>
              </a:lnSpc>
            </a:pPr>
            <a:endParaRPr lang="en-GB" sz="2400" b="1" dirty="0">
              <a:solidFill>
                <a:schemeClr val="tx1">
                  <a:lumMod val="95000"/>
                  <a:lumOff val="5000"/>
                </a:schemeClr>
              </a:solidFill>
            </a:endParaRPr>
          </a:p>
          <a:p>
            <a:pPr>
              <a:lnSpc>
                <a:spcPct val="150000"/>
              </a:lnSpc>
            </a:pPr>
            <a:r>
              <a:rPr lang="en-GB" sz="2400" b="1" dirty="0">
                <a:solidFill>
                  <a:schemeClr val="tx1">
                    <a:lumMod val="95000"/>
                    <a:lumOff val="5000"/>
                  </a:schemeClr>
                </a:solidFill>
              </a:rPr>
              <a:t>This is the equation to calculate the weight on any planet :</a:t>
            </a:r>
          </a:p>
          <a:p>
            <a:pPr>
              <a:lnSpc>
                <a:spcPct val="150000"/>
              </a:lnSpc>
            </a:pPr>
            <a:endParaRPr lang="en-US" sz="2400" b="1" dirty="0">
              <a:solidFill>
                <a:schemeClr val="tx1">
                  <a:lumMod val="95000"/>
                  <a:lumOff val="5000"/>
                </a:schemeClr>
              </a:solidFill>
            </a:endParaRPr>
          </a:p>
          <a:p>
            <a:r>
              <a:rPr lang="en-US" sz="2400" b="1" dirty="0">
                <a:solidFill>
                  <a:srgbClr val="FF0000"/>
                </a:solidFill>
              </a:rPr>
              <a:t>        Weight (N)= Mass (kg) * Gravitational field   </a:t>
            </a:r>
          </a:p>
          <a:p>
            <a:r>
              <a:rPr lang="en-US" sz="2400" b="1" dirty="0">
                <a:solidFill>
                  <a:srgbClr val="FF0000"/>
                </a:solidFill>
              </a:rPr>
              <a:t>                                                        strength (N/Kg)</a:t>
            </a:r>
          </a:p>
        </p:txBody>
      </p:sp>
      <p:pic>
        <p:nvPicPr>
          <p:cNvPr id="3" name="Picture 2">
            <a:extLst>
              <a:ext uri="{FF2B5EF4-FFF2-40B4-BE49-F238E27FC236}">
                <a16:creationId xmlns:a16="http://schemas.microsoft.com/office/drawing/2014/main" id="{5FCFB423-277E-467D-AEF2-D3215DF972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9381" y="3697751"/>
            <a:ext cx="3322240" cy="3323219"/>
          </a:xfrm>
          <a:prstGeom prst="rect">
            <a:avLst/>
          </a:prstGeom>
        </p:spPr>
      </p:pic>
      <p:pic>
        <p:nvPicPr>
          <p:cNvPr id="4" name="Picture 3">
            <a:extLst>
              <a:ext uri="{FF2B5EF4-FFF2-40B4-BE49-F238E27FC236}">
                <a16:creationId xmlns:a16="http://schemas.microsoft.com/office/drawing/2014/main" id="{996E7245-0B1F-4656-840C-D19415FD8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832" y="4790335"/>
            <a:ext cx="2374085" cy="2371145"/>
          </a:xfrm>
          <a:prstGeom prst="rect">
            <a:avLst/>
          </a:prstGeom>
        </p:spPr>
      </p:pic>
    </p:spTree>
    <p:extLst>
      <p:ext uri="{BB962C8B-B14F-4D97-AF65-F5344CB8AC3E}">
        <p14:creationId xmlns:p14="http://schemas.microsoft.com/office/powerpoint/2010/main" val="40109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10800000">
                                      <p:cBhvr>
                                        <p:cTn id="10" dur="1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773030-2048-4E5F-AB6C-FC1ED2AC47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 t="-7918" r="96" b="14727"/>
          <a:stretch/>
        </p:blipFill>
        <p:spPr>
          <a:xfrm>
            <a:off x="0" y="-202860"/>
            <a:ext cx="8925636" cy="6707097"/>
          </a:xfrm>
          <a:prstGeom prst="roundRect">
            <a:avLst>
              <a:gd name="adj" fmla="val 2962"/>
            </a:avLst>
          </a:prstGeom>
        </p:spPr>
      </p:pic>
      <p:pic>
        <p:nvPicPr>
          <p:cNvPr id="2" name="Picture 1">
            <a:extLst>
              <a:ext uri="{FF2B5EF4-FFF2-40B4-BE49-F238E27FC236}">
                <a16:creationId xmlns:a16="http://schemas.microsoft.com/office/drawing/2014/main" id="{71436CFF-C359-4014-A0A5-7ADA953A1D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5842" y="4259458"/>
            <a:ext cx="2007180" cy="2004864"/>
          </a:xfrm>
          <a:prstGeom prst="rect">
            <a:avLst/>
          </a:prstGeom>
        </p:spPr>
      </p:pic>
      <p:pic>
        <p:nvPicPr>
          <p:cNvPr id="4" name="Picture 3">
            <a:extLst>
              <a:ext uri="{FF2B5EF4-FFF2-40B4-BE49-F238E27FC236}">
                <a16:creationId xmlns:a16="http://schemas.microsoft.com/office/drawing/2014/main" id="{55EBEA5F-FEF5-4BFA-BBD0-819C9316B6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010" y="3181018"/>
            <a:ext cx="3322240" cy="3323219"/>
          </a:xfrm>
          <a:prstGeom prst="rect">
            <a:avLst/>
          </a:prstGeom>
        </p:spPr>
      </p:pic>
      <p:sp>
        <p:nvSpPr>
          <p:cNvPr id="5" name="TextBox 4">
            <a:extLst>
              <a:ext uri="{FF2B5EF4-FFF2-40B4-BE49-F238E27FC236}">
                <a16:creationId xmlns:a16="http://schemas.microsoft.com/office/drawing/2014/main" id="{2CC95767-CBC8-49C8-B90E-319EADD49EAA}"/>
              </a:ext>
            </a:extLst>
          </p:cNvPr>
          <p:cNvSpPr txBox="1"/>
          <p:nvPr/>
        </p:nvSpPr>
        <p:spPr>
          <a:xfrm>
            <a:off x="2943933" y="1228691"/>
            <a:ext cx="4635499" cy="2677656"/>
          </a:xfrm>
          <a:prstGeom prst="rect">
            <a:avLst/>
          </a:prstGeom>
          <a:noFill/>
        </p:spPr>
        <p:txBody>
          <a:bodyPr wrap="square" rtlCol="0">
            <a:spAutoFit/>
          </a:bodyPr>
          <a:lstStyle/>
          <a:p>
            <a:pPr algn="ctr">
              <a:lnSpc>
                <a:spcPct val="100000"/>
              </a:lnSpc>
              <a:spcBef>
                <a:spcPct val="0"/>
              </a:spcBef>
              <a:buFont typeface="Arial" panose="020B0604020202020204" pitchFamily="34" charset="0"/>
              <a:buNone/>
            </a:pPr>
            <a:r>
              <a:rPr lang="en-GB" altLang="en-US" sz="2400" dirty="0">
                <a:solidFill>
                  <a:schemeClr val="bg1"/>
                </a:solidFill>
              </a:rPr>
              <a:t>Jupiter is a much bigger planet than Earth so it has a stronger gravitational pull. Although an object would have the same </a:t>
            </a:r>
            <a:r>
              <a:rPr lang="en-GB" altLang="en-US" sz="2400" b="1" dirty="0">
                <a:solidFill>
                  <a:schemeClr val="bg1"/>
                </a:solidFill>
              </a:rPr>
              <a:t>mass</a:t>
            </a:r>
            <a:r>
              <a:rPr lang="en-GB" altLang="en-US" sz="2400" dirty="0">
                <a:solidFill>
                  <a:schemeClr val="bg1"/>
                </a:solidFill>
              </a:rPr>
              <a:t> on Jupiter as anywhere else, it would </a:t>
            </a:r>
            <a:r>
              <a:rPr lang="en-GB" altLang="en-US" sz="2400" b="1" dirty="0">
                <a:solidFill>
                  <a:schemeClr val="bg1"/>
                </a:solidFill>
              </a:rPr>
              <a:t>weigh</a:t>
            </a:r>
            <a:r>
              <a:rPr lang="en-GB" altLang="en-US" sz="2400" dirty="0">
                <a:solidFill>
                  <a:schemeClr val="bg1"/>
                </a:solidFill>
              </a:rPr>
              <a:t> much more due to the gravity pulling it more strongly. </a:t>
            </a:r>
          </a:p>
        </p:txBody>
      </p:sp>
    </p:spTree>
    <p:extLst>
      <p:ext uri="{BB962C8B-B14F-4D97-AF65-F5344CB8AC3E}">
        <p14:creationId xmlns:p14="http://schemas.microsoft.com/office/powerpoint/2010/main" val="21029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3.7037E-7 L -0.26163 -0.39097 " pathEditMode="relative" rAng="0" ptsTypes="AA">
                                      <p:cBhvr>
                                        <p:cTn id="6" dur="1500" fill="hold"/>
                                        <p:tgtEl>
                                          <p:spTgt spid="2"/>
                                        </p:tgtEl>
                                        <p:attrNameLst>
                                          <p:attrName>ppt_x</p:attrName>
                                          <p:attrName>ppt_y</p:attrName>
                                        </p:attrNameLst>
                                      </p:cBhvr>
                                      <p:rCtr x="-13090" y="-19560"/>
                                    </p:animMotion>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8" presetClass="emph" presetSubtype="0" fill="hold" nodeType="withEffect">
                                  <p:stCondLst>
                                    <p:cond delay="0"/>
                                  </p:stCondLst>
                                  <p:childTnLst>
                                    <p:animRot by="10800000">
                                      <p:cBhvr>
                                        <p:cTn id="12" dur="1500" fill="hold"/>
                                        <p:tgtEl>
                                          <p:spTgt spid="4"/>
                                        </p:tgtEl>
                                        <p:attrNameLst>
                                          <p:attrName>r</p:attrName>
                                        </p:attrNameLst>
                                      </p:cBhvr>
                                    </p:animRot>
                                  </p:childTnLst>
                                </p:cTn>
                              </p:par>
                              <p:par>
                                <p:cTn id="13" presetID="10" presetClass="entr" presetSubtype="0" fill="hold" nodeType="withEffect">
                                  <p:stCondLst>
                                    <p:cond delay="5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CB2372-DDD4-4EC4-A643-9C3F31BFE2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 t="-7918" r="96" b="14727"/>
          <a:stretch/>
        </p:blipFill>
        <p:spPr>
          <a:xfrm>
            <a:off x="0" y="-246249"/>
            <a:ext cx="9057353" cy="6806075"/>
          </a:xfrm>
          <a:prstGeom prst="roundRect">
            <a:avLst>
              <a:gd name="adj" fmla="val 2962"/>
            </a:avLst>
          </a:prstGeom>
        </p:spPr>
      </p:pic>
      <p:pic>
        <p:nvPicPr>
          <p:cNvPr id="11" name="Picture 10">
            <a:extLst>
              <a:ext uri="{FF2B5EF4-FFF2-40B4-BE49-F238E27FC236}">
                <a16:creationId xmlns:a16="http://schemas.microsoft.com/office/drawing/2014/main" id="{95E28DB5-55FE-4F18-83C6-8038AB7183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3703" y="2390597"/>
            <a:ext cx="2487325" cy="2485066"/>
          </a:xfrm>
          <a:prstGeom prst="rect">
            <a:avLst/>
          </a:prstGeom>
        </p:spPr>
      </p:pic>
      <p:sp>
        <p:nvSpPr>
          <p:cNvPr id="12" name="TextBox 11">
            <a:extLst>
              <a:ext uri="{FF2B5EF4-FFF2-40B4-BE49-F238E27FC236}">
                <a16:creationId xmlns:a16="http://schemas.microsoft.com/office/drawing/2014/main" id="{2A6C4A61-3653-49EB-AB67-BD774BE5554F}"/>
              </a:ext>
            </a:extLst>
          </p:cNvPr>
          <p:cNvSpPr txBox="1"/>
          <p:nvPr/>
        </p:nvSpPr>
        <p:spPr>
          <a:xfrm>
            <a:off x="555973" y="1263962"/>
            <a:ext cx="5501406" cy="3416320"/>
          </a:xfrm>
          <a:prstGeom prst="rect">
            <a:avLst/>
          </a:prstGeom>
          <a:noFill/>
        </p:spPr>
        <p:txBody>
          <a:bodyPr wrap="square" rtlCol="0">
            <a:spAutoFit/>
          </a:bodyPr>
          <a:lstStyle/>
          <a:p>
            <a:pPr>
              <a:buFont typeface="Arial" panose="020B0604020202020204" pitchFamily="34" charset="0"/>
              <a:buNone/>
            </a:pPr>
            <a:r>
              <a:rPr lang="en-GB" sz="2400" dirty="0">
                <a:solidFill>
                  <a:schemeClr val="bg1"/>
                </a:solidFill>
              </a:rPr>
              <a:t>An object's mass will stay the same even in a place with </a:t>
            </a:r>
            <a:r>
              <a:rPr lang="en-GB" altLang="en-US" sz="2400" dirty="0">
                <a:solidFill>
                  <a:schemeClr val="bg1"/>
                </a:solidFill>
              </a:rPr>
              <a:t>weaker gravity, like the Moon.</a:t>
            </a:r>
          </a:p>
          <a:p>
            <a:pPr>
              <a:buFont typeface="Arial" panose="020B0604020202020204" pitchFamily="34" charset="0"/>
              <a:buNone/>
            </a:pPr>
            <a:endParaRPr lang="en-GB" altLang="en-US" sz="2400" dirty="0">
              <a:solidFill>
                <a:schemeClr val="bg1"/>
              </a:solidFill>
            </a:endParaRPr>
          </a:p>
          <a:p>
            <a:pPr>
              <a:buFont typeface="Arial" panose="020B0604020202020204" pitchFamily="34" charset="0"/>
              <a:buNone/>
            </a:pPr>
            <a:r>
              <a:rPr lang="en-GB" altLang="en-US" sz="2400" dirty="0">
                <a:solidFill>
                  <a:schemeClr val="bg1"/>
                </a:solidFill>
              </a:rPr>
              <a:t>However, an object’s </a:t>
            </a:r>
            <a:r>
              <a:rPr lang="en-GB" altLang="en-US" sz="2400" b="1" dirty="0">
                <a:solidFill>
                  <a:schemeClr val="bg1"/>
                </a:solidFill>
              </a:rPr>
              <a:t>weight</a:t>
            </a:r>
            <a:r>
              <a:rPr lang="en-GB" altLang="en-US" sz="2400" dirty="0">
                <a:solidFill>
                  <a:schemeClr val="bg1"/>
                </a:solidFill>
              </a:rPr>
              <a:t> can </a:t>
            </a:r>
            <a:r>
              <a:rPr lang="en-GB" altLang="en-US" sz="2400" b="1" dirty="0">
                <a:solidFill>
                  <a:schemeClr val="bg1"/>
                </a:solidFill>
              </a:rPr>
              <a:t>change</a:t>
            </a:r>
            <a:r>
              <a:rPr lang="en-GB" altLang="en-US" sz="2400" dirty="0">
                <a:solidFill>
                  <a:schemeClr val="bg1"/>
                </a:solidFill>
              </a:rPr>
              <a:t>! If the object were on the Moon, although it would have the same mass, it would weigh much less as the gravity would not be pulling it down as strongly. The Moon’s gravity is much weaker than the Earth’s.</a:t>
            </a:r>
          </a:p>
        </p:txBody>
      </p:sp>
    </p:spTree>
    <p:extLst>
      <p:ext uri="{BB962C8B-B14F-4D97-AF65-F5344CB8AC3E}">
        <p14:creationId xmlns:p14="http://schemas.microsoft.com/office/powerpoint/2010/main" val="426359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111E-6 3.7037E-7 L 1.11111E-6 -0.25301 " pathEditMode="relative" rAng="0" ptsTypes="AA">
                                      <p:cBhvr>
                                        <p:cTn id="6" dur="1500" fill="hold"/>
                                        <p:tgtEl>
                                          <p:spTgt spid="11"/>
                                        </p:tgtEl>
                                        <p:attrNameLst>
                                          <p:attrName>ppt_x</p:attrName>
                                          <p:attrName>ppt_y</p:attrName>
                                        </p:attrNameLst>
                                      </p:cBhvr>
                                      <p:rCtr x="0" y="-12662"/>
                                    </p:animMotion>
                                  </p:childTnLst>
                                </p:cTn>
                              </p:par>
                            </p:childTnLst>
                          </p:cTn>
                        </p:par>
                        <p:par>
                          <p:cTn id="7" fill="hold">
                            <p:stCondLst>
                              <p:cond delay="1500"/>
                            </p:stCondLst>
                            <p:childTnLst>
                              <p:par>
                                <p:cTn id="8" presetID="10" presetClass="entr" presetSubtype="0"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Weight and Mass </a:t>
            </a:r>
            <a:endParaRPr lang="en-GB" altLang="en-US" sz="3200" b="1" dirty="0">
              <a:solidFill>
                <a:srgbClr val="003F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F391591-472B-42D6-BEE7-E2FFA625E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625" y="4248891"/>
            <a:ext cx="2619517" cy="2616274"/>
          </a:xfrm>
          <a:prstGeom prst="rect">
            <a:avLst/>
          </a:prstGeom>
        </p:spPr>
      </p:pic>
      <p:pic>
        <p:nvPicPr>
          <p:cNvPr id="11" name="Picture 10">
            <a:extLst>
              <a:ext uri="{FF2B5EF4-FFF2-40B4-BE49-F238E27FC236}">
                <a16:creationId xmlns:a16="http://schemas.microsoft.com/office/drawing/2014/main" id="{72DC04D8-2076-43EA-A577-66CFCB560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984" y="536872"/>
            <a:ext cx="364526" cy="1354400"/>
          </a:xfrm>
          <a:prstGeom prst="rect">
            <a:avLst/>
          </a:prstGeom>
        </p:spPr>
      </p:pic>
      <p:sp>
        <p:nvSpPr>
          <p:cNvPr id="12" name="TextBox 11">
            <a:extLst>
              <a:ext uri="{FF2B5EF4-FFF2-40B4-BE49-F238E27FC236}">
                <a16:creationId xmlns:a16="http://schemas.microsoft.com/office/drawing/2014/main" id="{8A8CC0FD-2632-4B49-9F8F-342622F82619}"/>
              </a:ext>
            </a:extLst>
          </p:cNvPr>
          <p:cNvSpPr txBox="1"/>
          <p:nvPr/>
        </p:nvSpPr>
        <p:spPr>
          <a:xfrm>
            <a:off x="235624" y="1106442"/>
            <a:ext cx="8471647" cy="1569660"/>
          </a:xfrm>
          <a:prstGeom prst="rect">
            <a:avLst/>
          </a:prstGeom>
          <a:noFill/>
        </p:spPr>
        <p:txBody>
          <a:bodyPr wrap="square" rtlCol="0">
            <a:spAutoFit/>
          </a:bodyPr>
          <a:lstStyle/>
          <a:p>
            <a:r>
              <a:rPr lang="en-US" sz="2400" b="1" dirty="0"/>
              <a:t>Questions:</a:t>
            </a:r>
          </a:p>
          <a:p>
            <a:endParaRPr lang="en-US" sz="2400" b="1" dirty="0"/>
          </a:p>
          <a:p>
            <a:r>
              <a:rPr lang="en-US" sz="2400" b="1" dirty="0"/>
              <a:t>1. How much does a person of mass 50 Kg weigh on Earth? </a:t>
            </a:r>
          </a:p>
          <a:p>
            <a:r>
              <a:rPr lang="en-US" sz="2400" b="1" dirty="0"/>
              <a:t>Knowing that the gravitational field strength of Earth is 10 N/Kg</a:t>
            </a:r>
            <a:r>
              <a:rPr lang="en-US" sz="2400" b="1" dirty="0">
                <a:solidFill>
                  <a:schemeClr val="bg2">
                    <a:lumMod val="90000"/>
                  </a:schemeClr>
                </a:solidFill>
              </a:rPr>
              <a:t>.</a:t>
            </a:r>
          </a:p>
        </p:txBody>
      </p:sp>
      <p:sp>
        <p:nvSpPr>
          <p:cNvPr id="13" name="TextBox 12">
            <a:extLst>
              <a:ext uri="{FF2B5EF4-FFF2-40B4-BE49-F238E27FC236}">
                <a16:creationId xmlns:a16="http://schemas.microsoft.com/office/drawing/2014/main" id="{B36EAB6C-6217-4B89-BE4F-2A7CC145D44F}"/>
              </a:ext>
            </a:extLst>
          </p:cNvPr>
          <p:cNvSpPr txBox="1"/>
          <p:nvPr/>
        </p:nvSpPr>
        <p:spPr>
          <a:xfrm>
            <a:off x="95534" y="3371619"/>
            <a:ext cx="9332259" cy="830997"/>
          </a:xfrm>
          <a:prstGeom prst="rect">
            <a:avLst/>
          </a:prstGeom>
          <a:noFill/>
        </p:spPr>
        <p:txBody>
          <a:bodyPr wrap="square" rtlCol="0">
            <a:spAutoFit/>
          </a:bodyPr>
          <a:lstStyle/>
          <a:p>
            <a:r>
              <a:rPr lang="en-US" sz="2400" b="1" dirty="0"/>
              <a:t>2. How much does the same person weigh on the moon? </a:t>
            </a:r>
          </a:p>
          <a:p>
            <a:r>
              <a:rPr lang="en-US" sz="2400" b="1" dirty="0"/>
              <a:t>Knowing that the gravitational field strength of the moon is 1.6 N/Kg</a:t>
            </a:r>
            <a:r>
              <a:rPr lang="en-US" sz="2400" b="1" dirty="0">
                <a:solidFill>
                  <a:schemeClr val="bg2">
                    <a:lumMod val="90000"/>
                  </a:schemeClr>
                </a:solidFill>
              </a:rPr>
              <a:t>.</a:t>
            </a:r>
          </a:p>
        </p:txBody>
      </p:sp>
    </p:spTree>
    <p:extLst>
      <p:ext uri="{BB962C8B-B14F-4D97-AF65-F5344CB8AC3E}">
        <p14:creationId xmlns:p14="http://schemas.microsoft.com/office/powerpoint/2010/main" val="2473784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200" b="1" dirty="0">
                <a:solidFill>
                  <a:srgbClr val="003F7D"/>
                </a:solidFill>
                <a:latin typeface="Open Sans" panose="020B0606030504020204" pitchFamily="34" charset="0"/>
                <a:ea typeface="Open Sans" panose="020B0606030504020204" pitchFamily="34" charset="0"/>
                <a:cs typeface="Open Sans" panose="020B0606030504020204" pitchFamily="34" charset="0"/>
              </a:rPr>
              <a:t>Measuring Weight</a:t>
            </a:r>
            <a:endParaRPr lang="en-GB" altLang="en-US" sz="3200" b="1" dirty="0">
              <a:solidFill>
                <a:srgbClr val="003F7D"/>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Content Placeholder 3">
            <a:extLst>
              <a:ext uri="{FF2B5EF4-FFF2-40B4-BE49-F238E27FC236}">
                <a16:creationId xmlns:a16="http://schemas.microsoft.com/office/drawing/2014/main" id="{1F2A1A10-6B8D-4D9A-BEEF-BFA19901CB61}"/>
              </a:ext>
            </a:extLst>
          </p:cNvPr>
          <p:cNvGraphicFramePr>
            <a:graphicFrameLocks/>
          </p:cNvGraphicFramePr>
          <p:nvPr>
            <p:extLst>
              <p:ext uri="{D42A27DB-BD31-4B8C-83A1-F6EECF244321}">
                <p14:modId xmlns:p14="http://schemas.microsoft.com/office/powerpoint/2010/main" val="2502771660"/>
              </p:ext>
            </p:extLst>
          </p:nvPr>
        </p:nvGraphicFramePr>
        <p:xfrm>
          <a:off x="1296000" y="1686188"/>
          <a:ext cx="6552000" cy="3592632"/>
        </p:xfrm>
        <a:graphic>
          <a:graphicData uri="http://schemas.openxmlformats.org/drawingml/2006/table">
            <a:tbl>
              <a:tblPr firstRow="1" firstCol="1" bandRow="1">
                <a:tableStyleId>{5C22544A-7EE6-4342-B048-85BDC9FD1C3A}</a:tableStyleId>
              </a:tblPr>
              <a:tblGrid>
                <a:gridCol w="1627285">
                  <a:extLst>
                    <a:ext uri="{9D8B030D-6E8A-4147-A177-3AD203B41FA5}">
                      <a16:colId xmlns:a16="http://schemas.microsoft.com/office/drawing/2014/main" val="4057410497"/>
                    </a:ext>
                  </a:extLst>
                </a:gridCol>
                <a:gridCol w="1627285">
                  <a:extLst>
                    <a:ext uri="{9D8B030D-6E8A-4147-A177-3AD203B41FA5}">
                      <a16:colId xmlns:a16="http://schemas.microsoft.com/office/drawing/2014/main" val="2573200631"/>
                    </a:ext>
                  </a:extLst>
                </a:gridCol>
                <a:gridCol w="1627285">
                  <a:extLst>
                    <a:ext uri="{9D8B030D-6E8A-4147-A177-3AD203B41FA5}">
                      <a16:colId xmlns:a16="http://schemas.microsoft.com/office/drawing/2014/main" val="613289910"/>
                    </a:ext>
                  </a:extLst>
                </a:gridCol>
                <a:gridCol w="1670145">
                  <a:extLst>
                    <a:ext uri="{9D8B030D-6E8A-4147-A177-3AD203B41FA5}">
                      <a16:colId xmlns:a16="http://schemas.microsoft.com/office/drawing/2014/main" val="2578619430"/>
                    </a:ext>
                  </a:extLst>
                </a:gridCol>
              </a:tblGrid>
              <a:tr h="428480">
                <a:tc>
                  <a:txBody>
                    <a:bodyPr/>
                    <a:lstStyle/>
                    <a:p>
                      <a:pPr marL="457200" algn="l">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Planet</a:t>
                      </a:r>
                    </a:p>
                  </a:txBody>
                  <a:tcPr marL="68580" marR="68580" marT="0" marB="0" anchor="ctr"/>
                </a:tc>
                <a:tc>
                  <a:txBody>
                    <a:bodyPr/>
                    <a:lstStyle/>
                    <a:p>
                      <a:pPr marL="457200" algn="l">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Weight (N)</a:t>
                      </a:r>
                    </a:p>
                  </a:txBody>
                  <a:tcPr marL="68580" marR="68580" marT="0" marB="0" anchor="ctr"/>
                </a:tc>
                <a:tc>
                  <a:txBody>
                    <a:bodyPr/>
                    <a:lstStyle/>
                    <a:p>
                      <a:pPr marL="457200" algn="l">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Mass (kg)</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72000" marR="72000" marT="72000" marB="72000" anchor="ctr"/>
                </a:tc>
                <a:extLst>
                  <a:ext uri="{0D108BD9-81ED-4DB2-BD59-A6C34878D82A}">
                    <a16:rowId xmlns:a16="http://schemas.microsoft.com/office/drawing/2014/main" val="987155812"/>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Earth</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3682304"/>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Mercury</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58125263"/>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Venus</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186943339"/>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Mars</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598204881"/>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Jupiter</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19494100"/>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Saturn</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38226162"/>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Uranus</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62101197"/>
                  </a:ext>
                </a:extLst>
              </a:tr>
              <a:tr h="395519">
                <a:tc>
                  <a:txBody>
                    <a:bodyPr/>
                    <a:lstStyle/>
                    <a:p>
                      <a:pPr marL="457200">
                        <a:lnSpc>
                          <a:spcPct val="107000"/>
                        </a:lnSpc>
                        <a:spcAft>
                          <a:spcPts val="0"/>
                        </a:spcAft>
                      </a:pPr>
                      <a:r>
                        <a:rPr lang="en-GB" sz="1100" dirty="0">
                          <a:effectLst/>
                          <a:latin typeface="Open Sans" panose="020B0606030504020204" pitchFamily="34" charset="0"/>
                          <a:ea typeface="Open Sans" panose="020B0606030504020204" pitchFamily="34" charset="0"/>
                          <a:cs typeface="Open Sans" panose="020B0606030504020204" pitchFamily="34" charset="0"/>
                        </a:rPr>
                        <a:t>Neptune</a:t>
                      </a: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457200" algn="l">
                        <a:lnSpc>
                          <a:spcPct val="107000"/>
                        </a:lnSpc>
                        <a:spcAft>
                          <a:spcPts val="0"/>
                        </a:spcAft>
                      </a:pPr>
                      <a:endParaRPr lang="en-GB" sz="1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51531094"/>
                  </a:ext>
                </a:extLst>
              </a:tr>
            </a:tbl>
          </a:graphicData>
        </a:graphic>
      </p:graphicFrame>
      <p:sp>
        <p:nvSpPr>
          <p:cNvPr id="2" name="TextBox 1">
            <a:extLst>
              <a:ext uri="{FF2B5EF4-FFF2-40B4-BE49-F238E27FC236}">
                <a16:creationId xmlns:a16="http://schemas.microsoft.com/office/drawing/2014/main" id="{080D76D2-26E9-4EC3-BFC4-486D98466C91}"/>
              </a:ext>
            </a:extLst>
          </p:cNvPr>
          <p:cNvSpPr txBox="1"/>
          <p:nvPr/>
        </p:nvSpPr>
        <p:spPr>
          <a:xfrm>
            <a:off x="3263317" y="2189527"/>
            <a:ext cx="956345" cy="3039294"/>
          </a:xfrm>
          <a:prstGeom prst="rect">
            <a:avLst/>
          </a:prstGeom>
          <a:noFill/>
        </p:spPr>
        <p:txBody>
          <a:bodyPr wrap="square" rtlCol="0">
            <a:spAutoFit/>
          </a:bodyPr>
          <a:lstStyle/>
          <a:p>
            <a:pPr algn="ctr" eaLnBrk="1" fontAlgn="ctr" hangingPunct="1">
              <a:spcAft>
                <a:spcPts val="1800"/>
              </a:spcAft>
            </a:pPr>
            <a:r>
              <a:rPr lang="en-GB" sz="1100" dirty="0">
                <a:latin typeface="Open Sans" panose="020B0606030504020204" pitchFamily="34" charset="0"/>
                <a:ea typeface="Open Sans" panose="020B0606030504020204" pitchFamily="34" charset="0"/>
                <a:cs typeface="Open Sans" panose="020B0606030504020204" pitchFamily="34" charset="0"/>
              </a:rPr>
              <a:t>2</a:t>
            </a: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0.74</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1.78</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0.74</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5</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2.08</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1.78</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r>
              <a:rPr lang="en-GB" sz="1100" dirty="0">
                <a:latin typeface="Open Sans" panose="020B0606030504020204" pitchFamily="34" charset="0"/>
                <a:ea typeface="Open Sans" panose="020B0606030504020204" pitchFamily="34" charset="0"/>
                <a:cs typeface="Open Sans" panose="020B0606030504020204" pitchFamily="34" charset="0"/>
              </a:rPr>
              <a:t>2.24</a:t>
            </a:r>
          </a:p>
        </p:txBody>
      </p:sp>
      <p:sp>
        <p:nvSpPr>
          <p:cNvPr id="5" name="TextBox 4">
            <a:extLst>
              <a:ext uri="{FF2B5EF4-FFF2-40B4-BE49-F238E27FC236}">
                <a16:creationId xmlns:a16="http://schemas.microsoft.com/office/drawing/2014/main" id="{9067FCB3-3D54-4D27-85AC-1E897796AA0C}"/>
              </a:ext>
            </a:extLst>
          </p:cNvPr>
          <p:cNvSpPr txBox="1"/>
          <p:nvPr/>
        </p:nvSpPr>
        <p:spPr>
          <a:xfrm>
            <a:off x="4924340" y="2189527"/>
            <a:ext cx="956345" cy="3039294"/>
          </a:xfrm>
          <a:prstGeom prst="rect">
            <a:avLst/>
          </a:prstGeom>
          <a:noFill/>
        </p:spPr>
        <p:txBody>
          <a:bodyPr wrap="square" rtlCol="0">
            <a:spAutoFit/>
          </a:bodyPr>
          <a:lstStyle/>
          <a:p>
            <a:pPr algn="ctr" eaLnBrk="1" fontAlgn="ctr" hangingPunct="1">
              <a:spcAft>
                <a:spcPts val="18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0.2</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r>
              <a:rPr lang="en-GB" sz="1100" dirty="0">
                <a:latin typeface="Open Sans" panose="020B0606030504020204" pitchFamily="34" charset="0"/>
                <a:ea typeface="Open Sans" panose="020B0606030504020204" pitchFamily="34" charset="0"/>
                <a:cs typeface="Open Sans" panose="020B0606030504020204" pitchFamily="34" charset="0"/>
              </a:rPr>
              <a:t>0.2</a:t>
            </a:r>
          </a:p>
        </p:txBody>
      </p:sp>
      <p:sp>
        <p:nvSpPr>
          <p:cNvPr id="6" name="TextBox 5">
            <a:extLst>
              <a:ext uri="{FF2B5EF4-FFF2-40B4-BE49-F238E27FC236}">
                <a16:creationId xmlns:a16="http://schemas.microsoft.com/office/drawing/2014/main" id="{9E8FDE70-1564-418F-AB81-50C2F6609BCA}"/>
              </a:ext>
            </a:extLst>
          </p:cNvPr>
          <p:cNvSpPr txBox="1"/>
          <p:nvPr/>
        </p:nvSpPr>
        <p:spPr>
          <a:xfrm>
            <a:off x="6089333" y="1711355"/>
            <a:ext cx="1830952" cy="369332"/>
          </a:xfrm>
          <a:prstGeom prst="rect">
            <a:avLst/>
          </a:prstGeom>
          <a:noFill/>
        </p:spPr>
        <p:txBody>
          <a:bodyPr wrap="square" rtlCol="0">
            <a:spAutoFit/>
          </a:bodyPr>
          <a:lstStyle/>
          <a:p>
            <a:pPr algn="ctr" eaLnBrk="1" fontAlgn="ctr" hangingPunct="1">
              <a:spcAft>
                <a:spcPts val="1800"/>
              </a:spcAft>
            </a:pPr>
            <a:r>
              <a:rPr lang="en-GB"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Gravitational Field Strength (N/kg)</a:t>
            </a:r>
          </a:p>
        </p:txBody>
      </p:sp>
      <p:sp>
        <p:nvSpPr>
          <p:cNvPr id="7" name="TextBox 6">
            <a:extLst>
              <a:ext uri="{FF2B5EF4-FFF2-40B4-BE49-F238E27FC236}">
                <a16:creationId xmlns:a16="http://schemas.microsoft.com/office/drawing/2014/main" id="{9B123B17-995E-40E0-AB24-C88956B79043}"/>
              </a:ext>
            </a:extLst>
          </p:cNvPr>
          <p:cNvSpPr txBox="1"/>
          <p:nvPr/>
        </p:nvSpPr>
        <p:spPr>
          <a:xfrm>
            <a:off x="6526637" y="2189527"/>
            <a:ext cx="956345" cy="3039294"/>
          </a:xfrm>
          <a:prstGeom prst="rect">
            <a:avLst/>
          </a:prstGeom>
          <a:noFill/>
        </p:spPr>
        <p:txBody>
          <a:bodyPr wrap="square" rtlCol="0">
            <a:spAutoFit/>
          </a:bodyPr>
          <a:lstStyle/>
          <a:p>
            <a:pPr algn="ctr" eaLnBrk="1" fontAlgn="ctr" hangingPunct="1">
              <a:spcAft>
                <a:spcPts val="1800"/>
              </a:spcAft>
            </a:pPr>
            <a:r>
              <a:rPr lang="en-GB" sz="1100" dirty="0">
                <a:latin typeface="Open Sans" panose="020B0606030504020204" pitchFamily="34" charset="0"/>
                <a:ea typeface="Open Sans" panose="020B0606030504020204" pitchFamily="34" charset="0"/>
                <a:cs typeface="Open Sans" panose="020B0606030504020204" pitchFamily="34" charset="0"/>
              </a:rPr>
              <a:t>10</a:t>
            </a: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3.7</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8.9</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3.7</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25</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300"/>
              </a:spcAft>
            </a:pPr>
            <a:r>
              <a:rPr lang="en-GB" sz="1100" dirty="0">
                <a:latin typeface="Open Sans" panose="020B0606030504020204" pitchFamily="34" charset="0"/>
                <a:ea typeface="Open Sans" panose="020B0606030504020204" pitchFamily="34" charset="0"/>
                <a:cs typeface="Open Sans" panose="020B0606030504020204" pitchFamily="34" charset="0"/>
              </a:rPr>
              <a:t>10.4</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spcAft>
                <a:spcPts val="600"/>
              </a:spcAft>
            </a:pPr>
            <a:r>
              <a:rPr lang="en-GB" sz="1100" dirty="0">
                <a:latin typeface="Open Sans" panose="020B0606030504020204" pitchFamily="34" charset="0"/>
                <a:ea typeface="Open Sans" panose="020B0606030504020204" pitchFamily="34" charset="0"/>
                <a:cs typeface="Open Sans" panose="020B0606030504020204" pitchFamily="34" charset="0"/>
              </a:rPr>
              <a:t>8.9</a:t>
            </a:r>
          </a:p>
          <a:p>
            <a:pPr algn="ctr" eaLnBrk="1" fontAlgn="ctr" hangingPunct="1"/>
            <a:endParaRPr lang="en-GB" sz="1100" dirty="0">
              <a:latin typeface="Open Sans" panose="020B0606030504020204" pitchFamily="34" charset="0"/>
              <a:ea typeface="Open Sans" panose="020B0606030504020204" pitchFamily="34" charset="0"/>
              <a:cs typeface="Open Sans" panose="020B0606030504020204" pitchFamily="34" charset="0"/>
            </a:endParaRPr>
          </a:p>
          <a:p>
            <a:pPr algn="ctr" eaLnBrk="1" fontAlgn="ctr" hangingPunct="1"/>
            <a:r>
              <a:rPr lang="en-GB" sz="1100" dirty="0">
                <a:latin typeface="Open Sans" panose="020B0606030504020204" pitchFamily="34" charset="0"/>
                <a:ea typeface="Open Sans" panose="020B0606030504020204" pitchFamily="34" charset="0"/>
                <a:cs typeface="Open Sans" panose="020B0606030504020204" pitchFamily="34" charset="0"/>
              </a:rPr>
              <a:t>11.2</a:t>
            </a:r>
          </a:p>
        </p:txBody>
      </p:sp>
      <p:sp>
        <p:nvSpPr>
          <p:cNvPr id="3" name="TextBox 2">
            <a:extLst>
              <a:ext uri="{FF2B5EF4-FFF2-40B4-BE49-F238E27FC236}">
                <a16:creationId xmlns:a16="http://schemas.microsoft.com/office/drawing/2014/main" id="{8BCCA501-8BFC-42AE-8FA8-D09E8726C7A7}"/>
              </a:ext>
            </a:extLst>
          </p:cNvPr>
          <p:cNvSpPr txBox="1"/>
          <p:nvPr/>
        </p:nvSpPr>
        <p:spPr>
          <a:xfrm>
            <a:off x="518615" y="5568287"/>
            <a:ext cx="3330054" cy="369332"/>
          </a:xfrm>
          <a:prstGeom prst="rect">
            <a:avLst/>
          </a:prstGeom>
          <a:noFill/>
        </p:spPr>
        <p:txBody>
          <a:bodyPr wrap="square" rtlCol="0">
            <a:spAutoFit/>
          </a:bodyPr>
          <a:lstStyle/>
          <a:p>
            <a:r>
              <a:rPr lang="en-GB" dirty="0"/>
              <a:t>* This table is not for memorize. </a:t>
            </a:r>
            <a:endParaRPr lang="en-US" dirty="0"/>
          </a:p>
        </p:txBody>
      </p:sp>
    </p:spTree>
    <p:extLst>
      <p:ext uri="{BB962C8B-B14F-4D97-AF65-F5344CB8AC3E}">
        <p14:creationId xmlns:p14="http://schemas.microsoft.com/office/powerpoint/2010/main" val="1970305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Science PowerPoint Template.pptx" id="{1E966A33-94C1-4437-BBB6-A979A4E57E48}" vid="{BC86168B-39F5-4A1E-AA2C-38E911A292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Science PowerPoint Template</Template>
  <TotalTime>6108</TotalTime>
  <Words>592</Words>
  <Application>Microsoft Office PowerPoint</Application>
  <PresentationFormat>On-screen Show (4:3)</PresentationFormat>
  <Paragraphs>117</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Twinkl Light</vt:lpstr>
      <vt:lpstr>Calibri</vt:lpstr>
      <vt:lpstr>Arial</vt:lpstr>
      <vt:lpstr>Open Sans</vt:lpstr>
      <vt:lpstr>Office Theme</vt:lpstr>
      <vt:lpstr>PowerPoint Presentation</vt:lpstr>
      <vt:lpstr>Gravity</vt:lpstr>
      <vt:lpstr>PowerPoint Presentation</vt:lpstr>
      <vt:lpstr>PowerPoint Presentation</vt:lpstr>
      <vt:lpstr>PowerPoint Presentation</vt:lpstr>
      <vt:lpstr>PowerPoint Presentation</vt:lpstr>
      <vt:lpstr>PowerPoint Presentation</vt:lpstr>
      <vt:lpstr>Weight and Mass </vt:lpstr>
      <vt:lpstr>Measuring Weight</vt:lpstr>
      <vt:lpstr>Mass vs Weight</vt:lpstr>
      <vt:lpstr>Mass vs Weight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Pick</dc:creator>
  <cp:lastModifiedBy>W.AlBagain</cp:lastModifiedBy>
  <cp:revision>121</cp:revision>
  <dcterms:created xsi:type="dcterms:W3CDTF">2019-04-25T12:22:37Z</dcterms:created>
  <dcterms:modified xsi:type="dcterms:W3CDTF">2023-11-22T17:55:23Z</dcterms:modified>
</cp:coreProperties>
</file>