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media/audio2.wav" ContentType="audio/x-wav"/>
  <Override PartName="/ppt/media/audio3.wav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1" r:id="rId1"/>
  </p:sldMasterIdLst>
  <p:notesMasterIdLst>
    <p:notesMasterId r:id="rId20"/>
  </p:notesMasterIdLst>
  <p:sldIdLst>
    <p:sldId id="256" r:id="rId2"/>
    <p:sldId id="265" r:id="rId3"/>
    <p:sldId id="278" r:id="rId4"/>
    <p:sldId id="257" r:id="rId5"/>
    <p:sldId id="258" r:id="rId6"/>
    <p:sldId id="259" r:id="rId7"/>
    <p:sldId id="260" r:id="rId8"/>
    <p:sldId id="261" r:id="rId9"/>
    <p:sldId id="271" r:id="rId10"/>
    <p:sldId id="268" r:id="rId11"/>
    <p:sldId id="269" r:id="rId12"/>
    <p:sldId id="280" r:id="rId13"/>
    <p:sldId id="282" r:id="rId14"/>
    <p:sldId id="283" r:id="rId15"/>
    <p:sldId id="284" r:id="rId16"/>
    <p:sldId id="286" r:id="rId17"/>
    <p:sldId id="287" r:id="rId18"/>
    <p:sldId id="28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70184-2C25-4BC2-9339-7872199D5F02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8234C-C790-48EE-B5D7-BB963898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71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A83A8A68-A467-4536-8E41-B7D87236B7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fld id="{809418FF-6D0C-4CF6-ADF7-539DF3B70DBC}" type="slidenum">
              <a:rPr lang="en-US" altLang="en-US"/>
              <a:pPr defTabSz="914400"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2DDC6DD1-7165-4AE7-A9BD-9F7410B0F9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55D208F-A7DB-4550-8E51-E72CD2765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A good way to describe peristalsis is an ocean wave moving through the muscle.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These diagrams don’t separate the esophagus from the mouth functions, you might want to talk about what happens in the mouth too.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AFCEBF8A-4403-41E7-937E-8129428DD2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fld id="{4A1A46E0-9CE8-4815-AFF9-8CEA512553E7}" type="slidenum">
              <a:rPr lang="en-US" altLang="en-US"/>
              <a:pPr defTabSz="914400"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E737F745-872B-413D-A04E-4A850FE5E2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D40C1509-EBD1-487B-A291-169875881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The stomach takes around 4 hours to do it’s job on the food, depending on what kinds of food are digested.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32F21DA0-B516-47F7-9412-2C8369C285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5F49866C-96F6-4D9B-86F4-9E54D4125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/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7C616CA8-74AE-406A-B937-AAC3C3D670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fld id="{E901CCA9-C6B7-42DB-BE8E-014E3CEE76A6}" type="slidenum">
              <a:rPr lang="en-US" altLang="en-US"/>
              <a:pPr defTabSz="914400"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83262D1B-E583-433A-AA70-63A2194404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fld id="{735D449A-5834-4C2D-811A-FAA522F13B91}" type="slidenum">
              <a:rPr lang="en-US" altLang="en-US"/>
              <a:pPr defTabSz="914400"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52143470-DD2C-4D74-9A4B-6EE6D75A02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DB914F2-F173-4E1A-A41C-188F306E67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Depending on the maturity of the group, you can talk about the feces leaving via the anus.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Mention the appendix at the bottom of the ascending colon and that it might have been used long ago but is not today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Mention the portions of the large intestine, ascending, transverse, descending, sigmoid, and rectum (last one if the audience is mature enough)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5F17EFB1-E7CD-4535-B3BE-7192A579DF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0E924D48-791B-4EFE-8B87-09E0B6FEF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/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E528B9C1-4EAA-47FA-B407-CBE93BC00F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fld id="{E6D09C8E-E3F3-44AE-8BB8-F956BF045FF8}" type="slidenum">
              <a:rPr lang="en-US" altLang="en-US"/>
              <a:pPr defTabSz="914400"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C63462A6-69D5-4F77-A3FA-43D33B78B4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7728E972-C6D4-4488-A098-42B9F3930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/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7EDBF48B-AA67-4B5A-9D8C-BFB1AB536E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fld id="{B1A09BC2-7B75-4EAA-B7FF-4B7C4DE4DC36}" type="slidenum">
              <a:rPr lang="en-US" altLang="en-US"/>
              <a:pPr defTabSz="914400"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F38AB453-97DD-483A-BF36-FABC278650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CEBACE53-51E8-4ECB-A2B9-431C74500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/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684D298F-840E-4CDC-93A2-0950D7D104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fld id="{5B59FF43-F2C0-43C3-AC72-A2048ACD8D73}" type="slidenum">
              <a:rPr lang="en-US" altLang="en-US"/>
              <a:pPr defTabSz="914400"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C3575-1962-4EF7-8FB0-ADA1A2EDB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C3F3C3-72D1-4B64-A23D-6AC05B2A9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34D61-E9D8-4B6D-A03C-44DDAF69F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F145-C1E0-4D4E-BBC7-869DC576B6E8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6A8AD-0FC1-49C5-ACD1-3DC4A0D47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45086-BE2E-47AB-BC69-5368F6D0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ECBF-56BA-4C87-B680-E25E0290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62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492EC-4860-4718-B6E6-BDED85D81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1CC095-9DC8-4574-830D-72D49C597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E47AE-0883-40FD-9370-4C596DD00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F145-C1E0-4D4E-BBC7-869DC576B6E8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3CA64-C985-4F19-A864-CA7DDF65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12040-27BF-4EFE-AC56-FFCB424C1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ECBF-56BA-4C87-B680-E25E0290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3D9459-1394-4437-9359-540086D516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F3768F-7E23-4C84-8DA8-5269472D8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20EB7-F435-4C9B-B209-206B2AAA3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F145-C1E0-4D4E-BBC7-869DC576B6E8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60CD6-3910-40CB-B248-E53862B67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95E29-0579-4E22-AEFC-1BDCDE74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ECBF-56BA-4C87-B680-E25E0290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16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34BC965-3202-4075-BF3A-9094A06AE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FAE9-FBCB-4653-898B-49D5EF26A203}" type="datetime1">
              <a:rPr lang="en-US"/>
              <a:pPr>
                <a:defRPr/>
              </a:pPr>
              <a:t>11/20/2023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521A8BD-91AC-4D06-93B7-09ABB93C2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1E48E8-7E4A-44E4-80B0-7A9BC2822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E0696B-516A-4762-AAC5-A9BE3501F9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172918"/>
      </p:ext>
    </p:extLst>
  </p:cSld>
  <p:clrMapOvr>
    <a:masterClrMapping/>
  </p:clrMapOvr>
  <p:transition>
    <p:cover dir="d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E3159-0E10-4E24-A24C-D7F8B197A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4B1D1-2A83-4232-8359-E1DD245E5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322F5-ED02-4D7F-B226-DF29D51C8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F145-C1E0-4D4E-BBC7-869DC576B6E8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89378-1734-490E-B9EB-ECF0C0DE5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D4167-7981-4E75-9F8B-8DB984C11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ECBF-56BA-4C87-B680-E25E0290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0497-4B30-4F56-8951-2610A45EF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01835-95D0-4E11-9BB2-797B0B15A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F7EE4-C0C3-40DD-9054-EA03A5169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F145-C1E0-4D4E-BBC7-869DC576B6E8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C1ACE-6F05-4381-94D8-5259EC7A3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4216F-188E-4FB7-AB06-252C209F9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ECBF-56BA-4C87-B680-E25E0290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2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4AF75-7FDE-47A7-8C88-48060C4B8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B80BE-B3A4-48C1-A6DE-A149C1122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F59E53-ABCC-4EC3-AD98-5D2E1536B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9A9308-06FD-4600-B080-FC321C095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F145-C1E0-4D4E-BBC7-869DC576B6E8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FC7A6-FA45-4AB1-8881-6279DBD9C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84C7B1-F2C8-42FC-B9E3-EA1250D2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ECBF-56BA-4C87-B680-E25E0290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4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60AB8-03E0-441E-B328-91E467D21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3542B-4CB0-458A-A825-FE929C6BA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C9E42A-71AE-4864-AAA1-6865A861E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4C165A-5751-4546-B9BD-DADCECE41E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707A8C-2458-4A5D-9886-F93C895D7B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8297DD-416A-4517-BBD7-4D18C6670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F145-C1E0-4D4E-BBC7-869DC576B6E8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895858-368D-4239-B248-4B4352C31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363888-8EE8-44B3-AD6D-94674B80F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ECBF-56BA-4C87-B680-E25E0290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2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21872-89B9-4221-9AC6-2EAF6F185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480254-9CF3-4B5C-9ABB-75BEF3DCC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F145-C1E0-4D4E-BBC7-869DC576B6E8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F7222-E2F7-48F8-8608-64ABF06EE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45864-874C-4560-9DCA-9A4746574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ECBF-56BA-4C87-B680-E25E0290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19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204A5D-F5D3-47EC-95CA-BAD3C3EF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F145-C1E0-4D4E-BBC7-869DC576B6E8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0D6C7F-F4BB-4153-AA4A-709EAC832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5F59A-550F-4EE7-BDE3-E1097181A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ECBF-56BA-4C87-B680-E25E0290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0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27EFB-B344-46E2-8EB4-FFD8DFCA4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CD62F-1387-4C1A-92CB-EB5928BD8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293327-A46D-4C1B-965E-7B34A69D25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53408-0C5C-430D-9D7E-A6850A0BF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F145-C1E0-4D4E-BBC7-869DC576B6E8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1A19F-930F-4BA7-91C1-E6FF18B98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13FB7-1E85-4EE1-A1E8-54EC37FA7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ECBF-56BA-4C87-B680-E25E0290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24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E9B28-23A1-4873-B5E3-B4A9F73B0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27E7FA-B38C-44F3-BB96-6FA962B6D9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025075-BEFE-4B3E-919E-3ECE2A65D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6F72C-E298-4B1E-A6D1-EEA00A12A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F145-C1E0-4D4E-BBC7-869DC576B6E8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14B1F-2366-4798-934A-D8AF3982C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15D6F3-9AA6-4EC3-B1F1-F6DF82AB7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ECBF-56BA-4C87-B680-E25E0290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0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CF7307-C87E-4A3A-9442-6EED04C16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9A6A5-8B4C-41B9-9B46-E4CD24B31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1978F-C9C7-47D0-B3AB-A341878323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F145-C1E0-4D4E-BBC7-869DC576B6E8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645F4-C186-4386-9557-CC651B1E72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1000D-6E5B-4F90-8A26-EF353A44B2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ECBF-56BA-4C87-B680-E25E0290B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0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2" r:id="rId11"/>
    <p:sldLayoutId id="214748400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v3E1txcKPe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B0CRWq3nc80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worksheets/en/Natural_Science/Digestive_system/The_digestive_system_qm1349010j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F19F0-8345-4A02-9B23-AD006D816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8226" y="-1193800"/>
            <a:ext cx="9144000" cy="2387600"/>
          </a:xfrm>
        </p:spPr>
        <p:txBody>
          <a:bodyPr/>
          <a:lstStyle/>
          <a:p>
            <a:pPr algn="ctr"/>
            <a:r>
              <a:rPr lang="en-US" dirty="0"/>
              <a:t>The digestive system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645373-A036-490C-B9FB-F9925183F323}"/>
              </a:ext>
            </a:extLst>
          </p:cNvPr>
          <p:cNvSpPr/>
          <p:nvPr/>
        </p:nvSpPr>
        <p:spPr>
          <a:xfrm>
            <a:off x="3549854" y="6148838"/>
            <a:ext cx="4900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https://www.youtube.com/watch?v=v3E1txcKPe8</a:t>
            </a:r>
            <a:r>
              <a:rPr lang="en-US" dirty="0"/>
              <a:t> </a:t>
            </a:r>
          </a:p>
        </p:txBody>
      </p:sp>
      <p:pic>
        <p:nvPicPr>
          <p:cNvPr id="5" name="Picture 2" descr="Your Digestive System &amp; How it Works | NIDDK">
            <a:extLst>
              <a:ext uri="{FF2B5EF4-FFF2-40B4-BE49-F238E27FC236}">
                <a16:creationId xmlns:a16="http://schemas.microsoft.com/office/drawing/2014/main" id="{7B1B19AB-7E07-4385-BDD9-932227648B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87"/>
          <a:stretch/>
        </p:blipFill>
        <p:spPr bwMode="auto">
          <a:xfrm>
            <a:off x="3148530" y="1237531"/>
            <a:ext cx="4569722" cy="4741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2242235-A1F2-401D-BCBB-BCDD8E9F19DE}"/>
              </a:ext>
            </a:extLst>
          </p:cNvPr>
          <p:cNvSpPr/>
          <p:nvPr/>
        </p:nvSpPr>
        <p:spPr>
          <a:xfrm>
            <a:off x="3549854" y="6488668"/>
            <a:ext cx="5092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https://www.youtube.com/watch?v=B0CRWq3nc80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7980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56B7F74-4B0B-4C17-9E04-3C39071DF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7667" y="263277"/>
            <a:ext cx="6494585" cy="1401399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Write the name of each colored organ: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7D4C347-8F10-47F9-8AD7-9F49C68F046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61195" y="1848951"/>
            <a:ext cx="53848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Green: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Red: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Pink: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Brown: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Purple: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dirty="0"/>
              <a:t>Dark g</a:t>
            </a:r>
            <a:r>
              <a:rPr lang="en-US" altLang="en-US" sz="2800" dirty="0"/>
              <a:t>reen: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Yellow:</a:t>
            </a:r>
          </a:p>
        </p:txBody>
      </p:sp>
      <p:pic>
        <p:nvPicPr>
          <p:cNvPr id="7" name="Picture 4" descr="&#10;digest.gif                                                     00000002NO_NAME                        00000000:">
            <a:extLst>
              <a:ext uri="{FF2B5EF4-FFF2-40B4-BE49-F238E27FC236}">
                <a16:creationId xmlns:a16="http://schemas.microsoft.com/office/drawing/2014/main" id="{A43100A2-A115-442A-9018-8DD65EB55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49956" y="0"/>
            <a:ext cx="3542044" cy="6858000"/>
          </a:xfrm>
          <a:prstGeom prst="rect">
            <a:avLst/>
          </a:prstGeom>
        </p:spPr>
      </p:pic>
    </p:spTree>
  </p:cSld>
  <p:clrMapOvr>
    <a:masterClrMapping/>
  </p:clrMapOvr>
  <p:transition>
    <p:cover dir="d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44B73CE-AE27-4AB4-8378-14F77F758C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did you do?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58253A8-657F-44BC-A665-9D94EC935B1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61292" y="1417638"/>
            <a:ext cx="4859215" cy="498316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Green: Esophagus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Red: Stomach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Pink: Small Intestine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Brown: Large Intestine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Purple: Liver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Dark green: Gall Bladder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Yellow: Pancreas</a:t>
            </a:r>
          </a:p>
        </p:txBody>
      </p:sp>
      <p:pic>
        <p:nvPicPr>
          <p:cNvPr id="33796" name="Picture 4" descr="&#10;digest.gif                                                     00000002NO_NAME                        00000000:">
            <a:extLst>
              <a:ext uri="{FF2B5EF4-FFF2-40B4-BE49-F238E27FC236}">
                <a16:creationId xmlns:a16="http://schemas.microsoft.com/office/drawing/2014/main" id="{5998D466-D456-4866-A1F6-101625B96E1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34400" y="29307"/>
            <a:ext cx="3614282" cy="6997865"/>
          </a:xfrm>
        </p:spPr>
      </p:pic>
    </p:spTree>
  </p:cSld>
  <p:clrMapOvr>
    <a:masterClrMapping/>
  </p:clrMapOvr>
  <p:transition>
    <p:cover dir="d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 Roll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  <p:bldP spid="3379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F02C9-5D8E-438F-B212-729820758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BFEAF-B85A-4FFC-A2D5-6B9AFDF8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Explain why most foods need to be digested.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Describe the route </a:t>
            </a:r>
            <a:r>
              <a:rPr lang="en-US" dirty="0" err="1"/>
              <a:t>fibre</a:t>
            </a:r>
            <a:r>
              <a:rPr lang="en-US" dirty="0"/>
              <a:t> takes through your body when you eat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Explain the difference between mechanical digestion and chemical digestion.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your mouth 'waters' it makes saliva. Give two reasons why you need saliva.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happens to food in your stomach?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Describe the two main processes that happen in your small intestine.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 small food molecules such as glucose get from your alimentary canal (gut) to your cells?</a:t>
            </a:r>
          </a:p>
        </p:txBody>
      </p:sp>
    </p:spTree>
    <p:extLst>
      <p:ext uri="{BB962C8B-B14F-4D97-AF65-F5344CB8AC3E}">
        <p14:creationId xmlns:p14="http://schemas.microsoft.com/office/powerpoint/2010/main" val="3932146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F02C9-5D8E-438F-B212-729820758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BFEAF-B85A-4FFC-A2D5-6B9AFDF8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1. Explain why most foods need to be digested.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Digestion breaks large molecules down into smaller molecules that can be absorbed by the small intestine to the blood 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Describe the route fiber takes through your body when you eat it.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mouth ------ esophagus ------ stomach -----duodenum----- small intestine ------ large intestine -------rectum ----- anus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3. Explain the difference between mechanical digestion and chemical digestion.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Mechanical digestion  to cut solid food into smaller pieces . 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Chemical digestion uses enzymes to break large food molecules into smaller ones 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938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F02C9-5D8E-438F-B212-729820758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BFEAF-B85A-4FFC-A2D5-6B9AFDF8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4. When your mouth 'waters' it makes saliva. Give two reasons why you need saliva.</a:t>
            </a:r>
          </a:p>
          <a:p>
            <a:r>
              <a:rPr lang="en-US" sz="2600" dirty="0">
                <a:solidFill>
                  <a:srgbClr val="FF0000"/>
                </a:solidFill>
              </a:rPr>
              <a:t> Saliva contains an enzyme that begins the breakdown of starch. </a:t>
            </a:r>
          </a:p>
          <a:p>
            <a:r>
              <a:rPr lang="en-US" sz="2600" dirty="0">
                <a:solidFill>
                  <a:srgbClr val="FF0000"/>
                </a:solidFill>
              </a:rPr>
              <a:t> It also makes food slippery and soft so it is easier to swallow.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5. What happens to food in your stomach?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It mixes with protease enzyme to digest protein in the presence of hydrochloric acid , hydrochloric acid also kills microbes 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956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F02C9-5D8E-438F-B212-729820758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BFEAF-B85A-4FFC-A2D5-6B9AFDF8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6. Describe the two main processes that happen in your small intestine.</a:t>
            </a:r>
          </a:p>
          <a:p>
            <a:r>
              <a:rPr lang="en-US" dirty="0">
                <a:solidFill>
                  <a:srgbClr val="FF0000"/>
                </a:solidFill>
              </a:rPr>
              <a:t>Most large molecules are </a:t>
            </a:r>
            <a:r>
              <a:rPr lang="en-US" b="1" dirty="0">
                <a:solidFill>
                  <a:srgbClr val="FF0000"/>
                </a:solidFill>
              </a:rPr>
              <a:t>digested i</a:t>
            </a:r>
            <a:r>
              <a:rPr lang="en-US" dirty="0">
                <a:solidFill>
                  <a:srgbClr val="FF0000"/>
                </a:solidFill>
              </a:rPr>
              <a:t>n the small intestine using enzymes.</a:t>
            </a:r>
          </a:p>
          <a:p>
            <a:r>
              <a:rPr lang="en-US" dirty="0">
                <a:solidFill>
                  <a:srgbClr val="FF0000"/>
                </a:solidFill>
              </a:rPr>
              <a:t>These small molecules are </a:t>
            </a:r>
            <a:r>
              <a:rPr lang="en-US" b="1" dirty="0">
                <a:solidFill>
                  <a:srgbClr val="FF0000"/>
                </a:solidFill>
              </a:rPr>
              <a:t>absorbed</a:t>
            </a:r>
            <a:r>
              <a:rPr lang="en-US" dirty="0">
                <a:solidFill>
                  <a:srgbClr val="FF0000"/>
                </a:solidFill>
              </a:rPr>
              <a:t> into the bloodstream.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7. How do small food molecules such as glucose get from your alimentary canal (gut) to your cells?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Small food molecules are absorbed by the walls of the small intestine and pass into the blood. The blood carries them to cells all over the body</a:t>
            </a:r>
          </a:p>
        </p:txBody>
      </p:sp>
    </p:spTree>
    <p:extLst>
      <p:ext uri="{BB962C8B-B14F-4D97-AF65-F5344CB8AC3E}">
        <p14:creationId xmlns:p14="http://schemas.microsoft.com/office/powerpoint/2010/main" val="2871217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33215-6CE2-4EC2-9816-FDA5D19F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44B8C-6A32-4EE6-B5C2-527A5AF85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8. Decide whether statements a-f refer to mechanical digestion, chemical digestion or both.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Digestion begins in our mouth.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Teeth chew food to break up large pieces.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Chewing increases the surface area of solid foods.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Enzymes help large molecules to break down.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Digestion ends in your small intestine. </a:t>
            </a:r>
          </a:p>
        </p:txBody>
      </p:sp>
    </p:spTree>
    <p:extLst>
      <p:ext uri="{BB962C8B-B14F-4D97-AF65-F5344CB8AC3E}">
        <p14:creationId xmlns:p14="http://schemas.microsoft.com/office/powerpoint/2010/main" val="2685058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33215-6CE2-4EC2-9816-FDA5D19F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44B8C-6A32-4EE6-B5C2-527A5AF85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8. Decide whether statements a-e refer to mechanical digestion, chemical digestion or both.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Digestion begins in our mouth. </a:t>
            </a:r>
            <a:r>
              <a:rPr lang="en-US" dirty="0">
                <a:solidFill>
                  <a:srgbClr val="FF0000"/>
                </a:solidFill>
              </a:rPr>
              <a:t>both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Teeth chew food to break up large pieces. </a:t>
            </a:r>
            <a:r>
              <a:rPr lang="en-US" dirty="0">
                <a:solidFill>
                  <a:srgbClr val="FF0000"/>
                </a:solidFill>
              </a:rPr>
              <a:t>mechanical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Chewing increases the surface area of solid foods. </a:t>
            </a:r>
            <a:r>
              <a:rPr lang="en-US" dirty="0">
                <a:solidFill>
                  <a:srgbClr val="FF0000"/>
                </a:solidFill>
              </a:rPr>
              <a:t>mechanical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Enzymes help large molecules to break down. </a:t>
            </a:r>
            <a:r>
              <a:rPr lang="en-US" dirty="0">
                <a:solidFill>
                  <a:srgbClr val="FF0000"/>
                </a:solidFill>
              </a:rPr>
              <a:t>Chemical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Digestion ends in your small intestine. </a:t>
            </a:r>
            <a:r>
              <a:rPr lang="en-US" dirty="0">
                <a:solidFill>
                  <a:srgbClr val="FF0000"/>
                </a:solidFill>
              </a:rPr>
              <a:t>Chemical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2395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28048-053C-4CD1-BAF3-815E51625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Live worksheet- </a:t>
            </a:r>
            <a:r>
              <a:rPr lang="en-US" dirty="0">
                <a:hlinkClick r:id="rId2"/>
              </a:rPr>
              <a:t>https://www.liveworksheets.com/worksheets/en/Natural_Science/Digestive_system/The_digestive_system_qm1349010jv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2862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94A58-A482-49F2-9EE8-AB3B629C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What is digestion 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3C6F9-9A4B-4047-8082-939096FAA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3932583" cy="4351338"/>
          </a:xfrm>
        </p:spPr>
        <p:txBody>
          <a:bodyPr>
            <a:normAutofit/>
          </a:bodyPr>
          <a:lstStyle/>
          <a:p>
            <a:r>
              <a:rPr lang="en-US" sz="2800" dirty="0"/>
              <a:t>It is the break down of food  into smaller molecules and  nutrients needed to be used for energy, growth, and cell repair. 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2" descr="Your Digestive System &amp; How it Works | NIDDK">
            <a:extLst>
              <a:ext uri="{FF2B5EF4-FFF2-40B4-BE49-F238E27FC236}">
                <a16:creationId xmlns:a16="http://schemas.microsoft.com/office/drawing/2014/main" id="{F624E202-8E74-4C6B-860F-97EC93678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2" y="198783"/>
            <a:ext cx="6745829" cy="665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711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11946-567D-4CB7-A628-FDF1C7BCE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95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How does food move through the digestive system?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CCCD2-6CF4-4BF6-8EC4-BB9D7CD4F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digestive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b="1" dirty="0">
                <a:solidFill>
                  <a:srgbClr val="FF0000"/>
                </a:solidFill>
              </a:rPr>
              <a:t>tract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(or the alimentary canal) is a long twisting tube through which the food goes down to our system. It starts at the mouth going through the pharynx, esophagus, stomach, small intestines, large intestines, rectum and anus. </a:t>
            </a:r>
          </a:p>
          <a:p>
            <a:endParaRPr lang="en-US" dirty="0"/>
          </a:p>
          <a:p>
            <a:r>
              <a:rPr lang="en-US" dirty="0"/>
              <a:t>The food particles get digested in every stage of the alimentary canal as they move.</a:t>
            </a:r>
          </a:p>
        </p:txBody>
      </p:sp>
    </p:spTree>
    <p:extLst>
      <p:ext uri="{BB962C8B-B14F-4D97-AF65-F5344CB8AC3E}">
        <p14:creationId xmlns:p14="http://schemas.microsoft.com/office/powerpoint/2010/main" val="314741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CDFEE-0C71-4D83-A01C-8A45C0F19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708" y="1437582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3200" b="1" u="sng" dirty="0">
                <a:solidFill>
                  <a:srgbClr val="FF0000"/>
                </a:solidFill>
              </a:rPr>
              <a:t>Types of Digestion</a:t>
            </a:r>
            <a:endParaRPr lang="en-US" sz="32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32B70-2B4F-4E51-9139-7360679F8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74" y="2135984"/>
            <a:ext cx="5689492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en-US" sz="2400" dirty="0"/>
          </a:p>
          <a:p>
            <a:pPr lvl="1"/>
            <a:r>
              <a:rPr lang="en-US" altLang="en-US" sz="2800" dirty="0">
                <a:solidFill>
                  <a:srgbClr val="FF0000"/>
                </a:solidFill>
              </a:rPr>
              <a:t>Mechanical</a:t>
            </a:r>
            <a:r>
              <a:rPr lang="en-US" altLang="en-US" sz="2800" dirty="0"/>
              <a:t> (physical) - your teeth rip, break and crush food particles. 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>
                <a:solidFill>
                  <a:srgbClr val="FF0000"/>
                </a:solidFill>
              </a:rPr>
              <a:t>Chemical</a:t>
            </a:r>
            <a:r>
              <a:rPr lang="en-US" altLang="en-US" sz="2800" dirty="0"/>
              <a:t> – saliva contains enzymes that break down food molecules and makes it slippery mass of food that will slide down easier.</a:t>
            </a:r>
          </a:p>
          <a:p>
            <a:endParaRPr lang="en-US" sz="2400" dirty="0"/>
          </a:p>
        </p:txBody>
      </p:sp>
      <p:pic>
        <p:nvPicPr>
          <p:cNvPr id="6" name="Content Placeholder 7">
            <a:extLst>
              <a:ext uri="{FF2B5EF4-FFF2-40B4-BE49-F238E27FC236}">
                <a16:creationId xmlns:a16="http://schemas.microsoft.com/office/drawing/2014/main" id="{BBE7B1DF-0386-4E3F-83E6-FAE3209EF8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53" t="19544" r="72720" b="42253"/>
          <a:stretch/>
        </p:blipFill>
        <p:spPr>
          <a:xfrm>
            <a:off x="7851380" y="294582"/>
            <a:ext cx="3504633" cy="2972184"/>
          </a:xfrm>
          <a:prstGeom prst="rect">
            <a:avLst/>
          </a:prstGeom>
        </p:spPr>
      </p:pic>
      <p:pic>
        <p:nvPicPr>
          <p:cNvPr id="7" name="Content Placeholder 9">
            <a:extLst>
              <a:ext uri="{FF2B5EF4-FFF2-40B4-BE49-F238E27FC236}">
                <a16:creationId xmlns:a16="http://schemas.microsoft.com/office/drawing/2014/main" id="{81118273-46F4-4699-9906-9A1735920E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0" t="19606" r="75429" b="40050"/>
          <a:stretch/>
        </p:blipFill>
        <p:spPr>
          <a:xfrm>
            <a:off x="7547547" y="3456816"/>
            <a:ext cx="3590761" cy="3389152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CA283CD-AA83-4992-9733-32E85C677345}"/>
              </a:ext>
            </a:extLst>
          </p:cNvPr>
          <p:cNvSpPr txBox="1">
            <a:spLocks/>
          </p:cNvSpPr>
          <p:nvPr/>
        </p:nvSpPr>
        <p:spPr>
          <a:xfrm>
            <a:off x="4909714" y="294582"/>
            <a:ext cx="194158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altLang="en-US" u="sng" dirty="0"/>
              <a:t>Mouth</a:t>
            </a:r>
          </a:p>
        </p:txBody>
      </p:sp>
    </p:spTree>
    <p:extLst>
      <p:ext uri="{BB962C8B-B14F-4D97-AF65-F5344CB8AC3E}">
        <p14:creationId xmlns:p14="http://schemas.microsoft.com/office/powerpoint/2010/main" val="3423134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88605D9E-581F-4DEF-95BE-20B772F935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3307" y="117803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u="sng" dirty="0"/>
              <a:t>Esophagus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3983E7A4-BB45-4737-BD5F-9B9ECDEDA21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79585" y="1559170"/>
            <a:ext cx="5334000" cy="5791199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altLang="en-US" dirty="0"/>
          </a:p>
          <a:p>
            <a:pPr marL="0" indent="0" eaLnBrk="1" hangingPunct="1">
              <a:buNone/>
            </a:pPr>
            <a:r>
              <a:rPr lang="en-US" altLang="en-US" dirty="0"/>
              <a:t>Moves food from the throat to the stomach using muscle movement called </a:t>
            </a:r>
            <a:r>
              <a:rPr lang="en-US" altLang="en-US" dirty="0">
                <a:solidFill>
                  <a:srgbClr val="FF0000"/>
                </a:solidFill>
              </a:rPr>
              <a:t>peristalsis.</a:t>
            </a:r>
          </a:p>
          <a:p>
            <a:pPr eaLnBrk="1" hangingPunct="1">
              <a:buFont typeface="Arial" panose="020B0604020202020204" pitchFamily="34" charset="0"/>
              <a:buAutoNum type="arabicPeriod"/>
            </a:pPr>
            <a:endParaRPr lang="en-US" altLang="en-US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dirty="0"/>
              <a:t>If acid from the stomach gets in here that’s </a:t>
            </a:r>
            <a:r>
              <a:rPr lang="en-US" altLang="en-US" dirty="0">
                <a:solidFill>
                  <a:srgbClr val="FF0000"/>
                </a:solidFill>
              </a:rPr>
              <a:t>heartburn.  </a:t>
            </a:r>
          </a:p>
        </p:txBody>
      </p:sp>
      <p:pic>
        <p:nvPicPr>
          <p:cNvPr id="5127" name="Picture 7" descr="digest2">
            <a:extLst>
              <a:ext uri="{FF2B5EF4-FFF2-40B4-BE49-F238E27FC236}">
                <a16:creationId xmlns:a16="http://schemas.microsoft.com/office/drawing/2014/main" id="{2D59CAAC-AF25-4F16-A313-7E53D3F5A2B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4"/>
          <a:stretch/>
        </p:blipFill>
        <p:spPr>
          <a:xfrm>
            <a:off x="8338404" y="117803"/>
            <a:ext cx="3686176" cy="6669286"/>
          </a:xfrm>
          <a:noFill/>
        </p:spPr>
      </p:pic>
    </p:spTree>
  </p:cSld>
  <p:clrMapOvr>
    <a:masterClrMapping/>
  </p:clrMapOvr>
  <p:transition>
    <p:cover dir="d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690E5531-7DB7-40A7-A3D8-132D1859E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65031" y="185917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u="sng" dirty="0"/>
              <a:t>Stomach</a:t>
            </a:r>
          </a:p>
        </p:txBody>
      </p:sp>
      <p:pic>
        <p:nvPicPr>
          <p:cNvPr id="7175" name="Picture 7" descr="digest3">
            <a:extLst>
              <a:ext uri="{FF2B5EF4-FFF2-40B4-BE49-F238E27FC236}">
                <a16:creationId xmlns:a16="http://schemas.microsoft.com/office/drawing/2014/main" id="{28D88A75-B68A-4ED8-9ACB-6D2A9885741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33"/>
          <a:stretch/>
        </p:blipFill>
        <p:spPr>
          <a:xfrm>
            <a:off x="8683624" y="185917"/>
            <a:ext cx="3508375" cy="6625192"/>
          </a:xfrm>
          <a:noFill/>
        </p:spPr>
      </p:pic>
      <p:sp>
        <p:nvSpPr>
          <p:cNvPr id="7173" name="Rectangle 5">
            <a:extLst>
              <a:ext uri="{FF2B5EF4-FFF2-40B4-BE49-F238E27FC236}">
                <a16:creationId xmlns:a16="http://schemas.microsoft.com/office/drawing/2014/main" id="{68BC7AE0-FB4A-48DA-A3DA-7FDD3275F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1830387"/>
            <a:ext cx="7391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dirty="0"/>
              <a:t>J-shaped muscular bag that stores the food you eat, breaks it down into tiny pieces.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Mixes food with </a:t>
            </a:r>
            <a:r>
              <a:rPr lang="en-US" altLang="en-US" dirty="0">
                <a:solidFill>
                  <a:srgbClr val="FF0000"/>
                </a:solidFill>
              </a:rPr>
              <a:t>Digestive Juices </a:t>
            </a:r>
            <a:r>
              <a:rPr lang="en-US" altLang="en-US" dirty="0"/>
              <a:t>that contain enzymes to break down </a:t>
            </a:r>
            <a:r>
              <a:rPr lang="en-US" altLang="en-US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Proteins and Lipids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Acid (HCl)</a:t>
            </a:r>
            <a:r>
              <a:rPr lang="en-US" altLang="en-US" dirty="0"/>
              <a:t> in the stomach Kills Bacteria.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Food found in the stomach is called Chyme.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ver dir="d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>
            <a:extLst>
              <a:ext uri="{FF2B5EF4-FFF2-40B4-BE49-F238E27FC236}">
                <a16:creationId xmlns:a16="http://schemas.microsoft.com/office/drawing/2014/main" id="{4CC7A36D-2A6F-4825-BC7D-57335CE83C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u="sng" dirty="0"/>
              <a:t>Small Intestine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AA3259A-23CB-4678-9DFD-2CAA867E141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67508" y="1746738"/>
            <a:ext cx="6705600" cy="45720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Small intestines are roughly </a:t>
            </a:r>
            <a:r>
              <a:rPr lang="en-US" altLang="en-US" sz="2800" dirty="0">
                <a:solidFill>
                  <a:srgbClr val="FF0000"/>
                </a:solidFill>
              </a:rPr>
              <a:t>7</a:t>
            </a:r>
            <a:r>
              <a:rPr lang="en-US" altLang="en-US" sz="2800" dirty="0"/>
              <a:t> meters long.</a:t>
            </a:r>
          </a:p>
          <a:p>
            <a:pPr eaLnBrk="1" hangingPunct="1"/>
            <a:endParaRPr lang="en-US" altLang="en-US" sz="2800" dirty="0"/>
          </a:p>
          <a:p>
            <a:r>
              <a:rPr lang="en-US" altLang="en-US" dirty="0"/>
              <a:t>Nutrients from the food pass into the </a:t>
            </a:r>
            <a:r>
              <a:rPr lang="en-US" altLang="en-US" dirty="0">
                <a:solidFill>
                  <a:srgbClr val="FF0000"/>
                </a:solidFill>
              </a:rPr>
              <a:t>bloodstream</a:t>
            </a:r>
            <a:r>
              <a:rPr lang="en-US" altLang="en-US" dirty="0"/>
              <a:t> through the small intestine walls.</a:t>
            </a:r>
          </a:p>
          <a:p>
            <a:endParaRPr lang="en-US" altLang="en-US" dirty="0"/>
          </a:p>
          <a:p>
            <a:r>
              <a:rPr lang="en-US" altLang="en-US" dirty="0"/>
              <a:t>Secretes </a:t>
            </a:r>
            <a:r>
              <a:rPr lang="en-US" altLang="en-US" dirty="0">
                <a:solidFill>
                  <a:srgbClr val="FF0000"/>
                </a:solidFill>
              </a:rPr>
              <a:t>digestive enzymes.</a:t>
            </a:r>
          </a:p>
          <a:p>
            <a:endParaRPr lang="en-US" altLang="en-US" dirty="0"/>
          </a:p>
          <a:p>
            <a:pPr eaLnBrk="1" hangingPunct="1"/>
            <a:endParaRPr lang="en-US" altLang="en-US" sz="2800" dirty="0"/>
          </a:p>
        </p:txBody>
      </p:sp>
      <p:pic>
        <p:nvPicPr>
          <p:cNvPr id="9223" name="Picture 7" descr="digest4">
            <a:extLst>
              <a:ext uri="{FF2B5EF4-FFF2-40B4-BE49-F238E27FC236}">
                <a16:creationId xmlns:a16="http://schemas.microsoft.com/office/drawing/2014/main" id="{CA197B27-891B-4D8F-8682-19D80DBC647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4"/>
          <a:stretch/>
        </p:blipFill>
        <p:spPr>
          <a:xfrm>
            <a:off x="8558974" y="87923"/>
            <a:ext cx="3633026" cy="6682154"/>
          </a:xfrm>
          <a:noFill/>
        </p:spPr>
      </p:pic>
    </p:spTree>
  </p:cSld>
  <p:clrMapOvr>
    <a:masterClrMapping/>
  </p:clrMapOvr>
  <p:transition>
    <p:cover dir="d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>
            <a:extLst>
              <a:ext uri="{FF2B5EF4-FFF2-40B4-BE49-F238E27FC236}">
                <a16:creationId xmlns:a16="http://schemas.microsoft.com/office/drawing/2014/main" id="{9D8AFB97-24A8-482D-8666-AD32648DC2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136525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u="sng" dirty="0"/>
              <a:t>Large Intestine</a:t>
            </a: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7F7EFE36-5931-4DA9-9802-9DFFFF172E5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28701" y="1803442"/>
            <a:ext cx="5791200" cy="452596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800" dirty="0"/>
              <a:t>About </a:t>
            </a:r>
            <a:r>
              <a:rPr lang="en-US" altLang="en-US" sz="2800" dirty="0">
                <a:solidFill>
                  <a:srgbClr val="FF0000"/>
                </a:solidFill>
              </a:rPr>
              <a:t>1.5 meters </a:t>
            </a:r>
            <a:r>
              <a:rPr lang="en-US" altLang="en-US" sz="2800" dirty="0"/>
              <a:t>long.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dirty="0"/>
              <a:t>Accepts what small intestines don’t absorb.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dirty="0"/>
              <a:t>Absorbs water into the bloodstream.</a:t>
            </a:r>
          </a:p>
          <a:p>
            <a:pPr eaLnBrk="1" hangingPunct="1"/>
            <a:endParaRPr lang="en-US" altLang="en-US" sz="2800" dirty="0"/>
          </a:p>
          <a:p>
            <a:r>
              <a:rPr lang="en-US" altLang="en-US" sz="2800" dirty="0">
                <a:solidFill>
                  <a:srgbClr val="FF0000"/>
                </a:solidFill>
              </a:rPr>
              <a:t>Includes the Rectum, </a:t>
            </a:r>
            <a:r>
              <a:rPr lang="en-US" altLang="en-US" dirty="0"/>
              <a:t>which is the last segment of the large intestine and serves as short term storage by holding the feces until it can expelled.</a:t>
            </a:r>
          </a:p>
          <a:p>
            <a:pPr marL="0" indent="0" eaLnBrk="1" hangingPunct="1">
              <a:buNone/>
            </a:pPr>
            <a:endParaRPr lang="en-US" altLang="en-US" sz="2800" dirty="0"/>
          </a:p>
        </p:txBody>
      </p:sp>
      <p:pic>
        <p:nvPicPr>
          <p:cNvPr id="11271" name="Picture 7" descr="digest5">
            <a:extLst>
              <a:ext uri="{FF2B5EF4-FFF2-40B4-BE49-F238E27FC236}">
                <a16:creationId xmlns:a16="http://schemas.microsoft.com/office/drawing/2014/main" id="{5A256926-16D7-4BEE-85FA-EBE1F901A6A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62"/>
          <a:stretch/>
        </p:blipFill>
        <p:spPr>
          <a:xfrm>
            <a:off x="8267700" y="136524"/>
            <a:ext cx="3736731" cy="6716799"/>
          </a:xfrm>
          <a:noFill/>
        </p:spPr>
      </p:pic>
      <p:sp>
        <p:nvSpPr>
          <p:cNvPr id="12295" name="Text Box 7">
            <a:extLst>
              <a:ext uri="{FF2B5EF4-FFF2-40B4-BE49-F238E27FC236}">
                <a16:creationId xmlns:a16="http://schemas.microsoft.com/office/drawing/2014/main" id="{57259670-BD1A-4AA4-921E-483A8D0C5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800600"/>
            <a:ext cx="1828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9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cover dir="d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81B52161-0199-4180-B47A-DCC89F6D7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CA" altLang="en-US" u="sng" dirty="0"/>
              <a:t>Accessory Organs / The Glands</a:t>
            </a:r>
          </a:p>
        </p:txBody>
      </p:sp>
      <p:sp>
        <p:nvSpPr>
          <p:cNvPr id="14339" name="Text Placeholder 2">
            <a:extLst>
              <a:ext uri="{FF2B5EF4-FFF2-40B4-BE49-F238E27FC236}">
                <a16:creationId xmlns:a16="http://schemas.microsoft.com/office/drawing/2014/main" id="{7F49848B-4F3A-4EB4-BCCD-D146EA42115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10316308" cy="4525963"/>
          </a:xfrm>
        </p:spPr>
        <p:txBody>
          <a:bodyPr/>
          <a:lstStyle/>
          <a:p>
            <a:pPr eaLnBrk="1" hangingPunct="1"/>
            <a:r>
              <a:rPr lang="en-CA" altLang="en-US" dirty="0"/>
              <a:t>Not part of the path of food, but play a critical role.</a:t>
            </a:r>
          </a:p>
        </p:txBody>
      </p:sp>
      <p:sp>
        <p:nvSpPr>
          <p:cNvPr id="14340" name="Content Placeholder 3">
            <a:extLst>
              <a:ext uri="{FF2B5EF4-FFF2-40B4-BE49-F238E27FC236}">
                <a16:creationId xmlns:a16="http://schemas.microsoft.com/office/drawing/2014/main" id="{8A5A541A-7CF4-479D-9F4C-C43480D345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325" y="2057399"/>
            <a:ext cx="8928812" cy="615463"/>
          </a:xfrm>
        </p:spPr>
        <p:txBody>
          <a:bodyPr/>
          <a:lstStyle/>
          <a:p>
            <a:pPr eaLnBrk="1" hangingPunct="1"/>
            <a:r>
              <a:rPr lang="en-CA" altLang="en-US" dirty="0"/>
              <a:t>Include: Liver, gall bladder, and pancreas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BC63FC-E332-4667-9B8D-153E682C59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938" y="2672862"/>
            <a:ext cx="9472468" cy="4185138"/>
          </a:xfrm>
          <a:prstGeom prst="rect">
            <a:avLst/>
          </a:prstGeom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3CFC6D60-3356-4907-B906-68A528564607}"/>
              </a:ext>
            </a:extLst>
          </p:cNvPr>
          <p:cNvSpPr txBox="1">
            <a:spLocks noChangeArrowheads="1"/>
          </p:cNvSpPr>
          <p:nvPr/>
        </p:nvSpPr>
        <p:spPr>
          <a:xfrm>
            <a:off x="722436" y="2728547"/>
            <a:ext cx="2708651" cy="1400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en-US" dirty="0">
              <a:solidFill>
                <a:srgbClr val="FF0000"/>
              </a:solidFill>
            </a:endParaRPr>
          </a:p>
          <a:p>
            <a:pPr lvl="1"/>
            <a:r>
              <a:rPr lang="en-US" altLang="en-US" dirty="0"/>
              <a:t>Bile helps digest </a:t>
            </a:r>
            <a:r>
              <a:rPr lang="en-US" altLang="en-US" dirty="0">
                <a:solidFill>
                  <a:srgbClr val="FF0000"/>
                </a:solidFill>
              </a:rPr>
              <a:t>fat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E352FB-0CD5-4D2D-8A5E-9F8F1D4FBC73}"/>
              </a:ext>
            </a:extLst>
          </p:cNvPr>
          <p:cNvSpPr/>
          <p:nvPr/>
        </p:nvSpPr>
        <p:spPr>
          <a:xfrm>
            <a:off x="8320334" y="5708562"/>
            <a:ext cx="27066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/>
              <a:t>digest </a:t>
            </a:r>
            <a:r>
              <a:rPr lang="en-US" altLang="en-US" sz="2400" dirty="0">
                <a:solidFill>
                  <a:srgbClr val="FF0000"/>
                </a:solidFill>
              </a:rPr>
              <a:t>fats, carbohydrates </a:t>
            </a:r>
            <a:r>
              <a:rPr lang="en-US" altLang="en-US" sz="2400" dirty="0"/>
              <a:t>and </a:t>
            </a:r>
            <a:r>
              <a:rPr lang="en-US" altLang="en-US" sz="2400" dirty="0">
                <a:solidFill>
                  <a:srgbClr val="FF0000"/>
                </a:solidFill>
              </a:rPr>
              <a:t>proteins</a:t>
            </a:r>
          </a:p>
        </p:txBody>
      </p:sp>
    </p:spTree>
  </p:cSld>
  <p:clrMapOvr>
    <a:masterClrMapping/>
  </p:clrMapOvr>
  <p:transition>
    <p:cover dir="d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8620</TotalTime>
  <Words>1059</Words>
  <Application>Microsoft Office PowerPoint</Application>
  <PresentationFormat>Widescreen</PresentationFormat>
  <Paragraphs>127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The digestive system</vt:lpstr>
      <vt:lpstr>What is digestion ?</vt:lpstr>
      <vt:lpstr>How does food move through the digestive system? </vt:lpstr>
      <vt:lpstr>Types of Digestion</vt:lpstr>
      <vt:lpstr>Esophagus</vt:lpstr>
      <vt:lpstr>Stomach</vt:lpstr>
      <vt:lpstr>Small Intestine</vt:lpstr>
      <vt:lpstr>Large Intestine</vt:lpstr>
      <vt:lpstr>Accessory Organs / The Glands</vt:lpstr>
      <vt:lpstr>Write the name of each colored organ:</vt:lpstr>
      <vt:lpstr>How did you do?</vt:lpstr>
      <vt:lpstr>Questions </vt:lpstr>
      <vt:lpstr>Questions </vt:lpstr>
      <vt:lpstr>Questions </vt:lpstr>
      <vt:lpstr>Questions </vt:lpstr>
      <vt:lpstr>Questions </vt:lpstr>
      <vt:lpstr>Questions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Digestive system</dc:title>
  <dc:creator>R.Saman</dc:creator>
  <cp:lastModifiedBy>R.Saman</cp:lastModifiedBy>
  <cp:revision>41</cp:revision>
  <dcterms:created xsi:type="dcterms:W3CDTF">2023-07-10T11:54:08Z</dcterms:created>
  <dcterms:modified xsi:type="dcterms:W3CDTF">2023-11-20T17:52:05Z</dcterms:modified>
</cp:coreProperties>
</file>