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6RZzk5Mdf1fBjq0B2htoF+Po/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17" name="Google Shape;1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-15875" y="0"/>
            <a:ext cx="11683810" cy="6588125"/>
          </a:xfrm>
          <a:custGeom>
            <a:rect b="b" l="l" r="r" t="t"/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01600" rotWithShape="0" algn="tl" dir="4380000" dist="1524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0" y="4282257"/>
            <a:ext cx="11329257" cy="2028845"/>
          </a:xfrm>
          <a:custGeom>
            <a:rect b="b" l="l" r="r" t="t"/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0" name="Google Shape;20;p14"/>
          <p:cNvSpPr/>
          <p:nvPr/>
        </p:nvSpPr>
        <p:spPr>
          <a:xfrm>
            <a:off x="0" y="0"/>
            <a:ext cx="8719579" cy="456877"/>
          </a:xfrm>
          <a:custGeom>
            <a:rect b="b" l="l" r="r" t="t"/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1" name="Google Shape;21;p14"/>
          <p:cNvSpPr/>
          <p:nvPr/>
        </p:nvSpPr>
        <p:spPr>
          <a:xfrm rot="-180000">
            <a:off x="-161800" y="293317"/>
            <a:ext cx="11367116" cy="5751804"/>
          </a:xfrm>
          <a:custGeom>
            <a:rect b="b" l="l" r="r" t="t"/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4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buNone/>
              <a:defRPr b="0" i="0" sz="2400" u="none" cap="none" strike="noStrik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4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5" name="Google Shape;95;p25"/>
          <p:cNvSpPr txBox="1"/>
          <p:nvPr>
            <p:ph idx="2" type="body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5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0" name="Google Shape;100;p25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0" name="Google Shape;110;p27"/>
          <p:cNvSpPr txBox="1"/>
          <p:nvPr>
            <p:ph idx="2" type="body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1" name="Google Shape;111;p27"/>
          <p:cNvSpPr txBox="1"/>
          <p:nvPr>
            <p:ph idx="3" type="body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2" name="Google Shape;112;p27"/>
          <p:cNvSpPr txBox="1"/>
          <p:nvPr>
            <p:ph idx="4" type="body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3" name="Google Shape;113;p27"/>
          <p:cNvSpPr txBox="1"/>
          <p:nvPr>
            <p:ph idx="5" type="body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14" name="Google Shape;114;p27"/>
          <p:cNvSpPr txBox="1"/>
          <p:nvPr>
            <p:ph idx="6" type="body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15" name="Google Shape;115;p2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" type="body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1" name="Google Shape;121;p28"/>
          <p:cNvSpPr/>
          <p:nvPr>
            <p:ph idx="2" type="pic"/>
          </p:nvPr>
        </p:nvSpPr>
        <p:spPr>
          <a:xfrm>
            <a:off x="685780" y="2063395"/>
            <a:ext cx="3310128" cy="153672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28"/>
          <p:cNvSpPr txBox="1"/>
          <p:nvPr>
            <p:ph idx="3" type="body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3" name="Google Shape;123;p28"/>
          <p:cNvSpPr txBox="1"/>
          <p:nvPr>
            <p:ph idx="4" type="body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4" name="Google Shape;124;p28"/>
          <p:cNvSpPr/>
          <p:nvPr>
            <p:ph idx="5" type="pic"/>
          </p:nvPr>
        </p:nvSpPr>
        <p:spPr>
          <a:xfrm>
            <a:off x="4235999" y="2063395"/>
            <a:ext cx="3310128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28"/>
          <p:cNvSpPr txBox="1"/>
          <p:nvPr>
            <p:ph idx="6" type="body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6" name="Google Shape;126;p28"/>
          <p:cNvSpPr txBox="1"/>
          <p:nvPr>
            <p:ph idx="7" type="body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b="0"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127" name="Google Shape;127;p28"/>
          <p:cNvSpPr/>
          <p:nvPr>
            <p:ph idx="8" type="pic"/>
          </p:nvPr>
        </p:nvSpPr>
        <p:spPr>
          <a:xfrm>
            <a:off x="7768819" y="2063394"/>
            <a:ext cx="3310128" cy="1537196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28"/>
          <p:cNvSpPr txBox="1"/>
          <p:nvPr>
            <p:ph idx="9" type="body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3" type="body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b="0" sz="2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52" name="Google Shape;52;p18"/>
          <p:cNvSpPr txBox="1"/>
          <p:nvPr>
            <p:ph idx="4" type="body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148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indent="-41148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indent="-41148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indent="-41148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indent="-411479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indent="-411479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indent="-411479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indent="-411479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indent="-411479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5.png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ickwork-HD-R1a.jpg" id="6" name="Google Shape;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3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Google Shape;8;p13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98425" rotWithShape="0" algn="tl" dir="4380000" dist="76200">
                <a:srgbClr val="000000">
                  <a:alpha val="6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3"/>
            <p:cNvSpPr/>
            <p:nvPr/>
          </p:nvSpPr>
          <p:spPr>
            <a:xfrm>
              <a:off x="-25397" y="0"/>
              <a:ext cx="11773291" cy="6419514"/>
            </a:xfrm>
            <a:custGeom>
              <a:rect b="b" l="l" r="r" t="t"/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0" name="Google Shape;10;p13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" name="Google Shape;11;p13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b="0" i="0" sz="54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41148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39116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370839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370839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370839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370839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37084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37084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</a:pPr>
            <a:r>
              <a:rPr lang="en-US"/>
              <a:t>FORMING PLURAL NOUNS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r>
              <a:rPr lang="en-US"/>
              <a:t>SINGULAR AND PLURAL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0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IRREGULAR NOUNS:</a:t>
            </a:r>
            <a:endParaRPr/>
          </a:p>
        </p:txBody>
      </p:sp>
      <p:pic>
        <p:nvPicPr>
          <p:cNvPr descr="IRREGULAR PLURALS-PICTIONARY - English ESL Worksheets for distance learning  and physical classrooms" id="202" name="Google Shape;20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374" l="5160" r="50326" t="51179"/>
          <a:stretch/>
        </p:blipFill>
        <p:spPr>
          <a:xfrm>
            <a:off x="0" y="1151965"/>
            <a:ext cx="5925311" cy="446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REGULAR PLURALS-PICTIONARY - English ESL Worksheets for distance learning  and physical classrooms" id="203" name="Google Shape;203;p10"/>
          <p:cNvPicPr preferRelativeResize="0"/>
          <p:nvPr/>
        </p:nvPicPr>
        <p:blipFill rotWithShape="1">
          <a:blip r:embed="rId4">
            <a:alphaModFix/>
          </a:blip>
          <a:srcRect b="11386" l="50016" r="5444" t="62222"/>
          <a:stretch/>
        </p:blipFill>
        <p:spPr>
          <a:xfrm>
            <a:off x="5925311" y="1151965"/>
            <a:ext cx="5328000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>
            <p:ph type="title"/>
          </p:nvPr>
        </p:nvSpPr>
        <p:spPr>
          <a:xfrm>
            <a:off x="752061" y="362775"/>
            <a:ext cx="10396882" cy="397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IRREGULAR NOUNS MUST BE MEMORIZED!</a:t>
            </a:r>
            <a:endParaRPr/>
          </a:p>
        </p:txBody>
      </p:sp>
      <p:pic>
        <p:nvPicPr>
          <p:cNvPr descr="Cute Boy Cartoon Thinking Royalty Free Cliparts, Vectors, And Stock  Illustration. Image 23848473."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3148" y="1393133"/>
            <a:ext cx="2548074" cy="3616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0" y="-255848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Impact"/>
              <a:buNone/>
            </a:pPr>
            <a:r>
              <a:rPr lang="en-US" sz="4000"/>
              <a:t>LET’S REVIEW:</a:t>
            </a:r>
            <a:endParaRPr/>
          </a:p>
        </p:txBody>
      </p:sp>
      <p:pic>
        <p:nvPicPr>
          <p:cNvPr id="215" name="Google Shape;215;p12"/>
          <p:cNvPicPr preferRelativeResize="0"/>
          <p:nvPr/>
        </p:nvPicPr>
        <p:blipFill rotWithShape="1">
          <a:blip r:embed="rId3">
            <a:alphaModFix/>
          </a:blip>
          <a:srcRect b="26141" l="0" r="0" t="0"/>
          <a:stretch/>
        </p:blipFill>
        <p:spPr>
          <a:xfrm>
            <a:off x="2135252" y="896117"/>
            <a:ext cx="8487003" cy="414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LET’S BEGIN BY REVIEWING THE RULES</a:t>
            </a:r>
            <a:endParaRPr/>
          </a:p>
        </p:txBody>
      </p:sp>
      <p:pic>
        <p:nvPicPr>
          <p:cNvPr id="155" name="Google Shape;15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247" y="2063750"/>
            <a:ext cx="5914055" cy="33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0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RULE #1 : ADDING (S)</a:t>
            </a:r>
            <a:endParaRPr/>
          </a:p>
        </p:txBody>
      </p:sp>
      <p:pic>
        <p:nvPicPr>
          <p:cNvPr descr="Singular and plural_nouns 2" id="161" name="Google Shape;16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056" y="1151965"/>
            <a:ext cx="9650894" cy="43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0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RULE # 2: ADDING (ES)</a:t>
            </a:r>
            <a:endParaRPr/>
          </a:p>
        </p:txBody>
      </p:sp>
      <p:pic>
        <p:nvPicPr>
          <p:cNvPr descr="Plural Nouns: add -es to words ending in ch, sh, s, ss and x - box seat  experiments" id="167" name="Google Shape;167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18" y="1151965"/>
            <a:ext cx="8375374" cy="425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ural Rules" id="172" name="Google Shape;17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0022" y="0"/>
            <a:ext cx="8729157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102705" y="0"/>
            <a:ext cx="10396882" cy="1125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RULE #3: WORDS ENDING WITH A “Y”</a:t>
            </a:r>
            <a:endParaRPr/>
          </a:p>
        </p:txBody>
      </p:sp>
      <p:pic>
        <p:nvPicPr>
          <p:cNvPr descr="Singular and plural explained for children | What are singular and plural?  | Singular and plural in primary school | TheSchoolRun" id="178" name="Google Shape;1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168" y="1241417"/>
            <a:ext cx="8172000" cy="434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400601" y="-26505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MORE EXAMPLES:</a:t>
            </a:r>
            <a:endParaRPr/>
          </a:p>
        </p:txBody>
      </p:sp>
      <p:pic>
        <p:nvPicPr>
          <p:cNvPr descr="Lesson 7: Singular and Plural Nouns" id="184" name="Google Shape;18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39231"/>
          <a:stretch/>
        </p:blipFill>
        <p:spPr>
          <a:xfrm>
            <a:off x="654889" y="1498461"/>
            <a:ext cx="10577567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0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lang="en-US"/>
              <a:t>RULE #4: WORDS ENDING WITH “F” OR “FE”</a:t>
            </a:r>
            <a:endParaRPr/>
          </a:p>
        </p:txBody>
      </p:sp>
      <p:pic>
        <p:nvPicPr>
          <p:cNvPr descr="F, FE Endings - Plural Rules - FactSumo" id="190" name="Google Shape;19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7717"/>
          <a:stretch/>
        </p:blipFill>
        <p:spPr>
          <a:xfrm>
            <a:off x="1043055" y="1237896"/>
            <a:ext cx="9468000" cy="438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0" y="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RULE #5: SOME NOUNS ARE IRREGULAR  </a:t>
            </a:r>
            <a:endParaRPr/>
          </a:p>
        </p:txBody>
      </p:sp>
      <p:pic>
        <p:nvPicPr>
          <p:cNvPr descr="IRREGULAR PLURALS-PICTIONARY - English ESL Worksheets for distance learning  and physical classrooms" id="196" name="Google Shape;19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783" l="3676" r="4228" t="12609"/>
          <a:stretch/>
        </p:blipFill>
        <p:spPr>
          <a:xfrm>
            <a:off x="2056038" y="964093"/>
            <a:ext cx="7293562" cy="46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2020-12-06T06:09:55Z</dcterms:created>
  <dc:creator>Admin</dc:creator>
</cp:coreProperties>
</file>