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C469F-94A1-4B63-BC02-0B000113533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37F0C-7C77-40EC-BAE3-26D39205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37F0C-7C77-40EC-BAE3-26D39205C7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F4F9-611A-4DCA-8BB2-B1D4A512A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7ECFD-5AB7-409E-9C81-08EAAF231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0A23-B330-41B0-8D44-6EC8C468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3955-EBD0-44A4-B692-1C654A68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089FC-8D62-40B7-8913-F556242D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C94F-CF97-48E2-9677-BE349DA0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F3518-0128-414A-A704-25E8B2DB7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4B3E-84DB-47CD-A0B7-BBB682E8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F3550-50C6-49CB-8FCB-88A3AAA1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545FF-3040-45D0-AA25-34F25704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E85AD0-BCC2-4E15-8AC9-B3742B586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0150E-A295-49EE-97AB-DD4D32528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14EF6-5A66-4941-97FF-B0D99FF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879D2-F4EE-41D3-8429-4CC3E0D5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95A4-785F-45B4-B93F-52731E63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3F3F-3733-4FAA-AA17-CB9D3ED5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F5B4-1AF3-46DB-BC30-BF0690DD0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4811C-4962-42A3-AAAC-EBBF182F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A605C-9CCE-4A16-BFEE-E6FC7C84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3EDE-F973-4899-9EC6-4F0BA35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22B6-F6F2-4BA2-B87E-6925A2B1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4D8DC-B35A-49A5-852C-C44075D9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E6B38-E95F-4380-A4AD-C4969BAC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3B97-6FA1-43EC-98FE-9F1C0C81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3CAE-5627-4B7E-929F-7D984A41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910A-B54A-42E6-9BC4-322108C8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9C92A-CA33-4C6D-B684-820FC74CF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7B899-8AB6-490B-B009-83CD9E560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038DD-12B5-4131-8816-0AC13C6E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348A2-D23F-4239-95EB-2BDF4850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F195F-5F6C-4B75-9EEE-1310E4E7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A082-AC73-4583-8C0D-07A95F5F3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E0EB1-BC21-4B80-A484-54FB5C333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5F912-2460-4BB5-A47F-4E2F3204A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BA748-2BB7-454E-979D-BF458A5D1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90C56-97C1-4817-B6A8-6F346160E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19837-7367-4E15-9E39-C47E252B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FA0FB-D03B-44C0-A820-DADE3415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D7FBD-0436-4E8A-AD07-2FC0836E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675F-6016-424F-9768-41F6D854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851D2-7564-485C-B189-4CF7735A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E0CE8-6DE7-49FB-96F2-4E9F2BA8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4B051-3D71-498C-9583-8E7BB9E8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3CBA6-D8E8-402B-9E1B-07D53D9E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3C0EB-6986-420E-B01C-F7582D6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FC40A-0B63-45E8-919D-7500D0F5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8D42-F31A-40B2-8952-CC23D68E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CDF6-56B8-4D65-B8D2-6E403CEB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D000-E11F-42FF-B577-0E7021BA5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C8D76-4A06-4F09-BD4D-F36BF40A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7A45F-B399-4E2F-93FB-424324E8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33C2A-A41D-4687-B1A5-E703812D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7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C987-6625-4045-81A0-B29F19AF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62B26-44B9-4E3D-A584-D9B954E8C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EBE42-ECF4-4189-96E6-040071228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A6C40-B147-486D-B2E1-9802A051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EF16A-1119-4BE2-B7A1-34040602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7DD0C-7478-4B3E-9644-A94758BF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6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47740-3F20-4498-BAA2-2E21AB9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343CD-23A2-47BC-B550-13218662D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1BAFF-3930-43B0-8F17-D886FBB9A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F588-60B3-461C-BC75-7A395D386F5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2CB0-51F1-4BC1-9A8D-04E6433D4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43B0-5C84-44BB-8423-32F6DDA7B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197C-59E8-42D6-AB5C-52D01DB8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A-w6SlbFQgY&amp;t=2s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B2F1-40E7-4C4B-AAF7-BEC910292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356" y="162232"/>
            <a:ext cx="11233354" cy="1902541"/>
          </a:xfrm>
        </p:spPr>
        <p:txBody>
          <a:bodyPr>
            <a:normAutofit/>
          </a:bodyPr>
          <a:lstStyle/>
          <a:p>
            <a:r>
              <a:rPr lang="en-US" sz="4800" b="1" dirty="0"/>
              <a:t>Words with</a:t>
            </a:r>
            <a:br>
              <a:rPr lang="en-US" sz="4800" b="1" dirty="0"/>
            </a:br>
            <a:r>
              <a:rPr lang="en-US" sz="4800" b="1" dirty="0"/>
              <a:t> ear are air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D79C6-76E3-486F-B3FF-277B82334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4" t="25591" r="8307" b="8387"/>
          <a:stretch/>
        </p:blipFill>
        <p:spPr>
          <a:xfrm>
            <a:off x="1258529" y="2064773"/>
            <a:ext cx="10205883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7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9672-C5C4-4D43-A142-08FB5510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8DD40-3E35-446A-ADB6-4E7666A61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>
                <a:latin typeface="Century Gothic" panose="020B0502020202020204" pitchFamily="34" charset="0"/>
              </a:rPr>
              <a:t>Identify words with ear air are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AE036-996C-4E54-BF03-A483591E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68" y="283527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6F81-E484-4CD1-9240-13EF702D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to this sound!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ECC0-79D1-4803-9C2C-496795DC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91" y="1633026"/>
            <a:ext cx="1207401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There are three main ways we can spell this sound </a:t>
            </a:r>
            <a:r>
              <a:rPr lang="en-US" sz="3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/air/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Sometimes, words have the same sound, but different spellings</a:t>
            </a:r>
            <a:r>
              <a:rPr lang="en-US" sz="4000" b="1" dirty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30763D-5A0C-4602-8206-8E23A3AD61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51638" y="230188"/>
            <a:ext cx="1435510" cy="14355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1829A4-A609-4BD6-830A-7E8B37F6E1E5}"/>
              </a:ext>
            </a:extLst>
          </p:cNvPr>
          <p:cNvSpPr txBox="1"/>
          <p:nvPr/>
        </p:nvSpPr>
        <p:spPr>
          <a:xfrm>
            <a:off x="0" y="5576798"/>
            <a:ext cx="41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air </a:t>
            </a:r>
            <a:r>
              <a:rPr lang="en-US" sz="3600" dirty="0">
                <a:latin typeface="Century Gothic" panose="020B0502020202020204" pitchFamily="34" charset="0"/>
              </a:rPr>
              <a:t>as in p</a:t>
            </a:r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air</a:t>
            </a: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two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07325-21D5-423D-AB39-19E133AD1AD8}"/>
              </a:ext>
            </a:extLst>
          </p:cNvPr>
          <p:cNvSpPr/>
          <p:nvPr/>
        </p:nvSpPr>
        <p:spPr>
          <a:xfrm>
            <a:off x="4384008" y="5742513"/>
            <a:ext cx="326403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are </a:t>
            </a: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as in p</a:t>
            </a:r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are</a:t>
            </a:r>
          </a:p>
          <a:p>
            <a:pPr lvl="0"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 peel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D9B23-9609-4CDF-8648-F99B7809D15D}"/>
              </a:ext>
            </a:extLst>
          </p:cNvPr>
          <p:cNvSpPr txBox="1"/>
          <p:nvPr/>
        </p:nvSpPr>
        <p:spPr>
          <a:xfrm>
            <a:off x="8389511" y="5576798"/>
            <a:ext cx="41025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ear </a:t>
            </a:r>
            <a:r>
              <a:rPr lang="en-US" sz="3600" dirty="0">
                <a:latin typeface="Century Gothic" panose="020B0502020202020204" pitchFamily="34" charset="0"/>
              </a:rPr>
              <a:t>as in p</a:t>
            </a:r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ear</a:t>
            </a: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fruit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4494C1-E12E-402C-B189-0DD56E8FF1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469" b="94531" l="4232" r="90869">
                        <a14:foregroundMark x1="48552" y1="33854" x2="44321" y2="34635"/>
                        <a14:foregroundMark x1="37862" y1="32813" x2="38976" y2="33854"/>
                        <a14:foregroundMark x1="42316" y1="31771" x2="40980" y2="33073"/>
                        <a14:foregroundMark x1="12027" y1="41927" x2="7572" y2="39323"/>
                        <a14:foregroundMark x1="51670" y1="44271" x2="43653" y2="51563"/>
                        <a14:foregroundMark x1="43653" y1="51563" x2="31626" y2="54167"/>
                        <a14:foregroundMark x1="31626" y1="54167" x2="21158" y2="52344"/>
                        <a14:foregroundMark x1="21158" y1="52344" x2="17149" y2="41146"/>
                        <a14:foregroundMark x1="17149" y1="41146" x2="25167" y2="35156"/>
                        <a14:foregroundMark x1="25167" y1="35156" x2="34521" y2="34635"/>
                        <a14:foregroundMark x1="34521" y1="34635" x2="41871" y2="35156"/>
                        <a14:foregroundMark x1="49666" y1="48177" x2="44766" y2="56771"/>
                        <a14:foregroundMark x1="44766" y1="56771" x2="38753" y2="50521"/>
                        <a14:foregroundMark x1="49220" y1="50781" x2="27171" y2="69531"/>
                        <a14:foregroundMark x1="43430" y1="62500" x2="25167" y2="71615"/>
                        <a14:foregroundMark x1="25167" y1="71615" x2="25167" y2="71615"/>
                        <a14:foregroundMark x1="41203" y1="66667" x2="26726" y2="72135"/>
                        <a14:foregroundMark x1="35857" y1="61719" x2="18708" y2="65104"/>
                        <a14:foregroundMark x1="34967" y1="60677" x2="15813" y2="52083"/>
                        <a14:foregroundMark x1="15813" y1="52083" x2="7795" y2="44531"/>
                        <a14:foregroundMark x1="7795" y1="44531" x2="8909" y2="33854"/>
                        <a14:foregroundMark x1="8909" y1="33854" x2="18931" y2="32813"/>
                        <a14:foregroundMark x1="18931" y1="32813" x2="30067" y2="34635"/>
                        <a14:foregroundMark x1="30067" y1="34635" x2="30735" y2="35156"/>
                        <a14:foregroundMark x1="35189" y1="35677" x2="43207" y2="30469"/>
                        <a14:foregroundMark x1="43207" y1="30469" x2="50334" y2="36979"/>
                        <a14:foregroundMark x1="50334" y1="36979" x2="52339" y2="47917"/>
                        <a14:foregroundMark x1="52339" y1="47917" x2="48107" y2="58333"/>
                        <a14:foregroundMark x1="48107" y1="58333" x2="43653" y2="62500"/>
                        <a14:foregroundMark x1="48330" y1="34635" x2="57906" y2="39583"/>
                        <a14:foregroundMark x1="57906" y1="39583" x2="58352" y2="50781"/>
                        <a14:foregroundMark x1="58352" y1="50781" x2="49443" y2="58854"/>
                        <a14:foregroundMark x1="49443" y1="58854" x2="42094" y2="61198"/>
                        <a14:foregroundMark x1="44321" y1="67448" x2="52116" y2="61979"/>
                        <a14:foregroundMark x1="52116" y1="61979" x2="57684" y2="50000"/>
                        <a14:foregroundMark x1="57684" y1="50000" x2="53675" y2="38802"/>
                        <a14:foregroundMark x1="53675" y1="38802" x2="46548" y2="32552"/>
                        <a14:foregroundMark x1="46548" y1="32552" x2="54566" y2="37500"/>
                        <a14:foregroundMark x1="54566" y1="37500" x2="51002" y2="45573"/>
                        <a14:foregroundMark x1="15813" y1="41146" x2="6459" y2="39323"/>
                        <a14:foregroundMark x1="6459" y1="39323" x2="4232" y2="37240"/>
                        <a14:foregroundMark x1="19154" y1="42969" x2="33185" y2="53646"/>
                        <a14:foregroundMark x1="15813" y1="37240" x2="6459" y2="37240"/>
                        <a14:foregroundMark x1="6459" y1="37240" x2="8909" y2="51302"/>
                        <a14:foregroundMark x1="8909" y1="51302" x2="35189" y2="82292"/>
                        <a14:foregroundMark x1="35189" y1="82292" x2="53452" y2="89583"/>
                        <a14:foregroundMark x1="53452" y1="89583" x2="63920" y2="91146"/>
                        <a14:foregroundMark x1="63920" y1="91146" x2="86192" y2="88802"/>
                        <a14:foregroundMark x1="86192" y1="88802" x2="91091" y2="78385"/>
                        <a14:foregroundMark x1="91091" y1="78385" x2="58352" y2="56510"/>
                        <a14:foregroundMark x1="58352" y1="56510" x2="43653" y2="53906"/>
                        <a14:foregroundMark x1="60356" y1="66667" x2="65256" y2="76563"/>
                        <a14:foregroundMark x1="65256" y1="76563" x2="71938" y2="84375"/>
                        <a14:foregroundMark x1="71938" y1="84375" x2="75501" y2="86198"/>
                        <a14:foregroundMark x1="61693" y1="81250" x2="73497" y2="80469"/>
                        <a14:foregroundMark x1="73497" y1="80469" x2="86414" y2="80729"/>
                        <a14:foregroundMark x1="85301" y1="81250" x2="81292" y2="92448"/>
                        <a14:foregroundMark x1="81292" y1="92448" x2="69488" y2="95833"/>
                        <a14:foregroundMark x1="69488" y1="95833" x2="61247" y2="92188"/>
                        <a14:foregroundMark x1="61247" y1="92188" x2="59465" y2="84375"/>
                        <a14:foregroundMark x1="61247" y1="68490" x2="69933" y2="60677"/>
                        <a14:foregroundMark x1="69933" y1="60677" x2="82628" y2="60156"/>
                        <a14:foregroundMark x1="82628" y1="60156" x2="86860" y2="73958"/>
                        <a14:foregroundMark x1="86860" y1="73958" x2="87305" y2="85156"/>
                        <a14:foregroundMark x1="87305" y1="85156" x2="78174" y2="90365"/>
                        <a14:foregroundMark x1="78174" y1="90365" x2="66815" y2="91667"/>
                        <a14:foregroundMark x1="66815" y1="91667" x2="45657" y2="80729"/>
                        <a14:foregroundMark x1="45657" y1="80729" x2="39198" y2="70573"/>
                        <a14:foregroundMark x1="39198" y1="70573" x2="41203" y2="60417"/>
                        <a14:foregroundMark x1="41203" y1="60417" x2="49889" y2="59375"/>
                        <a14:foregroundMark x1="49889" y1="59375" x2="50557" y2="59375"/>
                        <a14:foregroundMark x1="62806" y1="63281" x2="51002" y2="65365"/>
                        <a14:foregroundMark x1="51002" y1="65365" x2="59020" y2="71875"/>
                        <a14:foregroundMark x1="59020" y1="71875" x2="78174" y2="71875"/>
                        <a14:foregroundMark x1="78396" y1="70313" x2="81514" y2="65365"/>
                        <a14:foregroundMark x1="57906" y1="73438" x2="45880" y2="70052"/>
                        <a14:foregroundMark x1="45880" y1="70052" x2="54566" y2="77344"/>
                        <a14:foregroundMark x1="54566" y1="77344" x2="57461" y2="77604"/>
                        <a14:foregroundMark x1="75947" y1="66667" x2="78842" y2="63281"/>
                        <a14:foregroundMark x1="86637" y1="84635" x2="78396" y2="94271"/>
                        <a14:foregroundMark x1="78396" y1="94271" x2="72160" y2="94531"/>
                        <a14:foregroundMark x1="83964" y1="81771" x2="50334" y2="78385"/>
                        <a14:foregroundMark x1="50334" y1="78385" x2="47439" y2="77344"/>
                        <a14:foregroundMark x1="33185" y1="46354" x2="26281" y2="39063"/>
                        <a14:foregroundMark x1="26281" y1="39063" x2="36526" y2="41146"/>
                        <a14:foregroundMark x1="36526" y1="41146" x2="46993" y2="56771"/>
                        <a14:foregroundMark x1="80846" y1="88802" x2="75724" y2="79427"/>
                        <a14:foregroundMark x1="75724" y1="79427" x2="80178" y2="76563"/>
                        <a14:foregroundMark x1="75724" y1="73177" x2="76615" y2="69271"/>
                        <a14:foregroundMark x1="37416" y1="65104" x2="37416" y2="78906"/>
                      </a14:backgroundRemoval>
                    </a14:imgEffect>
                  </a14:imgLayer>
                </a14:imgProps>
              </a:ext>
            </a:extLst>
          </a:blip>
          <a:srcRect t="29224" r="4074" b="3438"/>
          <a:stretch/>
        </p:blipFill>
        <p:spPr>
          <a:xfrm>
            <a:off x="3593171" y="3016411"/>
            <a:ext cx="5148362" cy="3090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2F5367-70BE-4AE0-B3A3-B95D4C13371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3002" y="2390903"/>
            <a:ext cx="3429000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3AFD67-B3F4-41F7-94EA-714F31CC7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294" y="2760818"/>
            <a:ext cx="3159883" cy="32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829A4-A609-4BD6-830A-7E8B37F6E1E5}"/>
              </a:ext>
            </a:extLst>
          </p:cNvPr>
          <p:cNvSpPr txBox="1"/>
          <p:nvPr/>
        </p:nvSpPr>
        <p:spPr>
          <a:xfrm>
            <a:off x="1200328" y="5723433"/>
            <a:ext cx="17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</a:t>
            </a:r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air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07325-21D5-423D-AB39-19E133AD1AD8}"/>
              </a:ext>
            </a:extLst>
          </p:cNvPr>
          <p:cNvSpPr/>
          <p:nvPr/>
        </p:nvSpPr>
        <p:spPr>
          <a:xfrm>
            <a:off x="4912437" y="5655965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squ</a:t>
            </a:r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are</a:t>
            </a: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D9B23-9609-4CDF-8648-F99B7809D15D}"/>
              </a:ext>
            </a:extLst>
          </p:cNvPr>
          <p:cNvSpPr txBox="1"/>
          <p:nvPr/>
        </p:nvSpPr>
        <p:spPr>
          <a:xfrm>
            <a:off x="9124950" y="5723433"/>
            <a:ext cx="17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</a:t>
            </a:r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ear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26" name="Picture 2" descr="51,915 Long Hair Cartoon Images, Stock Photos &amp; Vectors | Shutterstock">
            <a:extLst>
              <a:ext uri="{FF2B5EF4-FFF2-40B4-BE49-F238E27FC236}">
                <a16:creationId xmlns:a16="http://schemas.microsoft.com/office/drawing/2014/main" id="{E5F62F93-F617-4604-9AF2-FF54436D0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/>
        </p:blipFill>
        <p:spPr bwMode="auto">
          <a:xfrm>
            <a:off x="561436" y="1995477"/>
            <a:ext cx="3215611" cy="34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B03D5-0951-40FD-A1F6-4634EBB429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3626" y="1841530"/>
            <a:ext cx="3554361" cy="3814436"/>
          </a:xfrm>
          <a:prstGeom prst="rect">
            <a:avLst/>
          </a:prstGeom>
        </p:spPr>
      </p:pic>
      <p:pic>
        <p:nvPicPr>
          <p:cNvPr id="1028" name="Picture 4" descr="Pink square icon - Free pink shape icons">
            <a:extLst>
              <a:ext uri="{FF2B5EF4-FFF2-40B4-BE49-F238E27FC236}">
                <a16:creationId xmlns:a16="http://schemas.microsoft.com/office/drawing/2014/main" id="{0AE44909-65FE-4902-945B-1F5376AF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97" y="2334674"/>
            <a:ext cx="3012209" cy="301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0453028-D5A0-4C7E-8FB9-135C1C6E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me say those words and let’s listen to the vowel sound !</a:t>
            </a:r>
          </a:p>
        </p:txBody>
      </p:sp>
    </p:spTree>
    <p:extLst>
      <p:ext uri="{BB962C8B-B14F-4D97-AF65-F5344CB8AC3E}">
        <p14:creationId xmlns:p14="http://schemas.microsoft.com/office/powerpoint/2010/main" val="3807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D78E-54A7-4B29-973B-CCE2191B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 watch a video to learn more about the /air/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9B67-B2C6-485B-A734-2D67D3AA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83922"/>
            <a:ext cx="10515600" cy="94707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</a:t>
            </a:r>
            <a:r>
              <a:rPr lang="en-US" dirty="0" err="1">
                <a:hlinkClick r:id="rId2"/>
              </a:rPr>
              <a:t>A-w6SlbFQgY&amp;t</a:t>
            </a:r>
            <a:r>
              <a:rPr lang="en-US" dirty="0">
                <a:hlinkClick r:id="rId2"/>
              </a:rPr>
              <a:t>=2s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4BF23-9D67-4716-8A4B-65DF08DAB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005" y1="68302" x2="62262" y2="76520"/>
                        <a14:foregroundMark x1="41429" y1="49155" x2="48207" y2="58058"/>
                        <a14:foregroundMark x1="76071" y1="88007" x2="34643" y2="87500"/>
                        <a14:backgroundMark x1="51548" y1="64696" x2="53571" y2="67061"/>
                        <a14:backgroundMark x1="49167" y1="59797" x2="51429" y2="61655"/>
                        <a14:backgroundMark x1="55238" y1="65878" x2="53452" y2="65878"/>
                        <a14:backgroundMark x1="52738" y1="62669" x2="50833" y2="63176"/>
                        <a14:backgroundMark x1="49048" y1="57939" x2="49167" y2="59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3293" y="1022862"/>
            <a:ext cx="3638786" cy="25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5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7249-FC70-4862-9F83-56ACE075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916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There are no rules to help us decide which spelling to use but a practical and fun hobby can help us understand the spelling of words better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Do you know this hobby?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19275-6B8B-46FB-8B1D-088C231F34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735" y="3906171"/>
            <a:ext cx="3067665" cy="3067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E42D83-53D6-4664-9DA9-0B694729935B}"/>
              </a:ext>
            </a:extLst>
          </p:cNvPr>
          <p:cNvSpPr/>
          <p:nvPr/>
        </p:nvSpPr>
        <p:spPr>
          <a:xfrm>
            <a:off x="4605848" y="582692"/>
            <a:ext cx="29803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Riddle 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A96F1-D742-4DF5-9962-20446372055F}"/>
              </a:ext>
            </a:extLst>
          </p:cNvPr>
          <p:cNvSpPr txBox="1"/>
          <p:nvPr/>
        </p:nvSpPr>
        <p:spPr>
          <a:xfrm>
            <a:off x="4822723" y="5471652"/>
            <a:ext cx="370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Reading!</a:t>
            </a:r>
          </a:p>
        </p:txBody>
      </p:sp>
    </p:spTree>
    <p:extLst>
      <p:ext uri="{BB962C8B-B14F-4D97-AF65-F5344CB8AC3E}">
        <p14:creationId xmlns:p14="http://schemas.microsoft.com/office/powerpoint/2010/main" val="30080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144</Words>
  <Application>Microsoft Office PowerPoint</Application>
  <PresentationFormat>Widescreen</PresentationFormat>
  <Paragraphs>24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Words with  ear are air </vt:lpstr>
      <vt:lpstr>Objective </vt:lpstr>
      <vt:lpstr>Listen to this sound!</vt:lpstr>
      <vt:lpstr>Help me say those words and let’s listen to the vowel sound !</vt:lpstr>
      <vt:lpstr>Let’s a watch a video to learn more about the /air/ sound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with  ear are air </dc:title>
  <dc:creator>Mais Abu Salman</dc:creator>
  <cp:lastModifiedBy>Mais Abu Salman</cp:lastModifiedBy>
  <cp:revision>8</cp:revision>
  <dcterms:created xsi:type="dcterms:W3CDTF">2022-10-22T15:06:56Z</dcterms:created>
  <dcterms:modified xsi:type="dcterms:W3CDTF">2022-10-31T07:34:34Z</dcterms:modified>
</cp:coreProperties>
</file>