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10/23/2023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10/23/2023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10/23/2023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10/23/2023</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C455E-FBF0-4EAE-A9F0-53125B5239AF}"/>
              </a:ext>
            </a:extLst>
          </p:cNvPr>
          <p:cNvSpPr>
            <a:spLocks noGrp="1"/>
          </p:cNvSpPr>
          <p:nvPr>
            <p:ph type="ctrTitle"/>
          </p:nvPr>
        </p:nvSpPr>
        <p:spPr>
          <a:xfrm>
            <a:off x="1751012" y="751856"/>
            <a:ext cx="8689976" cy="1097858"/>
          </a:xfrm>
        </p:spPr>
        <p:txBody>
          <a:bodyPr/>
          <a:lstStyle/>
          <a:p>
            <a:pPr rtl="1"/>
            <a:r>
              <a:rPr lang="ar-JO" dirty="0"/>
              <a:t>الثالوث الأقدس</a:t>
            </a:r>
            <a:endParaRPr lang="en-US" dirty="0"/>
          </a:p>
        </p:txBody>
      </p:sp>
      <p:sp>
        <p:nvSpPr>
          <p:cNvPr id="3" name="Subtitle 2">
            <a:extLst>
              <a:ext uri="{FF2B5EF4-FFF2-40B4-BE49-F238E27FC236}">
                <a16:creationId xmlns:a16="http://schemas.microsoft.com/office/drawing/2014/main" id="{BF04D741-9A80-44DB-9845-D078F5F3B5B0}"/>
              </a:ext>
            </a:extLst>
          </p:cNvPr>
          <p:cNvSpPr>
            <a:spLocks noGrp="1"/>
          </p:cNvSpPr>
          <p:nvPr>
            <p:ph type="subTitle" idx="1"/>
          </p:nvPr>
        </p:nvSpPr>
        <p:spPr>
          <a:xfrm>
            <a:off x="2824437" y="2067340"/>
            <a:ext cx="8689976" cy="3423614"/>
          </a:xfrm>
        </p:spPr>
        <p:txBody>
          <a:bodyPr>
            <a:normAutofit fontScale="25000" lnSpcReduction="20000"/>
          </a:bodyPr>
          <a:lstStyle/>
          <a:p>
            <a:pPr algn="r" rtl="1"/>
            <a:r>
              <a:rPr lang="ar-JO" sz="9600" dirty="0"/>
              <a:t>النتاجات:-</a:t>
            </a:r>
          </a:p>
          <a:p>
            <a:pPr algn="r" rtl="1"/>
            <a:r>
              <a:rPr lang="ar-JO" sz="9600" dirty="0"/>
              <a:t>1- يتعرف الطالب على سر الثالوث الأقدس</a:t>
            </a:r>
            <a:endParaRPr lang="en-US" sz="9600" dirty="0"/>
          </a:p>
          <a:p>
            <a:pPr algn="r" rtl="1"/>
            <a:r>
              <a:rPr lang="ar-JO" sz="9600" dirty="0"/>
              <a:t>2- يستنتج الطالب لماذاعلينا الايمان بالحقائق الموحى بها.</a:t>
            </a:r>
            <a:endParaRPr lang="en-US" sz="9600" dirty="0"/>
          </a:p>
          <a:p>
            <a:pPr algn="r" rtl="1"/>
            <a:r>
              <a:rPr lang="ar-JO" sz="9600" dirty="0"/>
              <a:t>3- يحدد الطالب اثباتات حقيقة وحدانية الله.</a:t>
            </a:r>
            <a:endParaRPr lang="en-US" sz="9600" dirty="0"/>
          </a:p>
          <a:p>
            <a:pPr algn="r" rtl="1"/>
            <a:r>
              <a:rPr lang="ar-JO" sz="9600" dirty="0"/>
              <a:t>4</a:t>
            </a:r>
            <a:r>
              <a:rPr lang="en-US" sz="9600" dirty="0"/>
              <a:t>- </a:t>
            </a:r>
            <a:r>
              <a:rPr lang="ar-JO" sz="9600" dirty="0"/>
              <a:t>يذكر الطالب الخصائص الأقنومية للثالوث الأقدس</a:t>
            </a:r>
            <a:endParaRPr lang="en-US" sz="9600" dirty="0"/>
          </a:p>
          <a:p>
            <a:pPr algn="r" rtl="1"/>
            <a:r>
              <a:rPr lang="ar-JO" sz="9600" dirty="0"/>
              <a:t>5-يحدد الطالب الآيات التي تدل على وحدانية الثالوث الأقدس في العهد القديم</a:t>
            </a:r>
            <a:endParaRPr lang="en-US" sz="9600" dirty="0"/>
          </a:p>
          <a:p>
            <a:pPr algn="r" rtl="1"/>
            <a:r>
              <a:rPr lang="ar-JO" sz="9600" dirty="0"/>
              <a:t>6-يميز الطالب الحوادث التي تجلى بها الثالوث الأقدس في العهد الجديد.</a:t>
            </a:r>
            <a:endParaRPr lang="en-US" sz="9600" dirty="0"/>
          </a:p>
          <a:p>
            <a:pPr algn="r" rtl="1"/>
            <a:endParaRPr lang="en-US" dirty="0"/>
          </a:p>
        </p:txBody>
      </p:sp>
    </p:spTree>
    <p:extLst>
      <p:ext uri="{BB962C8B-B14F-4D97-AF65-F5344CB8AC3E}">
        <p14:creationId xmlns:p14="http://schemas.microsoft.com/office/powerpoint/2010/main" val="224704773"/>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48DF8-E3D9-4A4A-872E-3A5FFB5743DC}"/>
              </a:ext>
            </a:extLst>
          </p:cNvPr>
          <p:cNvSpPr>
            <a:spLocks noGrp="1"/>
          </p:cNvSpPr>
          <p:nvPr>
            <p:ph type="title"/>
          </p:nvPr>
        </p:nvSpPr>
        <p:spPr/>
        <p:txBody>
          <a:bodyPr/>
          <a:lstStyle/>
          <a:p>
            <a:pPr rtl="1"/>
            <a:r>
              <a:rPr lang="ar-JO" dirty="0"/>
              <a:t>سر الثالوث الأقدس</a:t>
            </a:r>
            <a:endParaRPr lang="en-US" dirty="0"/>
          </a:p>
        </p:txBody>
      </p:sp>
      <p:sp>
        <p:nvSpPr>
          <p:cNvPr id="3" name="Content Placeholder 2">
            <a:extLst>
              <a:ext uri="{FF2B5EF4-FFF2-40B4-BE49-F238E27FC236}">
                <a16:creationId xmlns:a16="http://schemas.microsoft.com/office/drawing/2014/main" id="{0E4F34C9-C355-4BED-972E-55F9D1114CD3}"/>
              </a:ext>
            </a:extLst>
          </p:cNvPr>
          <p:cNvSpPr>
            <a:spLocks noGrp="1"/>
          </p:cNvSpPr>
          <p:nvPr>
            <p:ph sz="quarter" idx="13"/>
          </p:nvPr>
        </p:nvSpPr>
        <p:spPr/>
        <p:txBody>
          <a:bodyPr>
            <a:normAutofit/>
          </a:bodyPr>
          <a:lstStyle/>
          <a:p>
            <a:pPr algn="r" rtl="1"/>
            <a:r>
              <a:rPr lang="ar-JO" sz="2400" dirty="0"/>
              <a:t>الثالوث الأقدس هو الله بالذات وهو الآب والابن والروح القدس تربطهم علاقة تفوق العقل البشري ولا تخالفه ونحن نؤمن بها لأن الله أوحى </a:t>
            </a:r>
            <a:r>
              <a:rPr lang="ar-JO" sz="2400"/>
              <a:t>بها.</a:t>
            </a:r>
            <a:endParaRPr lang="ar-JO" sz="2400" dirty="0"/>
          </a:p>
        </p:txBody>
      </p:sp>
    </p:spTree>
    <p:extLst>
      <p:ext uri="{BB962C8B-B14F-4D97-AF65-F5344CB8AC3E}">
        <p14:creationId xmlns:p14="http://schemas.microsoft.com/office/powerpoint/2010/main" val="348382128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148DB-51BA-4B7A-93BF-8A64DBDBBBAF}"/>
              </a:ext>
            </a:extLst>
          </p:cNvPr>
          <p:cNvSpPr>
            <a:spLocks noGrp="1"/>
          </p:cNvSpPr>
          <p:nvPr>
            <p:ph type="title"/>
          </p:nvPr>
        </p:nvSpPr>
        <p:spPr>
          <a:xfrm>
            <a:off x="913775" y="1066801"/>
            <a:ext cx="10364451" cy="1147893"/>
          </a:xfrm>
        </p:spPr>
        <p:txBody>
          <a:bodyPr/>
          <a:lstStyle/>
          <a:p>
            <a:pPr rtl="1"/>
            <a:r>
              <a:rPr lang="ar-JO" dirty="0"/>
              <a:t>لماذا يجب علينا الايمان بالحقائق الموحى بها؟</a:t>
            </a:r>
            <a:br>
              <a:rPr lang="en-US" dirty="0"/>
            </a:br>
            <a:endParaRPr lang="en-US" dirty="0"/>
          </a:p>
        </p:txBody>
      </p:sp>
      <p:sp>
        <p:nvSpPr>
          <p:cNvPr id="3" name="Content Placeholder 2">
            <a:extLst>
              <a:ext uri="{FF2B5EF4-FFF2-40B4-BE49-F238E27FC236}">
                <a16:creationId xmlns:a16="http://schemas.microsoft.com/office/drawing/2014/main" id="{F72EE02F-1311-4409-8F7D-E86D858920A4}"/>
              </a:ext>
            </a:extLst>
          </p:cNvPr>
          <p:cNvSpPr>
            <a:spLocks noGrp="1"/>
          </p:cNvSpPr>
          <p:nvPr>
            <p:ph sz="quarter" idx="13"/>
          </p:nvPr>
        </p:nvSpPr>
        <p:spPr/>
        <p:txBody>
          <a:bodyPr>
            <a:normAutofit/>
          </a:bodyPr>
          <a:lstStyle/>
          <a:p>
            <a:pPr algn="r" rtl="1"/>
            <a:r>
              <a:rPr lang="ar-JO" sz="2800" dirty="0"/>
              <a:t>لأن الله هو الحق بالذّات وأن كل الحقائق تفوق العقل البشري وإدراكه لأن عقل الإنسان المحدود لا يستطيع استيعاب الله غير المحدود لذلك يجب علينا ان نؤمن بكل ما أوحى به الله .</a:t>
            </a:r>
            <a:endParaRPr lang="en-US" sz="2800" dirty="0"/>
          </a:p>
        </p:txBody>
      </p:sp>
    </p:spTree>
    <p:extLst>
      <p:ext uri="{BB962C8B-B14F-4D97-AF65-F5344CB8AC3E}">
        <p14:creationId xmlns:p14="http://schemas.microsoft.com/office/powerpoint/2010/main" val="180368376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2B41E-1481-486D-B31E-75F43A4AFE9A}"/>
              </a:ext>
            </a:extLst>
          </p:cNvPr>
          <p:cNvSpPr>
            <a:spLocks noGrp="1"/>
          </p:cNvSpPr>
          <p:nvPr>
            <p:ph type="title"/>
          </p:nvPr>
        </p:nvSpPr>
        <p:spPr/>
        <p:txBody>
          <a:bodyPr/>
          <a:lstStyle/>
          <a:p>
            <a:pPr rtl="1"/>
            <a:r>
              <a:rPr lang="ar-JO" dirty="0"/>
              <a:t>اثباتات حقيقة وحدانية الله</a:t>
            </a:r>
            <a:endParaRPr lang="en-US" dirty="0"/>
          </a:p>
        </p:txBody>
      </p:sp>
      <p:sp>
        <p:nvSpPr>
          <p:cNvPr id="3" name="Content Placeholder 2">
            <a:extLst>
              <a:ext uri="{FF2B5EF4-FFF2-40B4-BE49-F238E27FC236}">
                <a16:creationId xmlns:a16="http://schemas.microsoft.com/office/drawing/2014/main" id="{3196D57F-E8BD-4290-84FD-7296F37A7158}"/>
              </a:ext>
            </a:extLst>
          </p:cNvPr>
          <p:cNvSpPr>
            <a:spLocks noGrp="1"/>
          </p:cNvSpPr>
          <p:nvPr>
            <p:ph sz="quarter" idx="13"/>
          </p:nvPr>
        </p:nvSpPr>
        <p:spPr/>
        <p:txBody>
          <a:bodyPr>
            <a:normAutofit lnSpcReduction="10000"/>
          </a:bodyPr>
          <a:lstStyle/>
          <a:p>
            <a:pPr algn="r" rtl="1"/>
            <a:r>
              <a:rPr lang="ar-JO" dirty="0"/>
              <a:t>حقيقة وحدانية الله ثابتة من خلال :-</a:t>
            </a:r>
          </a:p>
          <a:p>
            <a:pPr algn="r" rtl="1"/>
            <a:r>
              <a:rPr lang="ar-JO" dirty="0"/>
              <a:t>1) الكتاب المقدس: قال الله بلسان موسى النبي ان الرّب الهنا رب واحدٌ.</a:t>
            </a:r>
          </a:p>
          <a:p>
            <a:pPr algn="r" rtl="1"/>
            <a:r>
              <a:rPr lang="ar-JO" dirty="0"/>
              <a:t>2) العقل: الذي يؤكد انه لو فرض وجود إلهين لكان من الضروري أن يتميز الواحد عن الآخر بشيئ ما أي ان يكون في إحداهما صفة غير موجودة فالآخر فبنقصان صفة واحدة لا يكون هذا الإله كلي الكمال و بالتالي إله.</a:t>
            </a:r>
          </a:p>
          <a:p>
            <a:pPr algn="r" rtl="1"/>
            <a:r>
              <a:rPr lang="ar-JO" dirty="0"/>
              <a:t>3) نظام الكون: الذي يؤيد وجود إلهين يؤدي إلى الفوضى و الإضلال في نواميس الطبيعة.</a:t>
            </a:r>
          </a:p>
          <a:p>
            <a:pPr algn="r" rtl="1"/>
            <a:r>
              <a:rPr lang="ar-JO" dirty="0"/>
              <a:t>الخصائص الأقنومية للثالوث الأقدس: أن الإلة الواحد هو في ثلاث أقانيم متساوية و مميزين هم الآب و الإبن و الروح القدس فهم متساووين في الجوهر الإلهي الذي هو واحد للأقانيم الثلاثة و كل منهم أزلي و قادر على كل شيء . اما تمييز الواحد على الآخر فقائم في العلاقات المتبادلة بينهم أو الخواص الأقنومية.</a:t>
            </a:r>
          </a:p>
        </p:txBody>
      </p:sp>
    </p:spTree>
    <p:extLst>
      <p:ext uri="{BB962C8B-B14F-4D97-AF65-F5344CB8AC3E}">
        <p14:creationId xmlns:p14="http://schemas.microsoft.com/office/powerpoint/2010/main" val="698503609"/>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a:extLst>
              <a:ext uri="{FF2B5EF4-FFF2-40B4-BE49-F238E27FC236}">
                <a16:creationId xmlns:a16="http://schemas.microsoft.com/office/drawing/2014/main" id="{ECE8106B-9CA3-4F8E-AC06-6A3AA9C54643}"/>
              </a:ext>
            </a:extLst>
          </p:cNvPr>
          <p:cNvSpPr/>
          <p:nvPr/>
        </p:nvSpPr>
        <p:spPr>
          <a:xfrm>
            <a:off x="3173894" y="1354039"/>
            <a:ext cx="5844209" cy="4187686"/>
          </a:xfrm>
          <a:prstGeom prst="triangl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highlight>
                <a:srgbClr val="FFFF00"/>
              </a:highlight>
            </a:endParaRPr>
          </a:p>
        </p:txBody>
      </p:sp>
      <p:sp>
        <p:nvSpPr>
          <p:cNvPr id="4" name="TextBox 3">
            <a:extLst>
              <a:ext uri="{FF2B5EF4-FFF2-40B4-BE49-F238E27FC236}">
                <a16:creationId xmlns:a16="http://schemas.microsoft.com/office/drawing/2014/main" id="{6CBBE72C-6A28-4BC5-A563-617FB731DCF4}"/>
              </a:ext>
            </a:extLst>
          </p:cNvPr>
          <p:cNvSpPr txBox="1"/>
          <p:nvPr/>
        </p:nvSpPr>
        <p:spPr>
          <a:xfrm>
            <a:off x="8839200" y="5187782"/>
            <a:ext cx="2133600" cy="707886"/>
          </a:xfrm>
          <a:prstGeom prst="rect">
            <a:avLst/>
          </a:prstGeom>
          <a:noFill/>
        </p:spPr>
        <p:txBody>
          <a:bodyPr wrap="square" rtlCol="0">
            <a:spAutoFit/>
          </a:bodyPr>
          <a:lstStyle/>
          <a:p>
            <a:pPr algn="ctr" rtl="1"/>
            <a:r>
              <a:rPr lang="ar-JO" sz="4000" dirty="0"/>
              <a:t>الإبن</a:t>
            </a:r>
            <a:endParaRPr lang="en-US" sz="4000" dirty="0"/>
          </a:p>
        </p:txBody>
      </p:sp>
      <p:sp>
        <p:nvSpPr>
          <p:cNvPr id="5" name="TextBox 4">
            <a:extLst>
              <a:ext uri="{FF2B5EF4-FFF2-40B4-BE49-F238E27FC236}">
                <a16:creationId xmlns:a16="http://schemas.microsoft.com/office/drawing/2014/main" id="{6935B88B-E19D-448E-8C00-EBC45A035CDB}"/>
              </a:ext>
            </a:extLst>
          </p:cNvPr>
          <p:cNvSpPr txBox="1"/>
          <p:nvPr/>
        </p:nvSpPr>
        <p:spPr>
          <a:xfrm>
            <a:off x="1040295" y="4923518"/>
            <a:ext cx="2133600" cy="1323439"/>
          </a:xfrm>
          <a:prstGeom prst="rect">
            <a:avLst/>
          </a:prstGeom>
          <a:noFill/>
        </p:spPr>
        <p:txBody>
          <a:bodyPr wrap="square" rtlCol="0">
            <a:spAutoFit/>
          </a:bodyPr>
          <a:lstStyle/>
          <a:p>
            <a:pPr algn="r" rtl="1"/>
            <a:r>
              <a:rPr lang="ar-JO" sz="4000" dirty="0"/>
              <a:t>الروح</a:t>
            </a:r>
            <a:r>
              <a:rPr lang="ar-JO" dirty="0"/>
              <a:t> </a:t>
            </a:r>
            <a:r>
              <a:rPr lang="ar-JO" sz="4000" dirty="0"/>
              <a:t>القدس</a:t>
            </a:r>
            <a:endParaRPr lang="en-US" dirty="0"/>
          </a:p>
        </p:txBody>
      </p:sp>
      <p:sp>
        <p:nvSpPr>
          <p:cNvPr id="6" name="TextBox 5">
            <a:extLst>
              <a:ext uri="{FF2B5EF4-FFF2-40B4-BE49-F238E27FC236}">
                <a16:creationId xmlns:a16="http://schemas.microsoft.com/office/drawing/2014/main" id="{B56E0EB3-2CB2-4AA1-8DCC-EA07652770DD}"/>
              </a:ext>
            </a:extLst>
          </p:cNvPr>
          <p:cNvSpPr txBox="1"/>
          <p:nvPr/>
        </p:nvSpPr>
        <p:spPr>
          <a:xfrm>
            <a:off x="5029199" y="605736"/>
            <a:ext cx="2133600" cy="707886"/>
          </a:xfrm>
          <a:prstGeom prst="rect">
            <a:avLst/>
          </a:prstGeom>
          <a:noFill/>
        </p:spPr>
        <p:txBody>
          <a:bodyPr wrap="square" rtlCol="0">
            <a:spAutoFit/>
          </a:bodyPr>
          <a:lstStyle/>
          <a:p>
            <a:pPr algn="ctr" rtl="1"/>
            <a:r>
              <a:rPr lang="ar-JO" sz="4000" dirty="0"/>
              <a:t>الآب</a:t>
            </a:r>
            <a:endParaRPr lang="en-US" sz="4000" dirty="0"/>
          </a:p>
        </p:txBody>
      </p:sp>
    </p:spTree>
    <p:extLst>
      <p:ext uri="{BB962C8B-B14F-4D97-AF65-F5344CB8AC3E}">
        <p14:creationId xmlns:p14="http://schemas.microsoft.com/office/powerpoint/2010/main" val="34608892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D1F03-E401-4C1E-96DE-82DB147B83A9}"/>
              </a:ext>
            </a:extLst>
          </p:cNvPr>
          <p:cNvSpPr>
            <a:spLocks noGrp="1"/>
          </p:cNvSpPr>
          <p:nvPr>
            <p:ph type="title"/>
          </p:nvPr>
        </p:nvSpPr>
        <p:spPr>
          <a:xfrm>
            <a:off x="913775" y="618517"/>
            <a:ext cx="10364451" cy="1139945"/>
          </a:xfrm>
        </p:spPr>
        <p:txBody>
          <a:bodyPr/>
          <a:lstStyle/>
          <a:p>
            <a:pPr rtl="1"/>
            <a:r>
              <a:rPr lang="ar-JO" dirty="0"/>
              <a:t>الآيات التي تدل على وحدانية الثالوث الأقدس في العهد القديم</a:t>
            </a:r>
            <a:endParaRPr lang="en-US" dirty="0"/>
          </a:p>
        </p:txBody>
      </p:sp>
      <p:sp>
        <p:nvSpPr>
          <p:cNvPr id="3" name="Content Placeholder 2">
            <a:extLst>
              <a:ext uri="{FF2B5EF4-FFF2-40B4-BE49-F238E27FC236}">
                <a16:creationId xmlns:a16="http://schemas.microsoft.com/office/drawing/2014/main" id="{BACFA44B-B2D5-4EF1-BD93-ED3D7DD8212F}"/>
              </a:ext>
            </a:extLst>
          </p:cNvPr>
          <p:cNvSpPr>
            <a:spLocks noGrp="1"/>
          </p:cNvSpPr>
          <p:nvPr>
            <p:ph sz="quarter" idx="13"/>
          </p:nvPr>
        </p:nvSpPr>
        <p:spPr>
          <a:xfrm>
            <a:off x="913774" y="1941342"/>
            <a:ext cx="10363826" cy="3849857"/>
          </a:xfrm>
        </p:spPr>
        <p:txBody>
          <a:bodyPr/>
          <a:lstStyle/>
          <a:p>
            <a:pPr marL="457200" indent="-457200" algn="r" rtl="1">
              <a:buFont typeface="+mj-lt"/>
              <a:buAutoNum type="arabicParenR"/>
            </a:pPr>
            <a:r>
              <a:rPr lang="ar-JO" dirty="0"/>
              <a:t>لنصنع الإنسان على صورتنا و مثالنا (تكوين 26:1)</a:t>
            </a:r>
          </a:p>
          <a:p>
            <a:pPr marL="457200" indent="-457200" algn="r" rtl="1">
              <a:buFont typeface="+mj-lt"/>
              <a:buAutoNum type="arabicParenR"/>
            </a:pPr>
            <a:r>
              <a:rPr lang="ar-JO" dirty="0"/>
              <a:t>هلم لنهبط و نبلبل لغتهم(التموين7:11)</a:t>
            </a:r>
          </a:p>
          <a:p>
            <a:pPr marL="457200" indent="-457200" algn="r" rtl="1">
              <a:buFont typeface="+mj-lt"/>
              <a:buAutoNum type="arabicParenR"/>
            </a:pPr>
            <a:r>
              <a:rPr lang="ar-JO" dirty="0"/>
              <a:t>ان اشعياء النبي رأى في السماء مجد الله فسمع السيرافيم يقولون قدوس قدوس قدوس رب الجنود مملؤة السماء و الارض من مجدك.</a:t>
            </a:r>
          </a:p>
        </p:txBody>
      </p:sp>
    </p:spTree>
    <p:extLst>
      <p:ext uri="{BB962C8B-B14F-4D97-AF65-F5344CB8AC3E}">
        <p14:creationId xmlns:p14="http://schemas.microsoft.com/office/powerpoint/2010/main" val="4192497880"/>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965B85-563E-44F6-9163-B2FC6ED74151}"/>
              </a:ext>
            </a:extLst>
          </p:cNvPr>
          <p:cNvSpPr>
            <a:spLocks noGrp="1"/>
          </p:cNvSpPr>
          <p:nvPr>
            <p:ph sz="quarter" idx="13"/>
          </p:nvPr>
        </p:nvSpPr>
        <p:spPr>
          <a:xfrm>
            <a:off x="913774" y="2134340"/>
            <a:ext cx="10363826" cy="4037426"/>
          </a:xfrm>
        </p:spPr>
        <p:txBody>
          <a:bodyPr/>
          <a:lstStyle/>
          <a:p>
            <a:pPr marL="0" indent="0" algn="r" rtl="1">
              <a:buNone/>
            </a:pPr>
            <a:r>
              <a:rPr lang="ar-JO" dirty="0"/>
              <a:t>إن العهد الجديد هو عهد إعلان جميع الحقائق الواجب معرفتها. </a:t>
            </a:r>
          </a:p>
          <a:p>
            <a:pPr marL="0" indent="0" algn="r" rtl="1">
              <a:buNone/>
            </a:pPr>
            <a:r>
              <a:rPr lang="ar-JO" dirty="0"/>
              <a:t>و نكشف هذا الإعلان من خلال:</a:t>
            </a:r>
          </a:p>
          <a:p>
            <a:pPr marL="457200" indent="-457200" algn="r" rtl="1">
              <a:buFont typeface="+mj-lt"/>
              <a:buAutoNum type="arabicParenR"/>
            </a:pPr>
            <a:r>
              <a:rPr lang="ar-JO" dirty="0"/>
              <a:t>حادثة البشارة: حيث قال الملاك جبرائيل و هو يبشر العذراء مريم ان الروح القدس يحل عليك و قوة العلي(اللآب) تظللك و لذلك فالقدوس المولود منك يدعى ابن الله.</a:t>
            </a:r>
          </a:p>
          <a:p>
            <a:pPr marL="457200" indent="-457200" algn="r" rtl="1">
              <a:buFont typeface="+mj-lt"/>
              <a:buAutoNum type="arabicParenR"/>
            </a:pPr>
            <a:r>
              <a:rPr lang="ar-JO" dirty="0"/>
              <a:t>تجلي الرب على جبل طابور و فيه نرى الإبن ينجلس أمام ثلاثة من تلاميذه فالروح القدس يظهر بصورة سحابة مميزة الأب يتكلم من السماء وسط السحابة و يقول هذا هو ابني الحبيب الذي به سررت.</a:t>
            </a:r>
          </a:p>
          <a:p>
            <a:pPr marL="457200" indent="-457200" algn="r" rtl="1">
              <a:buFont typeface="+mj-lt"/>
              <a:buAutoNum type="arabicParenR"/>
            </a:pPr>
            <a:r>
              <a:rPr lang="ar-JO" dirty="0"/>
              <a:t>اعتماد الرب يسوع المسيح: الإبن يعتمد و الروح القدس بهيئة حمامة استقرت على الإبن الآب كان صوته من السماء قائلا انت ابني الحبيب الذي بك سررت.</a:t>
            </a:r>
            <a:endParaRPr lang="en-US" dirty="0"/>
          </a:p>
        </p:txBody>
      </p:sp>
      <p:sp>
        <p:nvSpPr>
          <p:cNvPr id="4" name="Title 3">
            <a:extLst>
              <a:ext uri="{FF2B5EF4-FFF2-40B4-BE49-F238E27FC236}">
                <a16:creationId xmlns:a16="http://schemas.microsoft.com/office/drawing/2014/main" id="{ECB9F17B-BE70-413B-9E67-217D68DE7768}"/>
              </a:ext>
            </a:extLst>
          </p:cNvPr>
          <p:cNvSpPr txBox="1">
            <a:spLocks noGrp="1"/>
          </p:cNvSpPr>
          <p:nvPr>
            <p:ph type="title"/>
          </p:nvPr>
        </p:nvSpPr>
        <p:spPr>
          <a:xfrm>
            <a:off x="914400" y="1121378"/>
            <a:ext cx="10363200" cy="590931"/>
          </a:xfrm>
          <a:prstGeom prst="rect">
            <a:avLst/>
          </a:prstGeom>
          <a:noFill/>
        </p:spPr>
        <p:txBody>
          <a:bodyPr wrap="square" rtlCol="0">
            <a:spAutoFit/>
          </a:bodyPr>
          <a:lstStyle/>
          <a:p>
            <a:pPr rtl="1"/>
            <a:r>
              <a:rPr lang="ar-JO"/>
              <a:t>الأحداث </a:t>
            </a:r>
            <a:r>
              <a:rPr lang="ar-JO" dirty="0"/>
              <a:t>التي تدل على وحدانية الثالوث الأقدس في العهد الجديد</a:t>
            </a:r>
            <a:endParaRPr lang="en-US" dirty="0"/>
          </a:p>
        </p:txBody>
      </p:sp>
    </p:spTree>
    <p:extLst>
      <p:ext uri="{BB962C8B-B14F-4D97-AF65-F5344CB8AC3E}">
        <p14:creationId xmlns:p14="http://schemas.microsoft.com/office/powerpoint/2010/main" val="69705598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Droplet</Template>
  <TotalTime>206</TotalTime>
  <Words>454</Words>
  <Application>Microsoft Office PowerPoint</Application>
  <PresentationFormat>Widescreen</PresentationFormat>
  <Paragraphs>31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Times New Roman</vt:lpstr>
      <vt:lpstr>Tw Cen MT</vt:lpstr>
      <vt:lpstr>Droplet</vt:lpstr>
      <vt:lpstr>الثالوث الأقدس</vt:lpstr>
      <vt:lpstr>سر الثالوث الأقدس</vt:lpstr>
      <vt:lpstr>لماذا يجب علينا الايمان بالحقائق الموحى بها؟ </vt:lpstr>
      <vt:lpstr>اثباتات حقيقة وحدانية الله</vt:lpstr>
      <vt:lpstr>PowerPoint Presentation</vt:lpstr>
      <vt:lpstr>الآيات التي تدل على وحدانية الثالوث الأقدس في العهد القديم</vt:lpstr>
      <vt:lpstr>الأحداث التي تدل على وحدانية الثالوث الأقدس في العهد الجديد</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الثالوث الأقدس</dc:title>
  <dc:creator>Admin</dc:creator>
  <cp:lastModifiedBy>Marya Kamel</cp:lastModifiedBy>
  <cp:revision>20</cp:revision>
  <dcterms:created xsi:type="dcterms:W3CDTF">2020-09-21T11:37:27Z</dcterms:created>
  <dcterms:modified xsi:type="dcterms:W3CDTF">2023-10-23T06:17:58Z</dcterms:modified>
</cp:coreProperties>
</file>