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4" r:id="rId6"/>
    <p:sldId id="260" r:id="rId7"/>
    <p:sldId id="261"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53341F-714B-4CD9-9B34-FEC6FD3F0197}" v="9" dt="2022-10-24T15:09:01.2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bna Mreish" userId="9a9e7a46e6103fe9" providerId="LiveId" clId="{BB53341F-714B-4CD9-9B34-FEC6FD3F0197}"/>
    <pc:docChg chg="custSel addSld modSld">
      <pc:chgData name="Lubna Mreish" userId="9a9e7a46e6103fe9" providerId="LiveId" clId="{BB53341F-714B-4CD9-9B34-FEC6FD3F0197}" dt="2022-10-24T15:13:08.709" v="32" actId="113"/>
      <pc:docMkLst>
        <pc:docMk/>
      </pc:docMkLst>
      <pc:sldChg chg="modSp mod">
        <pc:chgData name="Lubna Mreish" userId="9a9e7a46e6103fe9" providerId="LiveId" clId="{BB53341F-714B-4CD9-9B34-FEC6FD3F0197}" dt="2022-10-24T15:12:46.314" v="30" actId="255"/>
        <pc:sldMkLst>
          <pc:docMk/>
          <pc:sldMk cId="2671501199" sldId="256"/>
        </pc:sldMkLst>
        <pc:spChg chg="mod">
          <ac:chgData name="Lubna Mreish" userId="9a9e7a46e6103fe9" providerId="LiveId" clId="{BB53341F-714B-4CD9-9B34-FEC6FD3F0197}" dt="2022-10-24T15:12:46.314" v="30" actId="255"/>
          <ac:spMkLst>
            <pc:docMk/>
            <pc:sldMk cId="2671501199" sldId="256"/>
            <ac:spMk id="3" creationId="{3CDDFC22-40F9-82CD-D7CE-56175483B393}"/>
          </ac:spMkLst>
        </pc:spChg>
      </pc:sldChg>
      <pc:sldChg chg="modSp mod">
        <pc:chgData name="Lubna Mreish" userId="9a9e7a46e6103fe9" providerId="LiveId" clId="{BB53341F-714B-4CD9-9B34-FEC6FD3F0197}" dt="2022-10-24T15:05:02.039" v="0" actId="255"/>
        <pc:sldMkLst>
          <pc:docMk/>
          <pc:sldMk cId="629903456" sldId="257"/>
        </pc:sldMkLst>
        <pc:spChg chg="mod">
          <ac:chgData name="Lubna Mreish" userId="9a9e7a46e6103fe9" providerId="LiveId" clId="{BB53341F-714B-4CD9-9B34-FEC6FD3F0197}" dt="2022-10-24T15:05:02.039" v="0" actId="255"/>
          <ac:spMkLst>
            <pc:docMk/>
            <pc:sldMk cId="629903456" sldId="257"/>
            <ac:spMk id="3" creationId="{03A2A362-9C0D-F263-5FA7-6BB145992263}"/>
          </ac:spMkLst>
        </pc:spChg>
      </pc:sldChg>
      <pc:sldChg chg="modSp mod">
        <pc:chgData name="Lubna Mreish" userId="9a9e7a46e6103fe9" providerId="LiveId" clId="{BB53341F-714B-4CD9-9B34-FEC6FD3F0197}" dt="2022-10-24T15:05:20.573" v="1" actId="255"/>
        <pc:sldMkLst>
          <pc:docMk/>
          <pc:sldMk cId="3903798091" sldId="258"/>
        </pc:sldMkLst>
        <pc:spChg chg="mod">
          <ac:chgData name="Lubna Mreish" userId="9a9e7a46e6103fe9" providerId="LiveId" clId="{BB53341F-714B-4CD9-9B34-FEC6FD3F0197}" dt="2022-10-24T15:05:20.573" v="1" actId="255"/>
          <ac:spMkLst>
            <pc:docMk/>
            <pc:sldMk cId="3903798091" sldId="258"/>
            <ac:spMk id="2" creationId="{C88A8D21-1D3E-E77F-196F-8CBEAC54535A}"/>
          </ac:spMkLst>
        </pc:spChg>
      </pc:sldChg>
      <pc:sldChg chg="addSp modSp mod setBg setClrOvrMap">
        <pc:chgData name="Lubna Mreish" userId="9a9e7a46e6103fe9" providerId="LiveId" clId="{BB53341F-714B-4CD9-9B34-FEC6FD3F0197}" dt="2022-10-24T15:09:01.292" v="11" actId="20577"/>
        <pc:sldMkLst>
          <pc:docMk/>
          <pc:sldMk cId="2447334218" sldId="259"/>
        </pc:sldMkLst>
        <pc:spChg chg="mod">
          <ac:chgData name="Lubna Mreish" userId="9a9e7a46e6103fe9" providerId="LiveId" clId="{BB53341F-714B-4CD9-9B34-FEC6FD3F0197}" dt="2022-10-24T15:09:01.292" v="11" actId="20577"/>
          <ac:spMkLst>
            <pc:docMk/>
            <pc:sldMk cId="2447334218" sldId="259"/>
            <ac:spMk id="2" creationId="{B716E3BE-7E81-9D71-9E99-64DA7440C2F3}"/>
          </ac:spMkLst>
        </pc:spChg>
        <pc:spChg chg="add">
          <ac:chgData name="Lubna Mreish" userId="9a9e7a46e6103fe9" providerId="LiveId" clId="{BB53341F-714B-4CD9-9B34-FEC6FD3F0197}" dt="2022-10-24T15:05:39.387" v="3" actId="26606"/>
          <ac:spMkLst>
            <pc:docMk/>
            <pc:sldMk cId="2447334218" sldId="259"/>
            <ac:spMk id="15" creationId="{CE3D4922-3D1C-4679-9A86-15BFC1A252F0}"/>
          </ac:spMkLst>
        </pc:spChg>
        <pc:spChg chg="add">
          <ac:chgData name="Lubna Mreish" userId="9a9e7a46e6103fe9" providerId="LiveId" clId="{BB53341F-714B-4CD9-9B34-FEC6FD3F0197}" dt="2022-10-24T15:05:39.387" v="3" actId="26606"/>
          <ac:spMkLst>
            <pc:docMk/>
            <pc:sldMk cId="2447334218" sldId="259"/>
            <ac:spMk id="17" creationId="{164E9BCF-1B67-4514-808C-A5DCBDEB4A85}"/>
          </ac:spMkLst>
        </pc:spChg>
        <pc:grpChg chg="add">
          <ac:chgData name="Lubna Mreish" userId="9a9e7a46e6103fe9" providerId="LiveId" clId="{BB53341F-714B-4CD9-9B34-FEC6FD3F0197}" dt="2022-10-24T15:05:39.387" v="3" actId="26606"/>
          <ac:grpSpMkLst>
            <pc:docMk/>
            <pc:sldMk cId="2447334218" sldId="259"/>
            <ac:grpSpMk id="7" creationId="{E9D059B6-ADD8-488A-B346-63289E90D13F}"/>
          </ac:grpSpMkLst>
        </pc:grpChg>
        <pc:grpChg chg="add">
          <ac:chgData name="Lubna Mreish" userId="9a9e7a46e6103fe9" providerId="LiveId" clId="{BB53341F-714B-4CD9-9B34-FEC6FD3F0197}" dt="2022-10-24T15:05:39.387" v="3" actId="26606"/>
          <ac:grpSpMkLst>
            <pc:docMk/>
            <pc:sldMk cId="2447334218" sldId="259"/>
            <ac:grpSpMk id="19" creationId="{32238778-9D1D-45F4-BB78-76F208A224B4}"/>
          </ac:grpSpMkLst>
        </pc:grpChg>
      </pc:sldChg>
      <pc:sldChg chg="modSp mod">
        <pc:chgData name="Lubna Mreish" userId="9a9e7a46e6103fe9" providerId="LiveId" clId="{BB53341F-714B-4CD9-9B34-FEC6FD3F0197}" dt="2022-10-24T15:10:35.806" v="12"/>
        <pc:sldMkLst>
          <pc:docMk/>
          <pc:sldMk cId="4162535755" sldId="262"/>
        </pc:sldMkLst>
        <pc:spChg chg="mod">
          <ac:chgData name="Lubna Mreish" userId="9a9e7a46e6103fe9" providerId="LiveId" clId="{BB53341F-714B-4CD9-9B34-FEC6FD3F0197}" dt="2022-10-24T15:10:35.806" v="12"/>
          <ac:spMkLst>
            <pc:docMk/>
            <pc:sldMk cId="4162535755" sldId="262"/>
            <ac:spMk id="2" creationId="{5CD731EB-BF6C-DD8A-F6AD-5ED51B91E20C}"/>
          </ac:spMkLst>
        </pc:spChg>
      </pc:sldChg>
      <pc:sldChg chg="modSp new mod">
        <pc:chgData name="Lubna Mreish" userId="9a9e7a46e6103fe9" providerId="LiveId" clId="{BB53341F-714B-4CD9-9B34-FEC6FD3F0197}" dt="2022-10-24T15:13:08.709" v="32" actId="113"/>
        <pc:sldMkLst>
          <pc:docMk/>
          <pc:sldMk cId="1088825032" sldId="264"/>
        </pc:sldMkLst>
        <pc:spChg chg="mod">
          <ac:chgData name="Lubna Mreish" userId="9a9e7a46e6103fe9" providerId="LiveId" clId="{BB53341F-714B-4CD9-9B34-FEC6FD3F0197}" dt="2022-10-24T15:13:08.709" v="32" actId="113"/>
          <ac:spMkLst>
            <pc:docMk/>
            <pc:sldMk cId="1088825032" sldId="264"/>
            <ac:spMk id="2" creationId="{F4F0C8F2-D13D-00D7-8FA6-39BF05A92CC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6ED94F-84F3-48E2-A5D8-AF0A89776FF0}" type="datetimeFigureOut">
              <a:rPr lang="en-US" smtClean="0"/>
              <a:t>10/4/2023</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CD450873-5414-4CC3-8601-8F1AD4C74B49}" type="slidenum">
              <a:rPr lang="en-US" smtClean="0"/>
              <a:t>‹#›</a:t>
            </a:fld>
            <a:endParaRPr lang="en-US"/>
          </a:p>
        </p:txBody>
      </p:sp>
    </p:spTree>
    <p:extLst>
      <p:ext uri="{BB962C8B-B14F-4D97-AF65-F5344CB8AC3E}">
        <p14:creationId xmlns:p14="http://schemas.microsoft.com/office/powerpoint/2010/main" val="1897012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6ED94F-84F3-48E2-A5D8-AF0A89776FF0}"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50873-5414-4CC3-8601-8F1AD4C74B49}" type="slidenum">
              <a:rPr lang="en-US" smtClean="0"/>
              <a:t>‹#›</a:t>
            </a:fld>
            <a:endParaRPr lang="en-US"/>
          </a:p>
        </p:txBody>
      </p:sp>
    </p:spTree>
    <p:extLst>
      <p:ext uri="{BB962C8B-B14F-4D97-AF65-F5344CB8AC3E}">
        <p14:creationId xmlns:p14="http://schemas.microsoft.com/office/powerpoint/2010/main" val="3241409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6ED94F-84F3-48E2-A5D8-AF0A89776FF0}"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50873-5414-4CC3-8601-8F1AD4C74B49}" type="slidenum">
              <a:rPr lang="en-US" smtClean="0"/>
              <a:t>‹#›</a:t>
            </a:fld>
            <a:endParaRPr lang="en-US"/>
          </a:p>
        </p:txBody>
      </p:sp>
    </p:spTree>
    <p:extLst>
      <p:ext uri="{BB962C8B-B14F-4D97-AF65-F5344CB8AC3E}">
        <p14:creationId xmlns:p14="http://schemas.microsoft.com/office/powerpoint/2010/main" val="2387761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6ED94F-84F3-48E2-A5D8-AF0A89776FF0}"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50873-5414-4CC3-8601-8F1AD4C74B49}" type="slidenum">
              <a:rPr lang="en-US" smtClean="0"/>
              <a:t>‹#›</a:t>
            </a:fld>
            <a:endParaRPr lang="en-US"/>
          </a:p>
        </p:txBody>
      </p:sp>
    </p:spTree>
    <p:extLst>
      <p:ext uri="{BB962C8B-B14F-4D97-AF65-F5344CB8AC3E}">
        <p14:creationId xmlns:p14="http://schemas.microsoft.com/office/powerpoint/2010/main" val="3489765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6ED94F-84F3-48E2-A5D8-AF0A89776FF0}"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50873-5414-4CC3-8601-8F1AD4C74B49}" type="slidenum">
              <a:rPr lang="en-US" smtClean="0"/>
              <a:t>‹#›</a:t>
            </a:fld>
            <a:endParaRPr lang="en-US"/>
          </a:p>
        </p:txBody>
      </p:sp>
    </p:spTree>
    <p:extLst>
      <p:ext uri="{BB962C8B-B14F-4D97-AF65-F5344CB8AC3E}">
        <p14:creationId xmlns:p14="http://schemas.microsoft.com/office/powerpoint/2010/main" val="1209675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6ED94F-84F3-48E2-A5D8-AF0A89776FF0}"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50873-5414-4CC3-8601-8F1AD4C74B49}" type="slidenum">
              <a:rPr lang="en-US" smtClean="0"/>
              <a:t>‹#›</a:t>
            </a:fld>
            <a:endParaRPr lang="en-US"/>
          </a:p>
        </p:txBody>
      </p:sp>
    </p:spTree>
    <p:extLst>
      <p:ext uri="{BB962C8B-B14F-4D97-AF65-F5344CB8AC3E}">
        <p14:creationId xmlns:p14="http://schemas.microsoft.com/office/powerpoint/2010/main" val="3943061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6ED94F-84F3-48E2-A5D8-AF0A89776FF0}"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50873-5414-4CC3-8601-8F1AD4C74B49}" type="slidenum">
              <a:rPr lang="en-US" smtClean="0"/>
              <a:t>‹#›</a:t>
            </a:fld>
            <a:endParaRPr lang="en-US"/>
          </a:p>
        </p:txBody>
      </p:sp>
    </p:spTree>
    <p:extLst>
      <p:ext uri="{BB962C8B-B14F-4D97-AF65-F5344CB8AC3E}">
        <p14:creationId xmlns:p14="http://schemas.microsoft.com/office/powerpoint/2010/main" val="2462722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6ED94F-84F3-48E2-A5D8-AF0A89776FF0}"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50873-5414-4CC3-8601-8F1AD4C74B49}" type="slidenum">
              <a:rPr lang="en-US" smtClean="0"/>
              <a:t>‹#›</a:t>
            </a:fld>
            <a:endParaRPr lang="en-US"/>
          </a:p>
        </p:txBody>
      </p:sp>
    </p:spTree>
    <p:extLst>
      <p:ext uri="{BB962C8B-B14F-4D97-AF65-F5344CB8AC3E}">
        <p14:creationId xmlns:p14="http://schemas.microsoft.com/office/powerpoint/2010/main" val="1646553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6ED94F-84F3-48E2-A5D8-AF0A89776FF0}"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50873-5414-4CC3-8601-8F1AD4C74B49}" type="slidenum">
              <a:rPr lang="en-US" smtClean="0"/>
              <a:t>‹#›</a:t>
            </a:fld>
            <a:endParaRPr lang="en-US"/>
          </a:p>
        </p:txBody>
      </p:sp>
    </p:spTree>
    <p:extLst>
      <p:ext uri="{BB962C8B-B14F-4D97-AF65-F5344CB8AC3E}">
        <p14:creationId xmlns:p14="http://schemas.microsoft.com/office/powerpoint/2010/main" val="1000611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6ED94F-84F3-48E2-A5D8-AF0A89776FF0}"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CD450873-5414-4CC3-8601-8F1AD4C74B49}" type="slidenum">
              <a:rPr lang="en-US" smtClean="0"/>
              <a:t>‹#›</a:t>
            </a:fld>
            <a:endParaRPr lang="en-US"/>
          </a:p>
        </p:txBody>
      </p:sp>
    </p:spTree>
    <p:extLst>
      <p:ext uri="{BB962C8B-B14F-4D97-AF65-F5344CB8AC3E}">
        <p14:creationId xmlns:p14="http://schemas.microsoft.com/office/powerpoint/2010/main" val="2378631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6ED94F-84F3-48E2-A5D8-AF0A89776FF0}"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50873-5414-4CC3-8601-8F1AD4C74B49}" type="slidenum">
              <a:rPr lang="en-US" smtClean="0"/>
              <a:t>‹#›</a:t>
            </a:fld>
            <a:endParaRPr lang="en-US"/>
          </a:p>
        </p:txBody>
      </p:sp>
    </p:spTree>
    <p:extLst>
      <p:ext uri="{BB962C8B-B14F-4D97-AF65-F5344CB8AC3E}">
        <p14:creationId xmlns:p14="http://schemas.microsoft.com/office/powerpoint/2010/main" val="391098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6ED94F-84F3-48E2-A5D8-AF0A89776FF0}"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50873-5414-4CC3-8601-8F1AD4C74B49}" type="slidenum">
              <a:rPr lang="en-US" smtClean="0"/>
              <a:t>‹#›</a:t>
            </a:fld>
            <a:endParaRPr lang="en-US"/>
          </a:p>
        </p:txBody>
      </p:sp>
    </p:spTree>
    <p:extLst>
      <p:ext uri="{BB962C8B-B14F-4D97-AF65-F5344CB8AC3E}">
        <p14:creationId xmlns:p14="http://schemas.microsoft.com/office/powerpoint/2010/main" val="3312668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6ED94F-84F3-48E2-A5D8-AF0A89776FF0}" type="datetimeFigureOut">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450873-5414-4CC3-8601-8F1AD4C74B49}" type="slidenum">
              <a:rPr lang="en-US" smtClean="0"/>
              <a:t>‹#›</a:t>
            </a:fld>
            <a:endParaRPr lang="en-US"/>
          </a:p>
        </p:txBody>
      </p:sp>
    </p:spTree>
    <p:extLst>
      <p:ext uri="{BB962C8B-B14F-4D97-AF65-F5344CB8AC3E}">
        <p14:creationId xmlns:p14="http://schemas.microsoft.com/office/powerpoint/2010/main" val="3450628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6ED94F-84F3-48E2-A5D8-AF0A89776FF0}" type="datetimeFigureOut">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450873-5414-4CC3-8601-8F1AD4C74B49}" type="slidenum">
              <a:rPr lang="en-US" smtClean="0"/>
              <a:t>‹#›</a:t>
            </a:fld>
            <a:endParaRPr lang="en-US"/>
          </a:p>
        </p:txBody>
      </p:sp>
    </p:spTree>
    <p:extLst>
      <p:ext uri="{BB962C8B-B14F-4D97-AF65-F5344CB8AC3E}">
        <p14:creationId xmlns:p14="http://schemas.microsoft.com/office/powerpoint/2010/main" val="3068848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6ED94F-84F3-48E2-A5D8-AF0A89776FF0}" type="datetimeFigureOut">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450873-5414-4CC3-8601-8F1AD4C74B49}" type="slidenum">
              <a:rPr lang="en-US" smtClean="0"/>
              <a:t>‹#›</a:t>
            </a:fld>
            <a:endParaRPr lang="en-US"/>
          </a:p>
        </p:txBody>
      </p:sp>
    </p:spTree>
    <p:extLst>
      <p:ext uri="{BB962C8B-B14F-4D97-AF65-F5344CB8AC3E}">
        <p14:creationId xmlns:p14="http://schemas.microsoft.com/office/powerpoint/2010/main" val="735249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6ED94F-84F3-48E2-A5D8-AF0A89776FF0}"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50873-5414-4CC3-8601-8F1AD4C74B49}" type="slidenum">
              <a:rPr lang="en-US" smtClean="0"/>
              <a:t>‹#›</a:t>
            </a:fld>
            <a:endParaRPr lang="en-US"/>
          </a:p>
        </p:txBody>
      </p:sp>
    </p:spTree>
    <p:extLst>
      <p:ext uri="{BB962C8B-B14F-4D97-AF65-F5344CB8AC3E}">
        <p14:creationId xmlns:p14="http://schemas.microsoft.com/office/powerpoint/2010/main" val="3579190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6ED94F-84F3-48E2-A5D8-AF0A89776FF0}"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50873-5414-4CC3-8601-8F1AD4C74B49}" type="slidenum">
              <a:rPr lang="en-US" smtClean="0"/>
              <a:t>‹#›</a:t>
            </a:fld>
            <a:endParaRPr lang="en-US"/>
          </a:p>
        </p:txBody>
      </p:sp>
    </p:spTree>
    <p:extLst>
      <p:ext uri="{BB962C8B-B14F-4D97-AF65-F5344CB8AC3E}">
        <p14:creationId xmlns:p14="http://schemas.microsoft.com/office/powerpoint/2010/main" val="664061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76ED94F-84F3-48E2-A5D8-AF0A89776FF0}" type="datetimeFigureOut">
              <a:rPr lang="en-US" smtClean="0"/>
              <a:t>10/4/2023</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D450873-5414-4CC3-8601-8F1AD4C74B49}" type="slidenum">
              <a:rPr lang="en-US" smtClean="0"/>
              <a:t>‹#›</a:t>
            </a:fld>
            <a:endParaRPr lang="en-US"/>
          </a:p>
        </p:txBody>
      </p:sp>
    </p:spTree>
    <p:extLst>
      <p:ext uri="{BB962C8B-B14F-4D97-AF65-F5344CB8AC3E}">
        <p14:creationId xmlns:p14="http://schemas.microsoft.com/office/powerpoint/2010/main" val="24166090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2B728-03C5-040F-1A96-650CB1E5C932}"/>
              </a:ext>
            </a:extLst>
          </p:cNvPr>
          <p:cNvSpPr>
            <a:spLocks noGrp="1"/>
          </p:cNvSpPr>
          <p:nvPr>
            <p:ph type="ctrTitle"/>
          </p:nvPr>
        </p:nvSpPr>
        <p:spPr>
          <a:xfrm>
            <a:off x="6573795" y="864973"/>
            <a:ext cx="4818083" cy="407773"/>
          </a:xfrm>
        </p:spPr>
        <p:txBody>
          <a:bodyPr anchor="b">
            <a:normAutofit fontScale="90000"/>
          </a:bodyPr>
          <a:lstStyle/>
          <a:p>
            <a:pPr algn="l"/>
            <a:r>
              <a:rPr lang="en-US" dirty="0"/>
              <a:t>Theme</a:t>
            </a:r>
          </a:p>
        </p:txBody>
      </p:sp>
      <p:sp>
        <p:nvSpPr>
          <p:cNvPr id="3" name="Subtitle 2">
            <a:extLst>
              <a:ext uri="{FF2B5EF4-FFF2-40B4-BE49-F238E27FC236}">
                <a16:creationId xmlns:a16="http://schemas.microsoft.com/office/drawing/2014/main" id="{3CDDFC22-40F9-82CD-D7CE-56175483B393}"/>
              </a:ext>
            </a:extLst>
          </p:cNvPr>
          <p:cNvSpPr>
            <a:spLocks noGrp="1"/>
          </p:cNvSpPr>
          <p:nvPr>
            <p:ph type="subTitle" idx="1"/>
          </p:nvPr>
        </p:nvSpPr>
        <p:spPr>
          <a:xfrm>
            <a:off x="6388442" y="1495168"/>
            <a:ext cx="5387547" cy="4868562"/>
          </a:xfrm>
        </p:spPr>
        <p:txBody>
          <a:bodyPr anchor="t">
            <a:noAutofit/>
          </a:bodyPr>
          <a:lstStyle/>
          <a:p>
            <a:pPr algn="l"/>
            <a:r>
              <a:rPr lang="en-US" sz="2400" b="0" i="0" dirty="0">
                <a:effectLst/>
                <a:latin typeface="Roboto" panose="020B0604020202020204" pitchFamily="2" charset="0"/>
              </a:rPr>
              <a:t>The loss of a loved one is one of the hardest things to deal with in life. "The Monkey's Paw" can be seen as a story about how one family deals with the death of their last living son, and the frightening possibility that he could be brought back to life. For Mrs. White, death is the worst possible fate for her son, and she'd prefer him alive, no matter the cost. Mr. White, on the other hand, seems to believe that there is a fate worse than death for his son – being some kind of mangled, undead monster.</a:t>
            </a:r>
            <a:endParaRPr lang="en-US" sz="2400" dirty="0"/>
          </a:p>
        </p:txBody>
      </p:sp>
      <p:pic>
        <p:nvPicPr>
          <p:cNvPr id="18" name="Picture 4" descr="White on blue abstract wintry background">
            <a:extLst>
              <a:ext uri="{FF2B5EF4-FFF2-40B4-BE49-F238E27FC236}">
                <a16:creationId xmlns:a16="http://schemas.microsoft.com/office/drawing/2014/main" id="{888AA337-77C0-F142-D883-82FAF90334BF}"/>
              </a:ext>
            </a:extLst>
          </p:cNvPr>
          <p:cNvPicPr>
            <a:picLocks noChangeAspect="1"/>
          </p:cNvPicPr>
          <p:nvPr/>
        </p:nvPicPr>
        <p:blipFill rotWithShape="1">
          <a:blip r:embed="rId2"/>
          <a:srcRect l="10613" r="23506"/>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67150119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C63C1-A075-6138-DA20-41569E05F551}"/>
              </a:ext>
            </a:extLst>
          </p:cNvPr>
          <p:cNvSpPr>
            <a:spLocks noGrp="1"/>
          </p:cNvSpPr>
          <p:nvPr>
            <p:ph type="title"/>
          </p:nvPr>
        </p:nvSpPr>
        <p:spPr>
          <a:xfrm>
            <a:off x="686834" y="1153572"/>
            <a:ext cx="3200400" cy="4461163"/>
          </a:xfrm>
        </p:spPr>
        <p:txBody>
          <a:bodyPr>
            <a:normAutofit/>
          </a:bodyPr>
          <a:lstStyle/>
          <a:p>
            <a:r>
              <a:rPr lang="en-US" b="1" i="0">
                <a:solidFill>
                  <a:srgbClr val="FFFFFF"/>
                </a:solidFill>
                <a:effectLst/>
                <a:latin typeface="Roboto" panose="02000000000000000000" pitchFamily="2" charset="0"/>
              </a:rPr>
              <a:t>Setting</a:t>
            </a:r>
            <a:br>
              <a:rPr lang="en-US" b="0" i="0">
                <a:solidFill>
                  <a:srgbClr val="FFFFFF"/>
                </a:solidFill>
                <a:effectLst/>
                <a:latin typeface="Roboto" panose="02000000000000000000" pitchFamily="2" charset="0"/>
              </a:rPr>
            </a:br>
            <a:r>
              <a:rPr lang="en-US" b="1" i="0">
                <a:solidFill>
                  <a:srgbClr val="FFFFFF"/>
                </a:solidFill>
                <a:effectLst/>
                <a:latin typeface="Oswald" panose="020B0604020202020204" pitchFamily="2" charset="0"/>
              </a:rPr>
              <a:t>Laburnam Villa, somewhere in England, around 1902</a:t>
            </a:r>
            <a:br>
              <a:rPr lang="en-US" b="1" i="0">
                <a:solidFill>
                  <a:srgbClr val="FFFFFF"/>
                </a:solidFill>
                <a:effectLst/>
                <a:latin typeface="Oswald" panose="020B0604020202020204" pitchFamily="2" charset="0"/>
              </a:rPr>
            </a:br>
            <a:endParaRPr lang="en-US">
              <a:solidFill>
                <a:srgbClr val="FFFFFF"/>
              </a:solidFill>
            </a:endParaRPr>
          </a:p>
        </p:txBody>
      </p:sp>
      <p:sp>
        <p:nvSpPr>
          <p:cNvPr id="3" name="Content Placeholder 2">
            <a:extLst>
              <a:ext uri="{FF2B5EF4-FFF2-40B4-BE49-F238E27FC236}">
                <a16:creationId xmlns:a16="http://schemas.microsoft.com/office/drawing/2014/main" id="{03A2A362-9C0D-F263-5FA7-6BB145992263}"/>
              </a:ext>
            </a:extLst>
          </p:cNvPr>
          <p:cNvSpPr>
            <a:spLocks noGrp="1"/>
          </p:cNvSpPr>
          <p:nvPr>
            <p:ph idx="1"/>
          </p:nvPr>
        </p:nvSpPr>
        <p:spPr>
          <a:xfrm>
            <a:off x="4447308" y="591344"/>
            <a:ext cx="6906491" cy="5585619"/>
          </a:xfrm>
        </p:spPr>
        <p:txBody>
          <a:bodyPr anchor="ctr">
            <a:normAutofit/>
          </a:bodyPr>
          <a:lstStyle/>
          <a:p>
            <a:r>
              <a:rPr lang="en-US" sz="4000" dirty="0"/>
              <a:t>The main setting of "The Monkey's Paw" is inside and around the White family home, called </a:t>
            </a:r>
            <a:r>
              <a:rPr lang="en-US" sz="4000" dirty="0" err="1"/>
              <a:t>Laburnam</a:t>
            </a:r>
            <a:r>
              <a:rPr lang="en-US" sz="4000" dirty="0"/>
              <a:t> Villa. The story is probably set around the time it was published, in 1902. </a:t>
            </a:r>
          </a:p>
        </p:txBody>
      </p:sp>
    </p:spTree>
    <p:extLst>
      <p:ext uri="{BB962C8B-B14F-4D97-AF65-F5344CB8AC3E}">
        <p14:creationId xmlns:p14="http://schemas.microsoft.com/office/powerpoint/2010/main" val="629903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A8D21-1D3E-E77F-196F-8CBEAC54535A}"/>
              </a:ext>
            </a:extLst>
          </p:cNvPr>
          <p:cNvSpPr>
            <a:spLocks noGrp="1"/>
          </p:cNvSpPr>
          <p:nvPr>
            <p:ph type="title"/>
          </p:nvPr>
        </p:nvSpPr>
        <p:spPr>
          <a:xfrm>
            <a:off x="7464614" y="1783959"/>
            <a:ext cx="4087306" cy="2889114"/>
          </a:xfrm>
        </p:spPr>
        <p:txBody>
          <a:bodyPr vert="horz" lIns="91440" tIns="45720" rIns="91440" bIns="45720" rtlCol="0" anchor="b">
            <a:noAutofit/>
          </a:bodyPr>
          <a:lstStyle/>
          <a:p>
            <a:r>
              <a:rPr lang="en-US" sz="4400" dirty="0"/>
              <a:t>Tone</a:t>
            </a:r>
            <a:br>
              <a:rPr lang="en-US" sz="4400" dirty="0"/>
            </a:br>
            <a:br>
              <a:rPr lang="en-US" sz="4400" dirty="0"/>
            </a:br>
            <a:r>
              <a:rPr lang="en-US" sz="4400" dirty="0"/>
              <a:t>Sympathetic</a:t>
            </a:r>
          </a:p>
        </p:txBody>
      </p:sp>
      <p:pic>
        <p:nvPicPr>
          <p:cNvPr id="4" name="Picture 3">
            <a:extLst>
              <a:ext uri="{FF2B5EF4-FFF2-40B4-BE49-F238E27FC236}">
                <a16:creationId xmlns:a16="http://schemas.microsoft.com/office/drawing/2014/main" id="{5CAE3B9A-17FF-E7DC-A280-BF62A88D69B6}"/>
              </a:ext>
            </a:extLst>
          </p:cNvPr>
          <p:cNvPicPr>
            <a:picLocks noChangeAspect="1"/>
          </p:cNvPicPr>
          <p:nvPr/>
        </p:nvPicPr>
        <p:blipFill rotWithShape="1">
          <a:blip r:embed="rId2"/>
          <a:srcRect l="12326" r="25925"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90379809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8"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9"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0"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1"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2"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3"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5" name="Rectangle 14">
            <a:extLst>
              <a:ext uri="{FF2B5EF4-FFF2-40B4-BE49-F238E27FC236}">
                <a16:creationId xmlns:a16="http://schemas.microsoft.com/office/drawing/2014/main" id="{CE3D4922-3D1C-4679-9A86-15BFC1A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64E9BCF-1B67-4514-808C-A5DCBDEB4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 name="Group 18">
            <a:extLst>
              <a:ext uri="{FF2B5EF4-FFF2-40B4-BE49-F238E27FC236}">
                <a16:creationId xmlns:a16="http://schemas.microsoft.com/office/drawing/2014/main" id="{32238778-9D1D-45F4-BB78-76F208A224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0" name="Freeform 6">
              <a:extLst>
                <a:ext uri="{FF2B5EF4-FFF2-40B4-BE49-F238E27FC236}">
                  <a16:creationId xmlns:a16="http://schemas.microsoft.com/office/drawing/2014/main" id="{93667F4D-F2CD-4E50-BACC-24766910F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1" name="Freeform 7">
              <a:extLst>
                <a:ext uri="{FF2B5EF4-FFF2-40B4-BE49-F238E27FC236}">
                  <a16:creationId xmlns:a16="http://schemas.microsoft.com/office/drawing/2014/main" id="{20CAAE25-D2F2-493F-9569-EC552C1AD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2" name="Freeform 8">
              <a:extLst>
                <a:ext uri="{FF2B5EF4-FFF2-40B4-BE49-F238E27FC236}">
                  <a16:creationId xmlns:a16="http://schemas.microsoft.com/office/drawing/2014/main" id="{42D5E996-541D-42BA-8B22-F7E96752CE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3" name="Freeform 9">
              <a:extLst>
                <a:ext uri="{FF2B5EF4-FFF2-40B4-BE49-F238E27FC236}">
                  <a16:creationId xmlns:a16="http://schemas.microsoft.com/office/drawing/2014/main" id="{6BDB86F1-7C07-4D49-B9C9-7837A1FB2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4" name="Freeform 10">
              <a:extLst>
                <a:ext uri="{FF2B5EF4-FFF2-40B4-BE49-F238E27FC236}">
                  <a16:creationId xmlns:a16="http://schemas.microsoft.com/office/drawing/2014/main" id="{92FDEA97-0861-44C0-9B26-4BB5F777A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5" name="Freeform 11">
              <a:extLst>
                <a:ext uri="{FF2B5EF4-FFF2-40B4-BE49-F238E27FC236}">
                  <a16:creationId xmlns:a16="http://schemas.microsoft.com/office/drawing/2014/main" id="{A9F3AA02-C861-444A-9178-0BD3D3CE1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B716E3BE-7E81-9D71-9E99-64DA7440C2F3}"/>
              </a:ext>
            </a:extLst>
          </p:cNvPr>
          <p:cNvSpPr>
            <a:spLocks noGrp="1"/>
          </p:cNvSpPr>
          <p:nvPr>
            <p:ph type="title"/>
          </p:nvPr>
        </p:nvSpPr>
        <p:spPr>
          <a:xfrm>
            <a:off x="4850405" y="1396180"/>
            <a:ext cx="6698127" cy="3842570"/>
          </a:xfrm>
        </p:spPr>
        <p:txBody>
          <a:bodyPr vert="horz" lIns="91440" tIns="45720" rIns="91440" bIns="45720" rtlCol="0" anchor="ctr">
            <a:normAutofit/>
          </a:bodyPr>
          <a:lstStyle/>
          <a:p>
            <a:pPr algn="l"/>
            <a:r>
              <a:rPr lang="en-US" sz="5600" b="1" i="0" dirty="0"/>
              <a:t>Genre</a:t>
            </a:r>
            <a:br>
              <a:rPr lang="en-US" sz="5600" b="0" i="0" dirty="0"/>
            </a:br>
            <a:r>
              <a:rPr lang="en-US" sz="5600" b="1" i="0" dirty="0"/>
              <a:t>Horror , Fiction and  Tragedy</a:t>
            </a:r>
            <a:br>
              <a:rPr lang="en-US" sz="5600" b="1" i="0" dirty="0"/>
            </a:br>
            <a:endParaRPr lang="en-US" sz="5600" dirty="0"/>
          </a:p>
        </p:txBody>
      </p:sp>
    </p:spTree>
    <p:extLst>
      <p:ext uri="{BB962C8B-B14F-4D97-AF65-F5344CB8AC3E}">
        <p14:creationId xmlns:p14="http://schemas.microsoft.com/office/powerpoint/2010/main" val="244733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0C8F2-D13D-00D7-8FA6-39BF05A92CC8}"/>
              </a:ext>
            </a:extLst>
          </p:cNvPr>
          <p:cNvSpPr>
            <a:spLocks noGrp="1"/>
          </p:cNvSpPr>
          <p:nvPr>
            <p:ph type="title"/>
          </p:nvPr>
        </p:nvSpPr>
        <p:spPr/>
        <p:txBody>
          <a:bodyPr/>
          <a:lstStyle/>
          <a:p>
            <a:r>
              <a:rPr lang="en-US" b="1" dirty="0">
                <a:solidFill>
                  <a:srgbClr val="FF0000"/>
                </a:solidFill>
              </a:rPr>
              <a:t>Main Characters</a:t>
            </a:r>
          </a:p>
        </p:txBody>
      </p:sp>
    </p:spTree>
    <p:extLst>
      <p:ext uri="{BB962C8B-B14F-4D97-AF65-F5344CB8AC3E}">
        <p14:creationId xmlns:p14="http://schemas.microsoft.com/office/powerpoint/2010/main" val="1088825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0"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1"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2"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3"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4"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5"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7" name="Rectangle 16">
            <a:extLst>
              <a:ext uri="{FF2B5EF4-FFF2-40B4-BE49-F238E27FC236}">
                <a16:creationId xmlns:a16="http://schemas.microsoft.com/office/drawing/2014/main" id="{E67A1FC6-22FB-4EA7-B90A-C9F18FBEF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246FDC4-DD97-431A-914A-9EB57A4A3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912130" cy="6858000"/>
          </a:xfrm>
          <a:custGeom>
            <a:avLst/>
            <a:gdLst>
              <a:gd name="connsiteX0" fmla="*/ 1073044 w 7912130"/>
              <a:gd name="connsiteY0" fmla="*/ 3032931 h 6858000"/>
              <a:gd name="connsiteX1" fmla="*/ 1073044 w 7912130"/>
              <a:gd name="connsiteY1" fmla="*/ 3035810 h 6858000"/>
              <a:gd name="connsiteX2" fmla="*/ 1076802 w 7912130"/>
              <a:gd name="connsiteY2" fmla="*/ 3035810 h 6858000"/>
              <a:gd name="connsiteX3" fmla="*/ 1170738 w 7912130"/>
              <a:gd name="connsiteY3" fmla="*/ 1248347 h 6858000"/>
              <a:gd name="connsiteX4" fmla="*/ 1170738 w 7912130"/>
              <a:gd name="connsiteY4" fmla="*/ 1273486 h 6858000"/>
              <a:gd name="connsiteX5" fmla="*/ 1183895 w 7912130"/>
              <a:gd name="connsiteY5" fmla="*/ 1248347 h 6858000"/>
              <a:gd name="connsiteX6" fmla="*/ 0 w 7912130"/>
              <a:gd name="connsiteY6" fmla="*/ 0 h 6858000"/>
              <a:gd name="connsiteX7" fmla="*/ 2133906 w 7912130"/>
              <a:gd name="connsiteY7" fmla="*/ 0 h 6858000"/>
              <a:gd name="connsiteX8" fmla="*/ 2629909 w 7912130"/>
              <a:gd name="connsiteY8" fmla="*/ 0 h 6858000"/>
              <a:gd name="connsiteX9" fmla="*/ 1227479 w 7912130"/>
              <a:gd name="connsiteY9" fmla="*/ 2669551 h 6858000"/>
              <a:gd name="connsiteX10" fmla="*/ 1235349 w 7912130"/>
              <a:gd name="connsiteY10" fmla="*/ 2673350 h 6858000"/>
              <a:gd name="connsiteX11" fmla="*/ 1353755 w 7912130"/>
              <a:gd name="connsiteY11" fmla="*/ 2754312 h 6858000"/>
              <a:gd name="connsiteX12" fmla="*/ 7912130 w 7912130"/>
              <a:gd name="connsiteY12" fmla="*/ 6858000 h 6858000"/>
              <a:gd name="connsiteX13" fmla="*/ 6066970 w 7912130"/>
              <a:gd name="connsiteY13" fmla="*/ 6858000 h 6858000"/>
              <a:gd name="connsiteX14" fmla="*/ 6059889 w 7912130"/>
              <a:gd name="connsiteY14" fmla="*/ 6852577 h 6858000"/>
              <a:gd name="connsiteX15" fmla="*/ 6059889 w 7912130"/>
              <a:gd name="connsiteY15" fmla="*/ 6857999 h 6858000"/>
              <a:gd name="connsiteX16" fmla="*/ 1707025 w 7912130"/>
              <a:gd name="connsiteY16" fmla="*/ 6857999 h 6858000"/>
              <a:gd name="connsiteX17" fmla="*/ 1707025 w 7912130"/>
              <a:gd name="connsiteY17" fmla="*/ 6858000 h 6858000"/>
              <a:gd name="connsiteX18" fmla="*/ 1073044 w 7912130"/>
              <a:gd name="connsiteY18" fmla="*/ 6858000 h 6858000"/>
              <a:gd name="connsiteX19" fmla="*/ 536592 w 7912130"/>
              <a:gd name="connsiteY19" fmla="*/ 6858000 h 6858000"/>
              <a:gd name="connsiteX20" fmla="*/ 0 w 791213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2130" h="6858000">
                <a:moveTo>
                  <a:pt x="1073044" y="3032931"/>
                </a:moveTo>
                <a:lnTo>
                  <a:pt x="1073044" y="3035810"/>
                </a:lnTo>
                <a:lnTo>
                  <a:pt x="1076802" y="3035810"/>
                </a:lnTo>
                <a:close/>
                <a:moveTo>
                  <a:pt x="1170738" y="1248347"/>
                </a:moveTo>
                <a:lnTo>
                  <a:pt x="1170738" y="1273486"/>
                </a:lnTo>
                <a:lnTo>
                  <a:pt x="1183895" y="1248347"/>
                </a:lnTo>
                <a:close/>
                <a:moveTo>
                  <a:pt x="0" y="0"/>
                </a:moveTo>
                <a:lnTo>
                  <a:pt x="2133906" y="0"/>
                </a:lnTo>
                <a:lnTo>
                  <a:pt x="2629909" y="0"/>
                </a:lnTo>
                <a:lnTo>
                  <a:pt x="1227479" y="2669551"/>
                </a:lnTo>
                <a:lnTo>
                  <a:pt x="1235349" y="2673350"/>
                </a:lnTo>
                <a:lnTo>
                  <a:pt x="1353755" y="2754312"/>
                </a:lnTo>
                <a:lnTo>
                  <a:pt x="7912130" y="6858000"/>
                </a:lnTo>
                <a:lnTo>
                  <a:pt x="6066970" y="6858000"/>
                </a:lnTo>
                <a:lnTo>
                  <a:pt x="6059889" y="6852577"/>
                </a:lnTo>
                <a:lnTo>
                  <a:pt x="6059889" y="6857999"/>
                </a:lnTo>
                <a:lnTo>
                  <a:pt x="1707025" y="6857999"/>
                </a:lnTo>
                <a:lnTo>
                  <a:pt x="1707025" y="6858000"/>
                </a:lnTo>
                <a:lnTo>
                  <a:pt x="1073044" y="6858000"/>
                </a:lnTo>
                <a:lnTo>
                  <a:pt x="536592" y="6858000"/>
                </a:lnTo>
                <a:lnTo>
                  <a:pt x="0" y="685800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CD4E68A2-74B0-42F5-BB75-2E1A7C201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35917" cy="6858000"/>
          </a:xfrm>
          <a:custGeom>
            <a:avLst/>
            <a:gdLst>
              <a:gd name="connsiteX0" fmla="*/ 696831 w 7535917"/>
              <a:gd name="connsiteY0" fmla="*/ 3032931 h 6858000"/>
              <a:gd name="connsiteX1" fmla="*/ 696831 w 7535917"/>
              <a:gd name="connsiteY1" fmla="*/ 3035810 h 6858000"/>
              <a:gd name="connsiteX2" fmla="*/ 700589 w 7535917"/>
              <a:gd name="connsiteY2" fmla="*/ 3035810 h 6858000"/>
              <a:gd name="connsiteX3" fmla="*/ 794525 w 7535917"/>
              <a:gd name="connsiteY3" fmla="*/ 1248347 h 6858000"/>
              <a:gd name="connsiteX4" fmla="*/ 794525 w 7535917"/>
              <a:gd name="connsiteY4" fmla="*/ 1273486 h 6858000"/>
              <a:gd name="connsiteX5" fmla="*/ 807682 w 7535917"/>
              <a:gd name="connsiteY5" fmla="*/ 1248347 h 6858000"/>
              <a:gd name="connsiteX6" fmla="*/ 0 w 7535917"/>
              <a:gd name="connsiteY6" fmla="*/ 0 h 6858000"/>
              <a:gd name="connsiteX7" fmla="*/ 1757693 w 7535917"/>
              <a:gd name="connsiteY7" fmla="*/ 0 h 6858000"/>
              <a:gd name="connsiteX8" fmla="*/ 2253696 w 7535917"/>
              <a:gd name="connsiteY8" fmla="*/ 0 h 6858000"/>
              <a:gd name="connsiteX9" fmla="*/ 851266 w 7535917"/>
              <a:gd name="connsiteY9" fmla="*/ 2669551 h 6858000"/>
              <a:gd name="connsiteX10" fmla="*/ 859136 w 7535917"/>
              <a:gd name="connsiteY10" fmla="*/ 2673350 h 6858000"/>
              <a:gd name="connsiteX11" fmla="*/ 977542 w 7535917"/>
              <a:gd name="connsiteY11" fmla="*/ 2754312 h 6858000"/>
              <a:gd name="connsiteX12" fmla="*/ 7535917 w 7535917"/>
              <a:gd name="connsiteY12" fmla="*/ 6858000 h 6858000"/>
              <a:gd name="connsiteX13" fmla="*/ 5690757 w 7535917"/>
              <a:gd name="connsiteY13" fmla="*/ 6858000 h 6858000"/>
              <a:gd name="connsiteX14" fmla="*/ 5683676 w 7535917"/>
              <a:gd name="connsiteY14" fmla="*/ 6852577 h 6858000"/>
              <a:gd name="connsiteX15" fmla="*/ 5683676 w 7535917"/>
              <a:gd name="connsiteY15" fmla="*/ 6857999 h 6858000"/>
              <a:gd name="connsiteX16" fmla="*/ 1330812 w 7535917"/>
              <a:gd name="connsiteY16" fmla="*/ 6857999 h 6858000"/>
              <a:gd name="connsiteX17" fmla="*/ 1330812 w 7535917"/>
              <a:gd name="connsiteY17" fmla="*/ 6858000 h 6858000"/>
              <a:gd name="connsiteX18" fmla="*/ 696831 w 7535917"/>
              <a:gd name="connsiteY18" fmla="*/ 6858000 h 6858000"/>
              <a:gd name="connsiteX19" fmla="*/ 160379 w 7535917"/>
              <a:gd name="connsiteY19" fmla="*/ 6858000 h 6858000"/>
              <a:gd name="connsiteX20" fmla="*/ 0 w 7535917"/>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35917" h="6858000">
                <a:moveTo>
                  <a:pt x="696831" y="3032931"/>
                </a:moveTo>
                <a:lnTo>
                  <a:pt x="696831" y="3035810"/>
                </a:lnTo>
                <a:lnTo>
                  <a:pt x="700589" y="3035810"/>
                </a:lnTo>
                <a:close/>
                <a:moveTo>
                  <a:pt x="794525" y="1248347"/>
                </a:moveTo>
                <a:lnTo>
                  <a:pt x="794525" y="1273486"/>
                </a:lnTo>
                <a:lnTo>
                  <a:pt x="807682" y="1248347"/>
                </a:lnTo>
                <a:close/>
                <a:moveTo>
                  <a:pt x="0" y="0"/>
                </a:moveTo>
                <a:lnTo>
                  <a:pt x="1757693" y="0"/>
                </a:lnTo>
                <a:lnTo>
                  <a:pt x="2253696" y="0"/>
                </a:lnTo>
                <a:lnTo>
                  <a:pt x="851266" y="2669551"/>
                </a:lnTo>
                <a:lnTo>
                  <a:pt x="859136" y="2673350"/>
                </a:lnTo>
                <a:lnTo>
                  <a:pt x="977542" y="2754312"/>
                </a:lnTo>
                <a:lnTo>
                  <a:pt x="7535917" y="6858000"/>
                </a:lnTo>
                <a:lnTo>
                  <a:pt x="5690757" y="6858000"/>
                </a:lnTo>
                <a:lnTo>
                  <a:pt x="5683676" y="6852577"/>
                </a:lnTo>
                <a:lnTo>
                  <a:pt x="5683676" y="6857999"/>
                </a:lnTo>
                <a:lnTo>
                  <a:pt x="1330812" y="6857999"/>
                </a:lnTo>
                <a:lnTo>
                  <a:pt x="1330812" y="6858000"/>
                </a:lnTo>
                <a:lnTo>
                  <a:pt x="696831" y="6858000"/>
                </a:lnTo>
                <a:lnTo>
                  <a:pt x="1603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21EBF6E9-A068-C26D-D700-7BD9D2EA6CA5}"/>
              </a:ext>
            </a:extLst>
          </p:cNvPr>
          <p:cNvSpPr>
            <a:spLocks noGrp="1"/>
          </p:cNvSpPr>
          <p:nvPr>
            <p:ph type="title"/>
          </p:nvPr>
        </p:nvSpPr>
        <p:spPr>
          <a:xfrm>
            <a:off x="3444658" y="755904"/>
            <a:ext cx="7711025" cy="3084576"/>
          </a:xfrm>
        </p:spPr>
        <p:txBody>
          <a:bodyPr vert="horz" lIns="91440" tIns="45720" rIns="91440" bIns="45720" rtlCol="0" anchor="ctr">
            <a:normAutofit/>
          </a:bodyPr>
          <a:lstStyle/>
          <a:p>
            <a:pPr algn="l">
              <a:lnSpc>
                <a:spcPct val="90000"/>
              </a:lnSpc>
            </a:pPr>
            <a:r>
              <a:rPr lang="en-US" sz="2400"/>
              <a:t>Mr. White</a:t>
            </a:r>
            <a:br>
              <a:rPr lang="en-US" sz="2400"/>
            </a:br>
            <a:r>
              <a:rPr lang="en-US" sz="2400"/>
              <a:t>Mr. White is the elderly man who buys the monkey's paw and uses it to wish for two hundred pounds (British money) in order to pay off the loan on his house. At the beginning of the story, he's skeptical about the paw. Is it magical, or is it just an icky piece of junk? By the end of the story, though, he's totally convinced of its powers.</a:t>
            </a:r>
          </a:p>
        </p:txBody>
      </p:sp>
    </p:spTree>
    <p:extLst>
      <p:ext uri="{BB962C8B-B14F-4D97-AF65-F5344CB8AC3E}">
        <p14:creationId xmlns:p14="http://schemas.microsoft.com/office/powerpoint/2010/main" val="411496242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8"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9"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0"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1"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2"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3"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5" name="Rectangle 14">
            <a:extLst>
              <a:ext uri="{FF2B5EF4-FFF2-40B4-BE49-F238E27FC236}">
                <a16:creationId xmlns:a16="http://schemas.microsoft.com/office/drawing/2014/main" id="{CE3D4922-3D1C-4679-9A86-15BFC1A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64E9BCF-1B67-4514-808C-A5DCBDEB4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 name="Group 18">
            <a:extLst>
              <a:ext uri="{FF2B5EF4-FFF2-40B4-BE49-F238E27FC236}">
                <a16:creationId xmlns:a16="http://schemas.microsoft.com/office/drawing/2014/main" id="{32238778-9D1D-45F4-BB78-76F208A224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0" name="Freeform 6">
              <a:extLst>
                <a:ext uri="{FF2B5EF4-FFF2-40B4-BE49-F238E27FC236}">
                  <a16:creationId xmlns:a16="http://schemas.microsoft.com/office/drawing/2014/main" id="{93667F4D-F2CD-4E50-BACC-24766910F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1" name="Freeform 7">
              <a:extLst>
                <a:ext uri="{FF2B5EF4-FFF2-40B4-BE49-F238E27FC236}">
                  <a16:creationId xmlns:a16="http://schemas.microsoft.com/office/drawing/2014/main" id="{20CAAE25-D2F2-493F-9569-EC552C1AD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2" name="Freeform 8">
              <a:extLst>
                <a:ext uri="{FF2B5EF4-FFF2-40B4-BE49-F238E27FC236}">
                  <a16:creationId xmlns:a16="http://schemas.microsoft.com/office/drawing/2014/main" id="{42D5E996-541D-42BA-8B22-F7E96752CE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3" name="Freeform 9">
              <a:extLst>
                <a:ext uri="{FF2B5EF4-FFF2-40B4-BE49-F238E27FC236}">
                  <a16:creationId xmlns:a16="http://schemas.microsoft.com/office/drawing/2014/main" id="{6BDB86F1-7C07-4D49-B9C9-7837A1FB2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4" name="Freeform 10">
              <a:extLst>
                <a:ext uri="{FF2B5EF4-FFF2-40B4-BE49-F238E27FC236}">
                  <a16:creationId xmlns:a16="http://schemas.microsoft.com/office/drawing/2014/main" id="{92FDEA97-0861-44C0-9B26-4BB5F777A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5" name="Freeform 11">
              <a:extLst>
                <a:ext uri="{FF2B5EF4-FFF2-40B4-BE49-F238E27FC236}">
                  <a16:creationId xmlns:a16="http://schemas.microsoft.com/office/drawing/2014/main" id="{A9F3AA02-C861-444A-9178-0BD3D3CE1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FB31F7E9-89D6-E4C4-92FF-5915A7ADF5B9}"/>
              </a:ext>
            </a:extLst>
          </p:cNvPr>
          <p:cNvSpPr>
            <a:spLocks noGrp="1"/>
          </p:cNvSpPr>
          <p:nvPr>
            <p:ph type="title"/>
          </p:nvPr>
        </p:nvSpPr>
        <p:spPr>
          <a:xfrm>
            <a:off x="4850405" y="1396180"/>
            <a:ext cx="6698127" cy="3842570"/>
          </a:xfrm>
        </p:spPr>
        <p:txBody>
          <a:bodyPr vert="horz" lIns="91440" tIns="45720" rIns="91440" bIns="45720" rtlCol="0" anchor="ctr">
            <a:normAutofit/>
          </a:bodyPr>
          <a:lstStyle/>
          <a:p>
            <a:pPr algn="l">
              <a:lnSpc>
                <a:spcPct val="90000"/>
              </a:lnSpc>
            </a:pPr>
            <a:r>
              <a:rPr lang="en-US" sz="3300"/>
              <a:t>Mrs. White</a:t>
            </a:r>
            <a:br>
              <a:rPr lang="en-US" sz="3300"/>
            </a:br>
            <a:r>
              <a:rPr lang="en-US" sz="3300"/>
              <a:t>Mrs. White is a strong woman, and the narrator even says she's smarter than her husband. We get the sense that she makes lots of decisions for the family and that her husband is happy with this reversal of traditional gender roles.</a:t>
            </a:r>
          </a:p>
        </p:txBody>
      </p:sp>
    </p:spTree>
    <p:extLst>
      <p:ext uri="{BB962C8B-B14F-4D97-AF65-F5344CB8AC3E}">
        <p14:creationId xmlns:p14="http://schemas.microsoft.com/office/powerpoint/2010/main" val="1188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8"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9"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0"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1"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2"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3"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5" name="Rectangle 14">
            <a:extLst>
              <a:ext uri="{FF2B5EF4-FFF2-40B4-BE49-F238E27FC236}">
                <a16:creationId xmlns:a16="http://schemas.microsoft.com/office/drawing/2014/main" id="{CE3D4922-3D1C-4679-9A86-15BFC1A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6">
            <a:extLst>
              <a:ext uri="{FF2B5EF4-FFF2-40B4-BE49-F238E27FC236}">
                <a16:creationId xmlns:a16="http://schemas.microsoft.com/office/drawing/2014/main" id="{93667F4D-F2CD-4E50-BACC-24766910F7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82913"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tx2">
              <a:lumMod val="50000"/>
            </a:schemeClr>
          </a:solidFill>
          <a:ln>
            <a:noFill/>
          </a:ln>
        </p:spPr>
        <p:txBody>
          <a:bodyPr/>
          <a:lstStyle/>
          <a:p>
            <a:endParaRPr lang="en-US" dirty="0"/>
          </a:p>
        </p:txBody>
      </p:sp>
      <p:sp>
        <p:nvSpPr>
          <p:cNvPr id="19" name="Freeform 7">
            <a:extLst>
              <a:ext uri="{FF2B5EF4-FFF2-40B4-BE49-F238E27FC236}">
                <a16:creationId xmlns:a16="http://schemas.microsoft.com/office/drawing/2014/main" id="{20CAAE25-D2F2-493F-9569-EC552C1A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76525"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accent1"/>
          </a:solidFill>
          <a:ln>
            <a:noFill/>
          </a:ln>
        </p:spPr>
      </p:sp>
      <p:sp>
        <p:nvSpPr>
          <p:cNvPr id="21" name="Freeform 10">
            <a:extLst>
              <a:ext uri="{FF2B5EF4-FFF2-40B4-BE49-F238E27FC236}">
                <a16:creationId xmlns:a16="http://schemas.microsoft.com/office/drawing/2014/main" id="{92FDEA97-0861-44C0-9B26-4BB5F777AE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82913"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tx2">
              <a:lumMod val="25000"/>
              <a:alpha val="80000"/>
            </a:schemeClr>
          </a:solidFill>
          <a:ln>
            <a:noFill/>
          </a:ln>
        </p:spPr>
      </p:sp>
      <p:sp>
        <p:nvSpPr>
          <p:cNvPr id="23" name="Freeform: Shape 22">
            <a:extLst>
              <a:ext uri="{FF2B5EF4-FFF2-40B4-BE49-F238E27FC236}">
                <a16:creationId xmlns:a16="http://schemas.microsoft.com/office/drawing/2014/main" id="{0FC953F9-A744-406B-9DCA-1E7B5D471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76525" y="5238750"/>
            <a:ext cx="1695450" cy="1619250"/>
          </a:xfrm>
          <a:custGeom>
            <a:avLst/>
            <a:gdLst>
              <a:gd name="connsiteX0" fmla="*/ 0 w 1695450"/>
              <a:gd name="connsiteY0" fmla="*/ 0 h 1619250"/>
              <a:gd name="connsiteX1" fmla="*/ 10414 w 1695450"/>
              <a:gd name="connsiteY1" fmla="*/ 1623 h 1619250"/>
              <a:gd name="connsiteX2" fmla="*/ 9236 w 1695450"/>
              <a:gd name="connsiteY2" fmla="*/ 0 h 1619250"/>
              <a:gd name="connsiteX3" fmla="*/ 10475 w 1695450"/>
              <a:gd name="connsiteY3" fmla="*/ 1633 h 1619250"/>
              <a:gd name="connsiteX4" fmla="*/ 244475 w 1695450"/>
              <a:gd name="connsiteY4" fmla="*/ 38100 h 1619250"/>
              <a:gd name="connsiteX5" fmla="*/ 249238 w 1695450"/>
              <a:gd name="connsiteY5" fmla="*/ 38100 h 1619250"/>
              <a:gd name="connsiteX6" fmla="*/ 249238 w 1695450"/>
              <a:gd name="connsiteY6" fmla="*/ 42863 h 1619250"/>
              <a:gd name="connsiteX7" fmla="*/ 244475 w 1695450"/>
              <a:gd name="connsiteY7" fmla="*/ 42863 h 1619250"/>
              <a:gd name="connsiteX8" fmla="*/ 292100 w 1695450"/>
              <a:gd name="connsiteY8" fmla="*/ 95250 h 1619250"/>
              <a:gd name="connsiteX9" fmla="*/ 1695450 w 1695450"/>
              <a:gd name="connsiteY9" fmla="*/ 1619250 h 1619250"/>
              <a:gd name="connsiteX10" fmla="*/ 1237961 w 1695450"/>
              <a:gd name="connsiteY10" fmla="*/ 1619250 h 1619250"/>
              <a:gd name="connsiteX11" fmla="*/ 1228725 w 1695450"/>
              <a:gd name="connsiteY11" fmla="*/ 1619250 h 1619250"/>
              <a:gd name="connsiteX12" fmla="*/ 1183986 w 1695450"/>
              <a:gd name="connsiteY12" fmla="*/ 1619250 h 1619250"/>
              <a:gd name="connsiteX13" fmla="*/ 210255 w 1695450"/>
              <a:gd name="connsiteY13" fmla="*/ 277080 h 161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5450" h="1619250">
                <a:moveTo>
                  <a:pt x="0" y="0"/>
                </a:moveTo>
                <a:lnTo>
                  <a:pt x="10414" y="1623"/>
                </a:lnTo>
                <a:lnTo>
                  <a:pt x="9236" y="0"/>
                </a:lnTo>
                <a:lnTo>
                  <a:pt x="10475" y="1633"/>
                </a:lnTo>
                <a:lnTo>
                  <a:pt x="244475" y="38100"/>
                </a:lnTo>
                <a:lnTo>
                  <a:pt x="249238" y="38100"/>
                </a:lnTo>
                <a:lnTo>
                  <a:pt x="249238" y="42863"/>
                </a:lnTo>
                <a:lnTo>
                  <a:pt x="244475" y="42863"/>
                </a:lnTo>
                <a:lnTo>
                  <a:pt x="292100" y="95250"/>
                </a:lnTo>
                <a:lnTo>
                  <a:pt x="1695450" y="1619250"/>
                </a:lnTo>
                <a:lnTo>
                  <a:pt x="1237961" y="1619250"/>
                </a:lnTo>
                <a:lnTo>
                  <a:pt x="1228725" y="1619250"/>
                </a:lnTo>
                <a:lnTo>
                  <a:pt x="1183986" y="1619250"/>
                </a:lnTo>
                <a:lnTo>
                  <a:pt x="210255" y="277080"/>
                </a:lnTo>
                <a:close/>
              </a:path>
            </a:pathLst>
          </a:custGeom>
          <a:solidFill>
            <a:schemeClr val="accent1">
              <a:lumMod val="75000"/>
              <a:alpha val="80000"/>
            </a:schemeClr>
          </a:solidFill>
          <a:ln>
            <a:noFill/>
          </a:ln>
        </p:spPr>
      </p:sp>
      <p:sp>
        <p:nvSpPr>
          <p:cNvPr id="25" name="Freeform: Shape 24">
            <a:extLst>
              <a:ext uri="{FF2B5EF4-FFF2-40B4-BE49-F238E27FC236}">
                <a16:creationId xmlns:a16="http://schemas.microsoft.com/office/drawing/2014/main" id="{859003D2-E7D2-4253-9EF1-1F513027A8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143384" cy="6858000"/>
          </a:xfrm>
          <a:custGeom>
            <a:avLst/>
            <a:gdLst>
              <a:gd name="connsiteX0" fmla="*/ 0 w 8143384"/>
              <a:gd name="connsiteY0" fmla="*/ 0 h 6858001"/>
              <a:gd name="connsiteX1" fmla="*/ 3861881 w 8143384"/>
              <a:gd name="connsiteY1" fmla="*/ 0 h 6858001"/>
              <a:gd name="connsiteX2" fmla="*/ 3861881 w 8143384"/>
              <a:gd name="connsiteY2" fmla="*/ 1 h 6858001"/>
              <a:gd name="connsiteX3" fmla="*/ 6963565 w 8143384"/>
              <a:gd name="connsiteY3" fmla="*/ 1 h 6858001"/>
              <a:gd name="connsiteX4" fmla="*/ 6963565 w 8143384"/>
              <a:gd name="connsiteY4" fmla="*/ 0 h 6858001"/>
              <a:gd name="connsiteX5" fmla="*/ 7841583 w 8143384"/>
              <a:gd name="connsiteY5" fmla="*/ 0 h 6858001"/>
              <a:gd name="connsiteX6" fmla="*/ 6994625 w 8143384"/>
              <a:gd name="connsiteY6" fmla="*/ 5258645 h 6858001"/>
              <a:gd name="connsiteX7" fmla="*/ 6994625 w 8143384"/>
              <a:gd name="connsiteY7" fmla="*/ 5263939 h 6858001"/>
              <a:gd name="connsiteX8" fmla="*/ 8143384 w 8143384"/>
              <a:gd name="connsiteY8" fmla="*/ 6858001 h 6858001"/>
              <a:gd name="connsiteX9" fmla="*/ 6994625 w 8143384"/>
              <a:gd name="connsiteY9" fmla="*/ 6858001 h 6858001"/>
              <a:gd name="connsiteX10" fmla="*/ 6643195 w 8143384"/>
              <a:gd name="connsiteY10" fmla="*/ 6858001 h 6858001"/>
              <a:gd name="connsiteX11" fmla="*/ 3861881 w 8143384"/>
              <a:gd name="connsiteY11" fmla="*/ 6858001 h 6858001"/>
              <a:gd name="connsiteX12" fmla="*/ 3739675 w 8143384"/>
              <a:gd name="connsiteY12" fmla="*/ 6858001 h 6858001"/>
              <a:gd name="connsiteX13" fmla="*/ 0 w 8143384"/>
              <a:gd name="connsiteY13"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43384" h="6858001">
                <a:moveTo>
                  <a:pt x="0" y="0"/>
                </a:moveTo>
                <a:lnTo>
                  <a:pt x="3861881" y="0"/>
                </a:lnTo>
                <a:lnTo>
                  <a:pt x="3861881" y="1"/>
                </a:lnTo>
                <a:lnTo>
                  <a:pt x="6963565" y="1"/>
                </a:lnTo>
                <a:lnTo>
                  <a:pt x="6963565" y="0"/>
                </a:lnTo>
                <a:lnTo>
                  <a:pt x="7841583" y="0"/>
                </a:lnTo>
                <a:lnTo>
                  <a:pt x="6994625" y="5258645"/>
                </a:lnTo>
                <a:lnTo>
                  <a:pt x="6994625" y="5263939"/>
                </a:lnTo>
                <a:lnTo>
                  <a:pt x="8143384" y="6858001"/>
                </a:lnTo>
                <a:lnTo>
                  <a:pt x="6994625" y="6858001"/>
                </a:lnTo>
                <a:lnTo>
                  <a:pt x="6643195" y="6858001"/>
                </a:lnTo>
                <a:lnTo>
                  <a:pt x="3861881" y="6858001"/>
                </a:lnTo>
                <a:lnTo>
                  <a:pt x="3739675" y="6858001"/>
                </a:lnTo>
                <a:lnTo>
                  <a:pt x="0" y="6858001"/>
                </a:lnTo>
                <a:close/>
              </a:path>
            </a:pathLst>
          </a:custGeom>
          <a:solidFill>
            <a:schemeClr val="bg1">
              <a:lumMod val="75000"/>
              <a:lumOff val="2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CD731EB-BF6C-DD8A-F6AD-5ED51B91E20C}"/>
              </a:ext>
            </a:extLst>
          </p:cNvPr>
          <p:cNvSpPr>
            <a:spLocks noGrp="1"/>
          </p:cNvSpPr>
          <p:nvPr>
            <p:ph type="title"/>
          </p:nvPr>
        </p:nvSpPr>
        <p:spPr>
          <a:xfrm>
            <a:off x="807397" y="643467"/>
            <a:ext cx="6269128" cy="4595283"/>
          </a:xfrm>
        </p:spPr>
        <p:txBody>
          <a:bodyPr vert="horz" lIns="91440" tIns="45720" rIns="91440" bIns="45720" rtlCol="0" anchor="ctr">
            <a:normAutofit/>
          </a:bodyPr>
          <a:lstStyle/>
          <a:p>
            <a:pPr algn="l">
              <a:lnSpc>
                <a:spcPct val="90000"/>
              </a:lnSpc>
            </a:pPr>
            <a:r>
              <a:rPr lang="en-US" sz="3600" dirty="0"/>
              <a:t>Herbert White</a:t>
            </a:r>
            <a:br>
              <a:rPr lang="en-US" sz="3600" dirty="0"/>
            </a:br>
            <a:r>
              <a:rPr lang="en-US" sz="3600" dirty="0"/>
              <a:t>Herbert is obviously very loved by his parents. Even before he dies we can see that he gets lots of love and admiration from them. What's more, he seems to care about them just as much.</a:t>
            </a:r>
          </a:p>
        </p:txBody>
      </p:sp>
    </p:spTree>
    <p:extLst>
      <p:ext uri="{BB962C8B-B14F-4D97-AF65-F5344CB8AC3E}">
        <p14:creationId xmlns:p14="http://schemas.microsoft.com/office/powerpoint/2010/main" val="416253575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8"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9"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0"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1"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2"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3"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5" name="Rectangle 14">
            <a:extLst>
              <a:ext uri="{FF2B5EF4-FFF2-40B4-BE49-F238E27FC236}">
                <a16:creationId xmlns:a16="http://schemas.microsoft.com/office/drawing/2014/main" id="{15655827-B42D-4180-88D3-D83F25E4B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txBody>
          <a:bodyPr rtlCol="0" anchor="ctr"/>
          <a:lstStyle/>
          <a:p>
            <a:pPr algn="ctr"/>
            <a:endParaRPr lang="en-US"/>
          </a:p>
        </p:txBody>
      </p:sp>
      <p:sp>
        <p:nvSpPr>
          <p:cNvPr id="17" name="Freeform: Shape 16">
            <a:extLst>
              <a:ext uri="{FF2B5EF4-FFF2-40B4-BE49-F238E27FC236}">
                <a16:creationId xmlns:a16="http://schemas.microsoft.com/office/drawing/2014/main" id="{24ACCB06-563C-4ADE-B4D6-1FE9F723C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955594"/>
            <a:ext cx="1828958" cy="2902407"/>
          </a:xfrm>
          <a:custGeom>
            <a:avLst/>
            <a:gdLst>
              <a:gd name="connsiteX0" fmla="*/ 0 w 1828958"/>
              <a:gd name="connsiteY0" fmla="*/ 0 h 2902407"/>
              <a:gd name="connsiteX1" fmla="*/ 1828958 w 1828958"/>
              <a:gd name="connsiteY1" fmla="*/ 2902407 h 2902407"/>
              <a:gd name="connsiteX2" fmla="*/ 1709896 w 1828958"/>
              <a:gd name="connsiteY2" fmla="*/ 2902407 h 2902407"/>
              <a:gd name="connsiteX3" fmla="*/ 0 w 1828958"/>
              <a:gd name="connsiteY3" fmla="*/ 63474 h 2902407"/>
            </a:gdLst>
            <a:ahLst/>
            <a:cxnLst>
              <a:cxn ang="0">
                <a:pos x="connsiteX0" y="connsiteY0"/>
              </a:cxn>
              <a:cxn ang="0">
                <a:pos x="connsiteX1" y="connsiteY1"/>
              </a:cxn>
              <a:cxn ang="0">
                <a:pos x="connsiteX2" y="connsiteY2"/>
              </a:cxn>
              <a:cxn ang="0">
                <a:pos x="connsiteX3" y="connsiteY3"/>
              </a:cxn>
            </a:cxnLst>
            <a:rect l="l" t="t" r="r" b="b"/>
            <a:pathLst>
              <a:path w="1828958" h="2902407">
                <a:moveTo>
                  <a:pt x="0" y="0"/>
                </a:moveTo>
                <a:lnTo>
                  <a:pt x="1828958" y="2902407"/>
                </a:lnTo>
                <a:lnTo>
                  <a:pt x="1709896" y="2902407"/>
                </a:lnTo>
                <a:lnTo>
                  <a:pt x="0" y="63474"/>
                </a:lnTo>
                <a:close/>
              </a:path>
            </a:pathLst>
          </a:custGeom>
          <a:solidFill>
            <a:srgbClr val="262626"/>
          </a:solidFill>
          <a:ln>
            <a:noFill/>
          </a:ln>
        </p:spPr>
      </p:sp>
      <p:sp>
        <p:nvSpPr>
          <p:cNvPr id="19" name="Freeform: Shape 18">
            <a:extLst>
              <a:ext uri="{FF2B5EF4-FFF2-40B4-BE49-F238E27FC236}">
                <a16:creationId xmlns:a16="http://schemas.microsoft.com/office/drawing/2014/main" id="{40761ECD-D92B-46AE-82CA-640023D28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3220098"/>
            <a:ext cx="2910045" cy="3637903"/>
          </a:xfrm>
          <a:custGeom>
            <a:avLst/>
            <a:gdLst>
              <a:gd name="connsiteX0" fmla="*/ 0 w 2910045"/>
              <a:gd name="connsiteY0" fmla="*/ 0 h 3637903"/>
              <a:gd name="connsiteX1" fmla="*/ 2910045 w 2910045"/>
              <a:gd name="connsiteY1" fmla="*/ 3637903 h 3637903"/>
              <a:gd name="connsiteX2" fmla="*/ 2786220 w 2910045"/>
              <a:gd name="connsiteY2" fmla="*/ 3637903 h 3637903"/>
              <a:gd name="connsiteX3" fmla="*/ 0 w 2910045"/>
              <a:gd name="connsiteY3" fmla="*/ 20366 h 3637903"/>
            </a:gdLst>
            <a:ahLst/>
            <a:cxnLst>
              <a:cxn ang="0">
                <a:pos x="connsiteX0" y="connsiteY0"/>
              </a:cxn>
              <a:cxn ang="0">
                <a:pos x="connsiteX1" y="connsiteY1"/>
              </a:cxn>
              <a:cxn ang="0">
                <a:pos x="connsiteX2" y="connsiteY2"/>
              </a:cxn>
              <a:cxn ang="0">
                <a:pos x="connsiteX3" y="connsiteY3"/>
              </a:cxn>
            </a:cxnLst>
            <a:rect l="l" t="t" r="r" b="b"/>
            <a:pathLst>
              <a:path w="2910045" h="3637903">
                <a:moveTo>
                  <a:pt x="0" y="0"/>
                </a:moveTo>
                <a:lnTo>
                  <a:pt x="2910045" y="3637903"/>
                </a:lnTo>
                <a:lnTo>
                  <a:pt x="2786220" y="3637903"/>
                </a:lnTo>
                <a:lnTo>
                  <a:pt x="0" y="20366"/>
                </a:lnTo>
                <a:close/>
              </a:path>
            </a:pathLst>
          </a:custGeom>
          <a:solidFill>
            <a:schemeClr val="accent1">
              <a:lumMod val="50000"/>
            </a:schemeClr>
          </a:solidFill>
          <a:ln>
            <a:noFill/>
          </a:ln>
        </p:spPr>
      </p:sp>
      <p:sp>
        <p:nvSpPr>
          <p:cNvPr id="21" name="Freeform: Shape 20">
            <a:extLst>
              <a:ext uri="{FF2B5EF4-FFF2-40B4-BE49-F238E27FC236}">
                <a16:creationId xmlns:a16="http://schemas.microsoft.com/office/drawing/2014/main" id="{9A928607-C55C-40FD-B2DF-6CD6A7226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2845509"/>
            <a:ext cx="4149883" cy="4012491"/>
          </a:xfrm>
          <a:custGeom>
            <a:avLst/>
            <a:gdLst>
              <a:gd name="connsiteX0" fmla="*/ 0 w 4149883"/>
              <a:gd name="connsiteY0" fmla="*/ 0 h 4012491"/>
              <a:gd name="connsiteX1" fmla="*/ 4149883 w 4149883"/>
              <a:gd name="connsiteY1" fmla="*/ 4012491 h 4012491"/>
              <a:gd name="connsiteX2" fmla="*/ 2910046 w 4149883"/>
              <a:gd name="connsiteY2" fmla="*/ 4012491 h 4012491"/>
              <a:gd name="connsiteX3" fmla="*/ 0 w 4149883"/>
              <a:gd name="connsiteY3" fmla="*/ 374587 h 4012491"/>
            </a:gdLst>
            <a:ahLst/>
            <a:cxnLst>
              <a:cxn ang="0">
                <a:pos x="connsiteX0" y="connsiteY0"/>
              </a:cxn>
              <a:cxn ang="0">
                <a:pos x="connsiteX1" y="connsiteY1"/>
              </a:cxn>
              <a:cxn ang="0">
                <a:pos x="connsiteX2" y="connsiteY2"/>
              </a:cxn>
              <a:cxn ang="0">
                <a:pos x="connsiteX3" y="connsiteY3"/>
              </a:cxn>
            </a:cxnLst>
            <a:rect l="l" t="t" r="r" b="b"/>
            <a:pathLst>
              <a:path w="4149883" h="4012491">
                <a:moveTo>
                  <a:pt x="0" y="0"/>
                </a:moveTo>
                <a:lnTo>
                  <a:pt x="4149883" y="4012491"/>
                </a:lnTo>
                <a:lnTo>
                  <a:pt x="2910046" y="4012491"/>
                </a:lnTo>
                <a:lnTo>
                  <a:pt x="0" y="374587"/>
                </a:lnTo>
                <a:close/>
              </a:path>
            </a:pathLst>
          </a:custGeom>
          <a:solidFill>
            <a:schemeClr val="accent1">
              <a:lumMod val="75000"/>
            </a:schemeClr>
          </a:solidFill>
          <a:ln>
            <a:noFill/>
          </a:ln>
        </p:spPr>
      </p:sp>
      <p:sp>
        <p:nvSpPr>
          <p:cNvPr id="23" name="Freeform: Shape 22">
            <a:extLst>
              <a:ext uri="{FF2B5EF4-FFF2-40B4-BE49-F238E27FC236}">
                <a16:creationId xmlns:a16="http://schemas.microsoft.com/office/drawing/2014/main" id="{400A20C1-29A4-43E0-AB15-7931F76F8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332410"/>
            <a:ext cx="2719546" cy="3525590"/>
          </a:xfrm>
          <a:custGeom>
            <a:avLst/>
            <a:gdLst>
              <a:gd name="connsiteX0" fmla="*/ 0 w 2719546"/>
              <a:gd name="connsiteY0" fmla="*/ 0 h 3525590"/>
              <a:gd name="connsiteX1" fmla="*/ 2719546 w 2719546"/>
              <a:gd name="connsiteY1" fmla="*/ 3525590 h 3525590"/>
              <a:gd name="connsiteX2" fmla="*/ 1828959 w 2719546"/>
              <a:gd name="connsiteY2" fmla="*/ 3525590 h 3525590"/>
              <a:gd name="connsiteX3" fmla="*/ 0 w 2719546"/>
              <a:gd name="connsiteY3" fmla="*/ 623183 h 3525590"/>
            </a:gdLst>
            <a:ahLst/>
            <a:cxnLst>
              <a:cxn ang="0">
                <a:pos x="connsiteX0" y="connsiteY0"/>
              </a:cxn>
              <a:cxn ang="0">
                <a:pos x="connsiteX1" y="connsiteY1"/>
              </a:cxn>
              <a:cxn ang="0">
                <a:pos x="connsiteX2" y="connsiteY2"/>
              </a:cxn>
              <a:cxn ang="0">
                <a:pos x="connsiteX3" y="connsiteY3"/>
              </a:cxn>
            </a:cxnLst>
            <a:rect l="l" t="t" r="r" b="b"/>
            <a:pathLst>
              <a:path w="2719546" h="3525590">
                <a:moveTo>
                  <a:pt x="0" y="0"/>
                </a:moveTo>
                <a:lnTo>
                  <a:pt x="2719546" y="3525590"/>
                </a:lnTo>
                <a:lnTo>
                  <a:pt x="1828959" y="3525590"/>
                </a:lnTo>
                <a:lnTo>
                  <a:pt x="0" y="623183"/>
                </a:lnTo>
                <a:close/>
              </a:path>
            </a:pathLst>
          </a:custGeom>
          <a:solidFill>
            <a:srgbClr val="404040"/>
          </a:solidFill>
          <a:ln>
            <a:noFill/>
          </a:ln>
        </p:spPr>
      </p:sp>
      <p:sp>
        <p:nvSpPr>
          <p:cNvPr id="2" name="Title 1">
            <a:extLst>
              <a:ext uri="{FF2B5EF4-FFF2-40B4-BE49-F238E27FC236}">
                <a16:creationId xmlns:a16="http://schemas.microsoft.com/office/drawing/2014/main" id="{C6FE1BF7-6C79-8502-5240-5D646772AB1B}"/>
              </a:ext>
            </a:extLst>
          </p:cNvPr>
          <p:cNvSpPr>
            <a:spLocks noGrp="1"/>
          </p:cNvSpPr>
          <p:nvPr>
            <p:ph type="title"/>
          </p:nvPr>
        </p:nvSpPr>
        <p:spPr>
          <a:xfrm>
            <a:off x="1524000" y="643468"/>
            <a:ext cx="9144000" cy="3618898"/>
          </a:xfrm>
        </p:spPr>
        <p:txBody>
          <a:bodyPr vert="horz" lIns="91440" tIns="45720" rIns="91440" bIns="45720" rtlCol="0" anchor="b">
            <a:normAutofit/>
          </a:bodyPr>
          <a:lstStyle/>
          <a:p>
            <a:pPr>
              <a:lnSpc>
                <a:spcPct val="90000"/>
              </a:lnSpc>
            </a:pPr>
            <a:r>
              <a:rPr lang="en-US" sz="2900"/>
              <a:t>Sergeant-Major Morris</a:t>
            </a:r>
            <a:br>
              <a:rPr lang="en-US" sz="2900"/>
            </a:br>
            <a:r>
              <a:rPr lang="en-US" sz="2900"/>
              <a:t>We don't know much about Sergeant-Major Morris, but we don't trust him. He is described as middle-aged: older than Herbert but younger than his parents. The Whites apparently knew him before he left England to go spend 21 years with the army in India. Supposedly he wished on the monkey's paw and lived to talk about it.</a:t>
            </a:r>
          </a:p>
        </p:txBody>
      </p:sp>
    </p:spTree>
    <p:extLst>
      <p:ext uri="{BB962C8B-B14F-4D97-AF65-F5344CB8AC3E}">
        <p14:creationId xmlns:p14="http://schemas.microsoft.com/office/powerpoint/2010/main" val="32380246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35</TotalTime>
  <Words>421</Words>
  <Application>Microsoft Office PowerPoint</Application>
  <PresentationFormat>Widescreen</PresentationFormat>
  <Paragraphs>11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Corbel</vt:lpstr>
      <vt:lpstr>Oswald</vt:lpstr>
      <vt:lpstr>Roboto</vt:lpstr>
      <vt:lpstr>Parallax</vt:lpstr>
      <vt:lpstr>Theme</vt:lpstr>
      <vt:lpstr>Setting Laburnam Villa, somewhere in England, around 1902 </vt:lpstr>
      <vt:lpstr>Tone  Sympathetic</vt:lpstr>
      <vt:lpstr>Genre Horror , Fiction and  Tragedy </vt:lpstr>
      <vt:lpstr>Main Characters</vt:lpstr>
      <vt:lpstr>Mr. White Mr. White is the elderly man who buys the monkey's paw and uses it to wish for two hundred pounds (British money) in order to pay off the loan on his house. At the beginning of the story, he's skeptical about the paw. Is it magical, or is it just an icky piece of junk? By the end of the story, though, he's totally convinced of its powers.</vt:lpstr>
      <vt:lpstr>Mrs. White Mrs. White is a strong woman, and the narrator even says she's smarter than her husband. We get the sense that she makes lots of decisions for the family and that her husband is happy with this reversal of traditional gender roles.</vt:lpstr>
      <vt:lpstr>Herbert White Herbert is obviously very loved by his parents. Even before he dies we can see that he gets lots of love and admiration from them. What's more, he seems to care about them just as much.</vt:lpstr>
      <vt:lpstr>Sergeant-Major Morris We don't know much about Sergeant-Major Morris, but we don't trust him. He is described as middle-aged: older than Herbert but younger than his parents. The Whites apparently knew him before he left England to go spend 21 years with the army in India. Supposedly he wished on the monkey's paw and lived to talk about 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dc:title>
  <dc:creator>Lubna Mreish</dc:creator>
  <cp:lastModifiedBy>L.Mriesh</cp:lastModifiedBy>
  <cp:revision>2</cp:revision>
  <dcterms:created xsi:type="dcterms:W3CDTF">2022-10-24T14:37:20Z</dcterms:created>
  <dcterms:modified xsi:type="dcterms:W3CDTF">2023-10-04T04:28:10Z</dcterms:modified>
</cp:coreProperties>
</file>