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6" r:id="rId7"/>
    <p:sldId id="275"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6AB7-BB37-46AE-8177-17D5769BD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94B2D-4A04-4F70-B25F-E108991C8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510236-51DB-4DF7-A9D1-22090EA45A8D}"/>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5" name="Footer Placeholder 4">
            <a:extLst>
              <a:ext uri="{FF2B5EF4-FFF2-40B4-BE49-F238E27FC236}">
                <a16:creationId xmlns:a16="http://schemas.microsoft.com/office/drawing/2014/main" id="{33899AE3-1865-4CD2-A71B-4A296A113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CE355-6C2F-4E38-848C-E8BE08241D99}"/>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385798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AA25-6AB7-4DF3-A9E5-E1DF6ABCB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770C1-1D46-48AA-9401-A0B7019C0C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3EEE1-804E-40CA-B975-63CA542AB295}"/>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5" name="Footer Placeholder 4">
            <a:extLst>
              <a:ext uri="{FF2B5EF4-FFF2-40B4-BE49-F238E27FC236}">
                <a16:creationId xmlns:a16="http://schemas.microsoft.com/office/drawing/2014/main" id="{CDBC77B5-7D4F-48D3-B981-C5632B66F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02C5C-04C0-44FB-B487-E804BBA2A0B0}"/>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264640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A415E-534F-42AD-B9F0-D7D81C831B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CC1C6-17BD-48A8-9FB0-6E4A9383FC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47918-8EC4-4300-AE9A-1F6CB4D46551}"/>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5" name="Footer Placeholder 4">
            <a:extLst>
              <a:ext uri="{FF2B5EF4-FFF2-40B4-BE49-F238E27FC236}">
                <a16:creationId xmlns:a16="http://schemas.microsoft.com/office/drawing/2014/main" id="{B12817F8-9F65-4EC3-A4FB-E5F3F225E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B641C-0086-42E5-8548-5E06937A4AAD}"/>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381885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726A-E114-48B2-B6E4-7C2E7BE2D0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44D7F-80F2-417F-A172-8940D9A184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609-11E6-40AB-8097-C3E2AD572733}"/>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5" name="Footer Placeholder 4">
            <a:extLst>
              <a:ext uri="{FF2B5EF4-FFF2-40B4-BE49-F238E27FC236}">
                <a16:creationId xmlns:a16="http://schemas.microsoft.com/office/drawing/2014/main" id="{727F6BC5-59DB-4E05-B060-2A0483322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02B50-4DAA-4ACE-93D6-9112AA8D7F20}"/>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95322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CD87-7472-49D8-8707-2151B3E57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89DBB-52C9-46C2-8149-D9514E6B5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50CAAD-5C8F-4EC7-9ABA-A07449F7B390}"/>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5" name="Footer Placeholder 4">
            <a:extLst>
              <a:ext uri="{FF2B5EF4-FFF2-40B4-BE49-F238E27FC236}">
                <a16:creationId xmlns:a16="http://schemas.microsoft.com/office/drawing/2014/main" id="{5D92893F-B6C7-49A2-9400-F34E2479A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944A4-C8A8-499E-8241-8F96175242FE}"/>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404916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CD82-C912-4923-8805-7413C4FDC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CF9A3-F4A3-44AA-A3A3-9A3374E8B3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A9938D-1228-4FA8-B848-76F48B474C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3F37CB-4468-4998-8BDB-0D21531F4CBA}"/>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6" name="Footer Placeholder 5">
            <a:extLst>
              <a:ext uri="{FF2B5EF4-FFF2-40B4-BE49-F238E27FC236}">
                <a16:creationId xmlns:a16="http://schemas.microsoft.com/office/drawing/2014/main" id="{D3375616-6842-4092-B582-3007739B9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BCE1C-25FE-4157-BAC1-3AE8D0278D51}"/>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32467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DFF1-9297-412C-AAED-ACD941D8C3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E712C-B3E8-4685-9D29-06E73F9FC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61CA70-D528-4CB2-9ADD-EE43E6317F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9EC972-22DF-42F6-8270-9D16402BD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54650C-C670-4CAA-A60E-1081A70D55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57597-193C-4CB2-A5DD-1BD5313EB37C}"/>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8" name="Footer Placeholder 7">
            <a:extLst>
              <a:ext uri="{FF2B5EF4-FFF2-40B4-BE49-F238E27FC236}">
                <a16:creationId xmlns:a16="http://schemas.microsoft.com/office/drawing/2014/main" id="{3379C936-F32B-436E-AA37-4747D4D74A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8890DD-378E-4882-9E86-D9CDE397DF79}"/>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161448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1337-E671-4E62-B551-DFEDBB4FC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5954D-2144-4B76-9734-16FC18F347D2}"/>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4" name="Footer Placeholder 3">
            <a:extLst>
              <a:ext uri="{FF2B5EF4-FFF2-40B4-BE49-F238E27FC236}">
                <a16:creationId xmlns:a16="http://schemas.microsoft.com/office/drawing/2014/main" id="{F490BF31-7623-4BB8-B387-24EE48AB81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85A1D9-3619-4C1D-AB63-24DA4941D4D0}"/>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86260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F10C2-3FC8-4BF6-8C45-0991359C8275}"/>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3" name="Footer Placeholder 2">
            <a:extLst>
              <a:ext uri="{FF2B5EF4-FFF2-40B4-BE49-F238E27FC236}">
                <a16:creationId xmlns:a16="http://schemas.microsoft.com/office/drawing/2014/main" id="{84969B7D-5693-4979-9552-91EECC7DA3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1C225-092E-4825-8016-DB7C24701606}"/>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271030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1638-3A5F-4CB8-9B5C-F07B5EF3B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53355-74DD-4293-8292-A4655B9D1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CAF0D9-E133-44D2-95F8-22F25127E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AE8005-4579-4407-BF0F-AE9C8F7F903D}"/>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6" name="Footer Placeholder 5">
            <a:extLst>
              <a:ext uri="{FF2B5EF4-FFF2-40B4-BE49-F238E27FC236}">
                <a16:creationId xmlns:a16="http://schemas.microsoft.com/office/drawing/2014/main" id="{D0A8B337-A33C-4DCB-A0A4-CD6DA1F5F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11DF7-5241-4814-A36D-04B796D493C8}"/>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272355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8C60-857E-490C-8A56-8FB3FA8BE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C34DA8-C576-4201-9A8F-699A59D51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20259D-4056-4C3C-9CAF-8FBB9ECD9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DE3C8-DC71-4AD0-87D6-5D471DBECC48}"/>
              </a:ext>
            </a:extLst>
          </p:cNvPr>
          <p:cNvSpPr>
            <a:spLocks noGrp="1"/>
          </p:cNvSpPr>
          <p:nvPr>
            <p:ph type="dt" sz="half" idx="10"/>
          </p:nvPr>
        </p:nvSpPr>
        <p:spPr/>
        <p:txBody>
          <a:bodyPr/>
          <a:lstStyle/>
          <a:p>
            <a:fld id="{0F0843B5-5407-432D-8FC9-DFFAC516A784}" type="datetimeFigureOut">
              <a:rPr lang="en-US" smtClean="0"/>
              <a:t>11/8/2023</a:t>
            </a:fld>
            <a:endParaRPr lang="en-US"/>
          </a:p>
        </p:txBody>
      </p:sp>
      <p:sp>
        <p:nvSpPr>
          <p:cNvPr id="6" name="Footer Placeholder 5">
            <a:extLst>
              <a:ext uri="{FF2B5EF4-FFF2-40B4-BE49-F238E27FC236}">
                <a16:creationId xmlns:a16="http://schemas.microsoft.com/office/drawing/2014/main" id="{8CD5EAC4-9D75-476A-89E2-30441168C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4669A-FFF6-4C0B-A780-3307AFF70904}"/>
              </a:ext>
            </a:extLst>
          </p:cNvPr>
          <p:cNvSpPr>
            <a:spLocks noGrp="1"/>
          </p:cNvSpPr>
          <p:nvPr>
            <p:ph type="sldNum" sz="quarter" idx="12"/>
          </p:nvPr>
        </p:nvSpPr>
        <p:spPr/>
        <p:txBody>
          <a:bodyPr/>
          <a:lstStyle/>
          <a:p>
            <a:fld id="{3C239F77-B342-41C5-B92E-715EDFAB05BB}" type="slidenum">
              <a:rPr lang="en-US" smtClean="0"/>
              <a:t>‹#›</a:t>
            </a:fld>
            <a:endParaRPr lang="en-US"/>
          </a:p>
        </p:txBody>
      </p:sp>
    </p:spTree>
    <p:extLst>
      <p:ext uri="{BB962C8B-B14F-4D97-AF65-F5344CB8AC3E}">
        <p14:creationId xmlns:p14="http://schemas.microsoft.com/office/powerpoint/2010/main" val="35090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2700-C4E2-4736-97F4-37F5D2447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473C5-8B28-45DB-8293-E0784EF1D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CBAA0-19EC-4F69-9D5D-D9FC13E76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843B5-5407-432D-8FC9-DFFAC516A784}" type="datetimeFigureOut">
              <a:rPr lang="en-US" smtClean="0"/>
              <a:t>11/8/2023</a:t>
            </a:fld>
            <a:endParaRPr lang="en-US"/>
          </a:p>
        </p:txBody>
      </p:sp>
      <p:sp>
        <p:nvSpPr>
          <p:cNvPr id="5" name="Footer Placeholder 4">
            <a:extLst>
              <a:ext uri="{FF2B5EF4-FFF2-40B4-BE49-F238E27FC236}">
                <a16:creationId xmlns:a16="http://schemas.microsoft.com/office/drawing/2014/main" id="{6A484E67-FF03-4088-B9B9-B4DCFFDEE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7EE7B0-D66B-4FCE-A16F-733D851F7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39F77-B342-41C5-B92E-715EDFAB05BB}" type="slidenum">
              <a:rPr lang="en-US" smtClean="0"/>
              <a:t>‹#›</a:t>
            </a:fld>
            <a:endParaRPr lang="en-US"/>
          </a:p>
        </p:txBody>
      </p:sp>
    </p:spTree>
    <p:extLst>
      <p:ext uri="{BB962C8B-B14F-4D97-AF65-F5344CB8AC3E}">
        <p14:creationId xmlns:p14="http://schemas.microsoft.com/office/powerpoint/2010/main" val="405563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9C6299-D192-48CB-90A0-E096E0DA2524}"/>
              </a:ext>
            </a:extLst>
          </p:cNvPr>
          <p:cNvSpPr>
            <a:spLocks noGrp="1"/>
          </p:cNvSpPr>
          <p:nvPr>
            <p:ph type="title"/>
          </p:nvPr>
        </p:nvSpPr>
        <p:spPr/>
        <p:txBody>
          <a:bodyPr/>
          <a:lstStyle/>
          <a:p>
            <a:pPr algn="ctr"/>
            <a:r>
              <a:rPr lang="en-US" dirty="0"/>
              <a:t>The Monkey's Paw</a:t>
            </a:r>
          </a:p>
        </p:txBody>
      </p:sp>
      <p:pic>
        <p:nvPicPr>
          <p:cNvPr id="1026" name="Picture 2" descr="THE MONKEY'S PAW (2011) | Ricky Lewis Jr | Short Film - YouTube">
            <a:extLst>
              <a:ext uri="{FF2B5EF4-FFF2-40B4-BE49-F238E27FC236}">
                <a16:creationId xmlns:a16="http://schemas.microsoft.com/office/drawing/2014/main" id="{FBEE2F63-616C-4801-BF69-F09AC00AE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69" y="1690688"/>
            <a:ext cx="8905461" cy="50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BC23-517B-4185-8D27-0FB45D27717A}"/>
              </a:ext>
            </a:extLst>
          </p:cNvPr>
          <p:cNvSpPr>
            <a:spLocks noGrp="1"/>
          </p:cNvSpPr>
          <p:nvPr>
            <p:ph type="title"/>
          </p:nvPr>
        </p:nvSpPr>
        <p:spPr/>
        <p:txBody>
          <a:bodyPr/>
          <a:lstStyle/>
          <a:p>
            <a:r>
              <a:rPr lang="en-US" dirty="0">
                <a:solidFill>
                  <a:srgbClr val="FF0000"/>
                </a:solidFill>
              </a:rPr>
              <a:t>How does the information about the Whites’ guest help building suspense? </a:t>
            </a:r>
            <a:r>
              <a:rPr lang="en-US" dirty="0"/>
              <a:t>Paragraph 13</a:t>
            </a:r>
          </a:p>
        </p:txBody>
      </p:sp>
      <p:pic>
        <p:nvPicPr>
          <p:cNvPr id="4098" name="Picture 2" descr="The Monkeys Paw - Background">
            <a:extLst>
              <a:ext uri="{FF2B5EF4-FFF2-40B4-BE49-F238E27FC236}">
                <a16:creationId xmlns:a16="http://schemas.microsoft.com/office/drawing/2014/main" id="{C6F9B5CA-2A92-43D2-A82F-41B27AD77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165" y="1776082"/>
            <a:ext cx="5777948" cy="431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0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2C00-79B4-4B59-B1AD-82F0079D7F76}"/>
              </a:ext>
            </a:extLst>
          </p:cNvPr>
          <p:cNvSpPr>
            <a:spLocks noGrp="1"/>
          </p:cNvSpPr>
          <p:nvPr>
            <p:ph type="title"/>
          </p:nvPr>
        </p:nvSpPr>
        <p:spPr/>
        <p:txBody>
          <a:bodyPr>
            <a:normAutofit fontScale="90000"/>
          </a:bodyPr>
          <a:lstStyle/>
          <a:p>
            <a:r>
              <a:rPr lang="en-US" dirty="0"/>
              <a:t>The author uses foreshadowing</a:t>
            </a:r>
            <a:r>
              <a:rPr lang="en-US" dirty="0">
                <a:solidFill>
                  <a:srgbClr val="FF0000"/>
                </a:solidFill>
              </a:rPr>
              <a:t>( suggesting something in advance) </a:t>
            </a:r>
            <a:r>
              <a:rPr lang="en-US" dirty="0"/>
              <a:t>to prepare the reader for strange and unexpected events.</a:t>
            </a:r>
          </a:p>
        </p:txBody>
      </p:sp>
      <p:pic>
        <p:nvPicPr>
          <p:cNvPr id="5122" name="Picture 2" descr="The Monkeys Paw - Background">
            <a:extLst>
              <a:ext uri="{FF2B5EF4-FFF2-40B4-BE49-F238E27FC236}">
                <a16:creationId xmlns:a16="http://schemas.microsoft.com/office/drawing/2014/main" id="{B60DE05A-98C6-4DC4-85E9-E70BE5439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61" y="1989412"/>
            <a:ext cx="6029740" cy="45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8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6265-5E0B-47E4-B87C-4BFD0C57AC0D}"/>
              </a:ext>
            </a:extLst>
          </p:cNvPr>
          <p:cNvSpPr>
            <a:spLocks noGrp="1"/>
          </p:cNvSpPr>
          <p:nvPr>
            <p:ph type="title"/>
          </p:nvPr>
        </p:nvSpPr>
        <p:spPr/>
        <p:txBody>
          <a:bodyPr/>
          <a:lstStyle/>
          <a:p>
            <a:r>
              <a:rPr lang="en-US" b="1" dirty="0">
                <a:solidFill>
                  <a:srgbClr val="FF0000"/>
                </a:solidFill>
              </a:rPr>
              <a:t>What does this lesson suggest about the story’s theme? Paragraph 26</a:t>
            </a:r>
          </a:p>
        </p:txBody>
      </p:sp>
      <p:pic>
        <p:nvPicPr>
          <p:cNvPr id="6146" name="Picture 2" descr="Why You Should Be Able to State Your Story's Theme in One Sentence">
            <a:extLst>
              <a:ext uri="{FF2B5EF4-FFF2-40B4-BE49-F238E27FC236}">
                <a16:creationId xmlns:a16="http://schemas.microsoft.com/office/drawing/2014/main" id="{96FC2BA2-06DB-4152-8382-47E80C136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226" y="2143539"/>
            <a:ext cx="6096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7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E0F0-A412-4324-9A09-3927AF0BB5F2}"/>
              </a:ext>
            </a:extLst>
          </p:cNvPr>
          <p:cNvSpPr>
            <a:spLocks noGrp="1"/>
          </p:cNvSpPr>
          <p:nvPr>
            <p:ph type="title"/>
          </p:nvPr>
        </p:nvSpPr>
        <p:spPr/>
        <p:txBody>
          <a:bodyPr/>
          <a:lstStyle/>
          <a:p>
            <a:r>
              <a:rPr lang="en-US" dirty="0"/>
              <a:t>It suggests the theme about the dangerous that interfering with fate.</a:t>
            </a:r>
          </a:p>
        </p:txBody>
      </p:sp>
      <p:pic>
        <p:nvPicPr>
          <p:cNvPr id="7170" name="Picture 2" descr="Why You Should Be Able to State Your Story's Theme in One Sentence">
            <a:extLst>
              <a:ext uri="{FF2B5EF4-FFF2-40B4-BE49-F238E27FC236}">
                <a16:creationId xmlns:a16="http://schemas.microsoft.com/office/drawing/2014/main" id="{0373E44A-33BE-408F-9F6D-71E4D96E8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78" y="2024269"/>
            <a:ext cx="6096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921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E0AC-D670-45F4-9401-18908728891B}"/>
              </a:ext>
            </a:extLst>
          </p:cNvPr>
          <p:cNvSpPr>
            <a:spLocks noGrp="1"/>
          </p:cNvSpPr>
          <p:nvPr>
            <p:ph type="title"/>
          </p:nvPr>
        </p:nvSpPr>
        <p:spPr/>
        <p:txBody>
          <a:bodyPr>
            <a:normAutofit fontScale="90000"/>
          </a:bodyPr>
          <a:lstStyle/>
          <a:p>
            <a:r>
              <a:rPr lang="en-US" dirty="0">
                <a:solidFill>
                  <a:srgbClr val="FF0000"/>
                </a:solidFill>
              </a:rPr>
              <a:t>How do you think the paw might affect the main character’s relationships? </a:t>
            </a:r>
            <a:r>
              <a:rPr lang="en-US" dirty="0"/>
              <a:t>Paragraph 35-44</a:t>
            </a:r>
          </a:p>
        </p:txBody>
      </p:sp>
      <p:pic>
        <p:nvPicPr>
          <p:cNvPr id="8194" name="Picture 2" descr="THE MONKEY'S PAW (2011): OFFICIAL MOVIE SITE">
            <a:extLst>
              <a:ext uri="{FF2B5EF4-FFF2-40B4-BE49-F238E27FC236}">
                <a16:creationId xmlns:a16="http://schemas.microsoft.com/office/drawing/2014/main" id="{B9A826D6-BA17-48E5-98CC-C5C8045C1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730" y="1663927"/>
            <a:ext cx="5499654" cy="449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1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A9AC-604E-43B6-8618-4511178B3BB7}"/>
              </a:ext>
            </a:extLst>
          </p:cNvPr>
          <p:cNvSpPr>
            <a:spLocks noGrp="1"/>
          </p:cNvSpPr>
          <p:nvPr>
            <p:ph type="title"/>
          </p:nvPr>
        </p:nvSpPr>
        <p:spPr/>
        <p:txBody>
          <a:bodyPr/>
          <a:lstStyle/>
          <a:p>
            <a:r>
              <a:rPr lang="en-US" dirty="0"/>
              <a:t>The family might develop different points of view about what to do with the paw.</a:t>
            </a:r>
          </a:p>
        </p:txBody>
      </p:sp>
      <p:pic>
        <p:nvPicPr>
          <p:cNvPr id="9218" name="Picture 2" descr="The Monkey's Paw. - ppt video online download">
            <a:extLst>
              <a:ext uri="{FF2B5EF4-FFF2-40B4-BE49-F238E27FC236}">
                <a16:creationId xmlns:a16="http://schemas.microsoft.com/office/drawing/2014/main" id="{9200E16B-64BB-41B8-B01D-0AD68D61D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0"/>
          <a:stretch/>
        </p:blipFill>
        <p:spPr bwMode="auto">
          <a:xfrm>
            <a:off x="2438400" y="1823210"/>
            <a:ext cx="6493565" cy="518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4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B944-79C1-42A1-AB84-1068A23707FE}"/>
              </a:ext>
            </a:extLst>
          </p:cNvPr>
          <p:cNvSpPr>
            <a:spLocks noGrp="1"/>
          </p:cNvSpPr>
          <p:nvPr>
            <p:ph type="title"/>
          </p:nvPr>
        </p:nvSpPr>
        <p:spPr/>
        <p:txBody>
          <a:bodyPr/>
          <a:lstStyle/>
          <a:p>
            <a:r>
              <a:rPr lang="en-US" dirty="0"/>
              <a:t>How have the Whites’ views of the paw changes?  Paragraph 58- 61</a:t>
            </a:r>
          </a:p>
        </p:txBody>
      </p:sp>
      <p:pic>
        <p:nvPicPr>
          <p:cNvPr id="10242" name="Picture 2" descr="Buy The Power Of Point Of View: Make Your Story Come To Life Book Online at  Low Prices in India | The Power Of Point Of View: Make Your Story Come To">
            <a:extLst>
              <a:ext uri="{FF2B5EF4-FFF2-40B4-BE49-F238E27FC236}">
                <a16:creationId xmlns:a16="http://schemas.microsoft.com/office/drawing/2014/main" id="{3F32F41C-D517-4646-846F-E7126A9D7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6" y="1660718"/>
            <a:ext cx="3429966" cy="519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4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0C90-6CE5-4A27-BB4B-CB53C957907B}"/>
              </a:ext>
            </a:extLst>
          </p:cNvPr>
          <p:cNvSpPr>
            <a:spLocks noGrp="1"/>
          </p:cNvSpPr>
          <p:nvPr>
            <p:ph type="title"/>
          </p:nvPr>
        </p:nvSpPr>
        <p:spPr>
          <a:xfrm>
            <a:off x="838200" y="365125"/>
            <a:ext cx="10515600" cy="2404579"/>
          </a:xfrm>
        </p:spPr>
        <p:txBody>
          <a:bodyPr>
            <a:normAutofit fontScale="90000"/>
          </a:bodyPr>
          <a:lstStyle/>
          <a:p>
            <a:r>
              <a:rPr lang="en-US" dirty="0"/>
              <a:t>The paw’s movement scares Mr. White. Herbert still seems confident that the paw is powerless. Mrs. </a:t>
            </a:r>
            <a:r>
              <a:rPr lang="en-US"/>
              <a:t>White is </a:t>
            </a:r>
            <a:r>
              <a:rPr lang="en-US" dirty="0"/>
              <a:t>nervous about </a:t>
            </a:r>
            <a:r>
              <a:rPr lang="en-US"/>
              <a:t>the husband’s </a:t>
            </a:r>
            <a:r>
              <a:rPr lang="en-US" dirty="0"/>
              <a:t>reaction but tries to assure him that he imagined the paw’s movement.</a:t>
            </a:r>
          </a:p>
        </p:txBody>
      </p:sp>
      <p:pic>
        <p:nvPicPr>
          <p:cNvPr id="11266" name="Picture 2" descr="Buy The Power Of Point Of View: Make Your Story Come To Life Book Online at  Low Prices in India | The Power Of Point Of View: Make Your Story Come To">
            <a:extLst>
              <a:ext uri="{FF2B5EF4-FFF2-40B4-BE49-F238E27FC236}">
                <a16:creationId xmlns:a16="http://schemas.microsoft.com/office/drawing/2014/main" id="{BBB9C557-5A2D-49C4-9E8B-896FC2DD8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3006108"/>
            <a:ext cx="2542071" cy="385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7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20E0-B2ED-426E-9DBE-9EF1002193A4}"/>
              </a:ext>
            </a:extLst>
          </p:cNvPr>
          <p:cNvSpPr>
            <a:spLocks noGrp="1"/>
          </p:cNvSpPr>
          <p:nvPr>
            <p:ph type="title"/>
          </p:nvPr>
        </p:nvSpPr>
        <p:spPr/>
        <p:txBody>
          <a:bodyPr/>
          <a:lstStyle/>
          <a:p>
            <a:r>
              <a:rPr lang="en-US" dirty="0"/>
              <a:t>What are some possible causes of the man’s behavior ? Paragraph 76</a:t>
            </a:r>
          </a:p>
        </p:txBody>
      </p:sp>
      <p:pic>
        <p:nvPicPr>
          <p:cNvPr id="12290" name="Picture 2" descr="The Monkey's Paw (2013) - IMDb">
            <a:extLst>
              <a:ext uri="{FF2B5EF4-FFF2-40B4-BE49-F238E27FC236}">
                <a16:creationId xmlns:a16="http://schemas.microsoft.com/office/drawing/2014/main" id="{9548CB03-229E-4DAD-91FC-0039E715C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756" y="2329278"/>
            <a:ext cx="6230746" cy="350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7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A8A8-C938-4F99-B0FC-6D08B14AF309}"/>
              </a:ext>
            </a:extLst>
          </p:cNvPr>
          <p:cNvSpPr>
            <a:spLocks noGrp="1"/>
          </p:cNvSpPr>
          <p:nvPr>
            <p:ph type="title"/>
          </p:nvPr>
        </p:nvSpPr>
        <p:spPr/>
        <p:txBody>
          <a:bodyPr>
            <a:normAutofit fontScale="90000"/>
          </a:bodyPr>
          <a:lstStyle/>
          <a:p>
            <a:r>
              <a:rPr lang="en-US" dirty="0"/>
              <a:t>The man’s action create suspense and suggest that he has bad news, and something bad may have happened to Herbert.</a:t>
            </a:r>
          </a:p>
        </p:txBody>
      </p:sp>
      <p:pic>
        <p:nvPicPr>
          <p:cNvPr id="13314" name="Picture 2" descr="The Monkey's Paw (2013) - IMDb">
            <a:extLst>
              <a:ext uri="{FF2B5EF4-FFF2-40B4-BE49-F238E27FC236}">
                <a16:creationId xmlns:a16="http://schemas.microsoft.com/office/drawing/2014/main" id="{77A6DABB-B98B-46DA-A569-7F6727296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01" y="2522641"/>
            <a:ext cx="6254327" cy="351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6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84B6-2B1C-451C-9AB0-5DA18FB8B39D}"/>
              </a:ext>
            </a:extLst>
          </p:cNvPr>
          <p:cNvSpPr>
            <a:spLocks noGrp="1"/>
          </p:cNvSpPr>
          <p:nvPr>
            <p:ph type="title"/>
          </p:nvPr>
        </p:nvSpPr>
        <p:spPr>
          <a:xfrm>
            <a:off x="838200" y="365125"/>
            <a:ext cx="10515600" cy="2404579"/>
          </a:xfrm>
        </p:spPr>
        <p:txBody>
          <a:bodyPr>
            <a:normAutofit fontScale="90000"/>
          </a:bodyPr>
          <a:lstStyle/>
          <a:p>
            <a:r>
              <a:rPr lang="en-US" b="1" dirty="0"/>
              <a:t>One reason to read literature is to learn how to avoid or understand common problems. </a:t>
            </a:r>
            <a:br>
              <a:rPr lang="en-US" b="1" dirty="0"/>
            </a:br>
            <a:r>
              <a:rPr lang="en-US" b="1" dirty="0"/>
              <a:t>Literature transfers lessons through themes, which means messages about life.</a:t>
            </a:r>
          </a:p>
        </p:txBody>
      </p:sp>
      <p:pic>
        <p:nvPicPr>
          <p:cNvPr id="1026" name="Picture 2" descr="Power of Literature">
            <a:extLst>
              <a:ext uri="{FF2B5EF4-FFF2-40B4-BE49-F238E27FC236}">
                <a16:creationId xmlns:a16="http://schemas.microsoft.com/office/drawing/2014/main" id="{0A90BD0C-F0D1-4BB6-AC6E-99B482321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432" y="2628900"/>
            <a:ext cx="428625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5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E443-1C64-4D53-9CF2-A3C8E06D1F28}"/>
              </a:ext>
            </a:extLst>
          </p:cNvPr>
          <p:cNvSpPr>
            <a:spLocks noGrp="1"/>
          </p:cNvSpPr>
          <p:nvPr>
            <p:ph type="title"/>
          </p:nvPr>
        </p:nvSpPr>
        <p:spPr/>
        <p:txBody>
          <a:bodyPr>
            <a:normAutofit fontScale="90000"/>
          </a:bodyPr>
          <a:lstStyle/>
          <a:p>
            <a:r>
              <a:rPr lang="en-US" dirty="0"/>
              <a:t>Why do you think the author includes this description ? Cite evidence to support your ideas. Paragraph 96- 100</a:t>
            </a:r>
          </a:p>
        </p:txBody>
      </p:sp>
      <p:pic>
        <p:nvPicPr>
          <p:cNvPr id="14340" name="Picture 4" descr="The Monkey's Paw” by W.W. Jacobs - ppt video online download">
            <a:extLst>
              <a:ext uri="{FF2B5EF4-FFF2-40B4-BE49-F238E27FC236}">
                <a16:creationId xmlns:a16="http://schemas.microsoft.com/office/drawing/2014/main" id="{08EE7E90-2F3C-449C-B119-0D7E26EB9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704" y="2050773"/>
            <a:ext cx="6162261" cy="462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3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1CBB-8B03-4B36-8B59-0F68B327D8CC}"/>
              </a:ext>
            </a:extLst>
          </p:cNvPr>
          <p:cNvSpPr>
            <a:spLocks noGrp="1"/>
          </p:cNvSpPr>
          <p:nvPr>
            <p:ph type="title"/>
          </p:nvPr>
        </p:nvSpPr>
        <p:spPr/>
        <p:txBody>
          <a:bodyPr>
            <a:normAutofit fontScale="90000"/>
          </a:bodyPr>
          <a:lstStyle/>
          <a:p>
            <a:r>
              <a:rPr lang="en-US" dirty="0"/>
              <a:t>The description slows the pacing of the story, suggesting a calm lull, before an increase in tension.</a:t>
            </a:r>
          </a:p>
        </p:txBody>
      </p:sp>
      <p:pic>
        <p:nvPicPr>
          <p:cNvPr id="15362" name="Picture 2" descr="The Monkey's Paw” by W.W. Jacobs - ppt video online download">
            <a:extLst>
              <a:ext uri="{FF2B5EF4-FFF2-40B4-BE49-F238E27FC236}">
                <a16:creationId xmlns:a16="http://schemas.microsoft.com/office/drawing/2014/main" id="{C6ADA577-927D-4870-8E3E-42BD571A6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288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5B4E-B987-425D-83E1-9ABDF038A7C4}"/>
              </a:ext>
            </a:extLst>
          </p:cNvPr>
          <p:cNvSpPr>
            <a:spLocks noGrp="1"/>
          </p:cNvSpPr>
          <p:nvPr>
            <p:ph type="title"/>
          </p:nvPr>
        </p:nvSpPr>
        <p:spPr/>
        <p:txBody>
          <a:bodyPr/>
          <a:lstStyle/>
          <a:p>
            <a:r>
              <a:rPr lang="en-US" b="1" dirty="0">
                <a:solidFill>
                  <a:schemeClr val="accent1">
                    <a:lumMod val="75000"/>
                  </a:schemeClr>
                </a:solidFill>
              </a:rPr>
              <a:t>In some stories the theme is explicit or stated directly in the text.</a:t>
            </a:r>
          </a:p>
        </p:txBody>
      </p:sp>
      <p:pic>
        <p:nvPicPr>
          <p:cNvPr id="2050" name="Picture 2" descr="Explicit Meaning - YouTube">
            <a:extLst>
              <a:ext uri="{FF2B5EF4-FFF2-40B4-BE49-F238E27FC236}">
                <a16:creationId xmlns:a16="http://schemas.microsoft.com/office/drawing/2014/main" id="{A5963A54-C952-4872-9167-2B41D73EC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35" y="1794012"/>
            <a:ext cx="8719930" cy="490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2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4DE5-9838-4015-A104-635E17011964}"/>
              </a:ext>
            </a:extLst>
          </p:cNvPr>
          <p:cNvSpPr>
            <a:spLocks noGrp="1"/>
          </p:cNvSpPr>
          <p:nvPr>
            <p:ph type="title"/>
          </p:nvPr>
        </p:nvSpPr>
        <p:spPr/>
        <p:txBody>
          <a:bodyPr/>
          <a:lstStyle/>
          <a:p>
            <a:r>
              <a:rPr lang="en-US" b="1" dirty="0"/>
              <a:t>In most cases , the theme is implicit, or not stated directly. Readers must</a:t>
            </a:r>
            <a:r>
              <a:rPr lang="en-US" b="1" dirty="0">
                <a:solidFill>
                  <a:srgbClr val="00B050"/>
                </a:solidFill>
              </a:rPr>
              <a:t> </a:t>
            </a:r>
            <a:r>
              <a:rPr lang="en-US" dirty="0">
                <a:solidFill>
                  <a:srgbClr val="FF0000"/>
                </a:solidFill>
              </a:rPr>
              <a:t>Infer or guess</a:t>
            </a:r>
          </a:p>
        </p:txBody>
      </p:sp>
      <p:pic>
        <p:nvPicPr>
          <p:cNvPr id="3074" name="Picture 2" descr="Explicit&quot; vs. &quot;Implicit&quot;: What's The Difference? | Dictionary.com">
            <a:extLst>
              <a:ext uri="{FF2B5EF4-FFF2-40B4-BE49-F238E27FC236}">
                <a16:creationId xmlns:a16="http://schemas.microsoft.com/office/drawing/2014/main" id="{EA556D03-7A37-4635-8C93-180FB8B0D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674" y="1845366"/>
            <a:ext cx="6949109" cy="486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38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9CDB-E343-4031-9095-EDC902969599}"/>
              </a:ext>
            </a:extLst>
          </p:cNvPr>
          <p:cNvSpPr>
            <a:spLocks noGrp="1"/>
          </p:cNvSpPr>
          <p:nvPr>
            <p:ph type="title"/>
          </p:nvPr>
        </p:nvSpPr>
        <p:spPr/>
        <p:txBody>
          <a:bodyPr>
            <a:normAutofit fontScale="90000"/>
          </a:bodyPr>
          <a:lstStyle/>
          <a:p>
            <a:r>
              <a:rPr lang="en-US" dirty="0"/>
              <a:t>Clues in the text can include the ways that characters interact with each other. </a:t>
            </a:r>
            <a:br>
              <a:rPr lang="en-US" dirty="0"/>
            </a:br>
            <a:r>
              <a:rPr lang="en-US" dirty="0">
                <a:solidFill>
                  <a:srgbClr val="C00000"/>
                </a:solidFill>
              </a:rPr>
              <a:t>For instance, Who treats whom lovingly?</a:t>
            </a:r>
          </a:p>
        </p:txBody>
      </p:sp>
      <p:pic>
        <p:nvPicPr>
          <p:cNvPr id="4098" name="Picture 2" descr="Clue Vector Clipart Illustrations. 7,369 Clue clip art vector EPS drawings  available to search from thousands of royalty free illustrators.">
            <a:extLst>
              <a:ext uri="{FF2B5EF4-FFF2-40B4-BE49-F238E27FC236}">
                <a16:creationId xmlns:a16="http://schemas.microsoft.com/office/drawing/2014/main" id="{767A4554-451C-4D23-882D-01E6BABCC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43" y="2328863"/>
            <a:ext cx="3821182" cy="404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39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05C9-85A6-42BE-8C60-8DB9A29AC710}"/>
              </a:ext>
            </a:extLst>
          </p:cNvPr>
          <p:cNvSpPr>
            <a:spLocks noGrp="1"/>
          </p:cNvSpPr>
          <p:nvPr>
            <p:ph type="title"/>
          </p:nvPr>
        </p:nvSpPr>
        <p:spPr/>
        <p:txBody>
          <a:bodyPr>
            <a:normAutofit/>
          </a:bodyPr>
          <a:lstStyle/>
          <a:p>
            <a:pPr algn="ctr"/>
            <a:r>
              <a:rPr lang="en-US" sz="5400" b="1" dirty="0">
                <a:solidFill>
                  <a:srgbClr val="FFC000"/>
                </a:solidFill>
              </a:rPr>
              <a:t>Warm up </a:t>
            </a:r>
          </a:p>
        </p:txBody>
      </p:sp>
      <p:pic>
        <p:nvPicPr>
          <p:cNvPr id="6146" name="Picture 2" descr="Warm Up Activities - Downs Junior School Music">
            <a:extLst>
              <a:ext uri="{FF2B5EF4-FFF2-40B4-BE49-F238E27FC236}">
                <a16:creationId xmlns:a16="http://schemas.microsoft.com/office/drawing/2014/main" id="{92A03282-B506-4141-B5EB-B55CD7253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514" y="1855304"/>
            <a:ext cx="8671750" cy="287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0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0E0E-5D09-481C-AC08-75DF2C052265}"/>
              </a:ext>
            </a:extLst>
          </p:cNvPr>
          <p:cNvSpPr>
            <a:spLocks noGrp="1"/>
          </p:cNvSpPr>
          <p:nvPr>
            <p:ph type="title"/>
          </p:nvPr>
        </p:nvSpPr>
        <p:spPr>
          <a:xfrm>
            <a:off x="838200" y="921716"/>
            <a:ext cx="10515600" cy="2709380"/>
          </a:xfrm>
        </p:spPr>
        <p:txBody>
          <a:bodyPr>
            <a:normAutofit fontScale="90000"/>
          </a:bodyPr>
          <a:lstStyle/>
          <a:p>
            <a:r>
              <a:rPr lang="en-US" dirty="0"/>
              <a:t>The story you will read is about a monkey’s paw that grants wishes.</a:t>
            </a:r>
            <a:br>
              <a:rPr lang="en-US" dirty="0"/>
            </a:br>
            <a:r>
              <a:rPr lang="en-US" dirty="0"/>
              <a:t>Write a brief paragraph about something you might want to change, and describe the possible effects of having your wish granted.</a:t>
            </a:r>
          </a:p>
        </p:txBody>
      </p:sp>
      <p:pic>
        <p:nvPicPr>
          <p:cNvPr id="5122" name="Picture 2" descr="View Pin: DS – Pins in Tubes – Wish Granted - Magic Lamp">
            <a:extLst>
              <a:ext uri="{FF2B5EF4-FFF2-40B4-BE49-F238E27FC236}">
                <a16:creationId xmlns:a16="http://schemas.microsoft.com/office/drawing/2014/main" id="{AA2BD94D-9CE3-42A2-BBAA-903BC09DC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384" y="3069448"/>
            <a:ext cx="3142008" cy="30331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nting Wish Stock Illustrations – 59 Granting Wish Stock Illustrations,  Vectors &amp; Clipart - Dreamstime">
            <a:extLst>
              <a:ext uri="{FF2B5EF4-FFF2-40B4-BE49-F238E27FC236}">
                <a16:creationId xmlns:a16="http://schemas.microsoft.com/office/drawing/2014/main" id="{61DFBF8C-4321-43C3-B197-5F537D1AF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59476"/>
            <a:ext cx="2435087" cy="292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5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81F7-174A-42B1-A486-BFD090609216}"/>
              </a:ext>
            </a:extLst>
          </p:cNvPr>
          <p:cNvSpPr>
            <a:spLocks noGrp="1"/>
          </p:cNvSpPr>
          <p:nvPr>
            <p:ph type="title"/>
          </p:nvPr>
        </p:nvSpPr>
        <p:spPr/>
        <p:txBody>
          <a:bodyPr>
            <a:normAutofit fontScale="90000"/>
          </a:bodyPr>
          <a:lstStyle/>
          <a:p>
            <a:r>
              <a:rPr lang="en-US" b="1" dirty="0">
                <a:solidFill>
                  <a:srgbClr val="FF0000"/>
                </a:solidFill>
              </a:rPr>
              <a:t>What might the details about the father hint about the future events in the plot? </a:t>
            </a:r>
            <a:r>
              <a:rPr lang="en-US" dirty="0"/>
              <a:t>Paragraph 1</a:t>
            </a:r>
          </a:p>
        </p:txBody>
      </p:sp>
      <p:pic>
        <p:nvPicPr>
          <p:cNvPr id="2052" name="Picture 4" descr="Adding Details to Your Story Activity - Have Fun Teaching">
            <a:extLst>
              <a:ext uri="{FF2B5EF4-FFF2-40B4-BE49-F238E27FC236}">
                <a16:creationId xmlns:a16="http://schemas.microsoft.com/office/drawing/2014/main" id="{F43E4F00-E30A-4AB0-963A-E91582850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784"/>
          <a:stretch/>
        </p:blipFill>
        <p:spPr bwMode="auto">
          <a:xfrm>
            <a:off x="3444876" y="1783561"/>
            <a:ext cx="3963090" cy="370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8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C4B3-1868-4040-80E3-A0E1E2FF2951}"/>
              </a:ext>
            </a:extLst>
          </p:cNvPr>
          <p:cNvSpPr>
            <a:spLocks noGrp="1"/>
          </p:cNvSpPr>
          <p:nvPr>
            <p:ph type="title"/>
          </p:nvPr>
        </p:nvSpPr>
        <p:spPr/>
        <p:txBody>
          <a:bodyPr/>
          <a:lstStyle/>
          <a:p>
            <a:r>
              <a:rPr lang="en-US" dirty="0"/>
              <a:t>The father seems like the type of person who might take risks or do dangerous things.</a:t>
            </a:r>
          </a:p>
        </p:txBody>
      </p:sp>
      <p:pic>
        <p:nvPicPr>
          <p:cNvPr id="4" name="Picture 4" descr="Adding Details to Your Story Activity - Have Fun Teaching">
            <a:extLst>
              <a:ext uri="{FF2B5EF4-FFF2-40B4-BE49-F238E27FC236}">
                <a16:creationId xmlns:a16="http://schemas.microsoft.com/office/drawing/2014/main" id="{E646B625-3FF3-4009-96DE-EF0A615844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784"/>
          <a:stretch/>
        </p:blipFill>
        <p:spPr bwMode="auto">
          <a:xfrm>
            <a:off x="3550893" y="2114866"/>
            <a:ext cx="3963090" cy="370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14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381</Words>
  <Application>Microsoft Office PowerPoint</Application>
  <PresentationFormat>Widescreen</PresentationFormat>
  <Paragraphs>21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Monkey's Paw</vt:lpstr>
      <vt:lpstr>One reason to read literature is to learn how to avoid or understand common problems.  Literature transfers lessons through themes, which means messages about life.</vt:lpstr>
      <vt:lpstr>In some stories the theme is explicit or stated directly in the text.</vt:lpstr>
      <vt:lpstr>In most cases , the theme is implicit, or not stated directly. Readers must Infer or guess</vt:lpstr>
      <vt:lpstr>Clues in the text can include the ways that characters interact with each other.  For instance, Who treats whom lovingly?</vt:lpstr>
      <vt:lpstr>Warm up </vt:lpstr>
      <vt:lpstr>The story you will read is about a monkey’s paw that grants wishes. Write a brief paragraph about something you might want to change, and describe the possible effects of having your wish granted.</vt:lpstr>
      <vt:lpstr>What might the details about the father hint about the future events in the plot? Paragraph 1</vt:lpstr>
      <vt:lpstr>The father seems like the type of person who might take risks or do dangerous things.</vt:lpstr>
      <vt:lpstr>How does the information about the Whites’ guest help building suspense? Paragraph 13</vt:lpstr>
      <vt:lpstr>The author uses foreshadowing( suggesting something in advance) to prepare the reader for strange and unexpected events.</vt:lpstr>
      <vt:lpstr>What does this lesson suggest about the story’s theme? Paragraph 26</vt:lpstr>
      <vt:lpstr>It suggests the theme about the dangerous that interfering with fate.</vt:lpstr>
      <vt:lpstr>How do you think the paw might affect the main character’s relationships? Paragraph 35-44</vt:lpstr>
      <vt:lpstr>The family might develop different points of view about what to do with the paw.</vt:lpstr>
      <vt:lpstr>How have the Whites’ views of the paw changes?  Paragraph 58- 61</vt:lpstr>
      <vt:lpstr>The paw’s movement scares Mr. White. Herbert still seems confident that the paw is powerless. Mrs. White is nervous about the husband’s reaction but tries to assure him that he imagined the paw’s movement.</vt:lpstr>
      <vt:lpstr>What are some possible causes of the man’s behavior ? Paragraph 76</vt:lpstr>
      <vt:lpstr>The man’s action create suspense and suggest that he has bad news, and something bad may have happened to Herbert.</vt:lpstr>
      <vt:lpstr>Why do you think the author includes this description ? Cite evidence to support your ideas. Paragraph 96- 100</vt:lpstr>
      <vt:lpstr>The description slows the pacing of the story, suggesting a calm lull, before an increase in 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Monkey's Paw</dc:title>
  <dc:creator>L.Mriesh</dc:creator>
  <cp:lastModifiedBy>L.Mriesh</cp:lastModifiedBy>
  <cp:revision>56</cp:revision>
  <dcterms:created xsi:type="dcterms:W3CDTF">2022-10-03T05:03:04Z</dcterms:created>
  <dcterms:modified xsi:type="dcterms:W3CDTF">2023-11-08T08:07:31Z</dcterms:modified>
</cp:coreProperties>
</file>