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6" r:id="rId7"/>
    <p:sldId id="262" r:id="rId8"/>
    <p:sldId id="265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745AA-CBA1-46DF-869B-DDDA498692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89EB65-0705-40D4-9D83-1552414E66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18211-B9B9-477C-9E78-FBF9D2AF7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0EEC-B68A-4693-B997-F46F13D10911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342EB9-C89A-4FE0-9919-48FC68FB9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EA3801-DF8D-49C0-8671-5084FEE0A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A9F35-E46E-4172-B9D9-68636D43A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097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303FB-3C10-4D2F-B1F5-727FEB5DF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E77F7D-C7D2-4873-A14F-2F9A25A24B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63F605-E340-4C2F-B875-4811492E7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0EEC-B68A-4693-B997-F46F13D10911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4E8783-A56D-4338-98D1-D4FCA52A4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024D10-4018-4CAD-BC4C-D7E984D41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A9F35-E46E-4172-B9D9-68636D43A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56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C8674C-55CD-4728-B0E2-7C965CA79C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406629-F4EF-4011-841A-F8B34C0A8F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135ACE-2FAF-49BA-B333-D8ED090B0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0EEC-B68A-4693-B997-F46F13D10911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6AFE23-F675-4A88-8FCF-701A6666B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6CCFDC-9CEC-4E92-97A8-DCD84C64F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A9F35-E46E-4172-B9D9-68636D43A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4533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3EDC2-E5BC-4FBD-A7AC-01EAA0A0E20F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2A895-0DA8-4702-80C8-9ED43041E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213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1B9BE-8DB1-4C6F-95EF-0E96BD899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E281E4-4125-4202-952B-D0C3F38BAA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022EB4-28A5-46DC-8A01-FF8D2D0F0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0EEC-B68A-4693-B997-F46F13D10911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BE01EE-300A-4C43-974B-FD67B74CE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02B9A6-AB93-4F92-A6B4-272106C19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A9F35-E46E-4172-B9D9-68636D43A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992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9C716-E8C3-41AD-957A-46EEC0F29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49073D-190F-4313-80E0-0B52BC045D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860E2F-DB80-4A9C-9BC5-C2214AAFC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0EEC-B68A-4693-B997-F46F13D10911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0D1D57-B3E8-4F33-ADDC-99399DFDC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89FE07-4982-410C-AA17-B7E150024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A9F35-E46E-4172-B9D9-68636D43A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932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74096-87B0-4F62-A90C-6974B674B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92F637-BCA4-415E-8079-C28D8A251E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E591F4-AB31-4E23-B3F4-6BEB8C024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7C9BE6-A168-43FA-9DB6-7D86518E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0EEC-B68A-4693-B997-F46F13D10911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9A8DAB-59A4-4685-917E-980D16BB6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C5FD91-DCD1-48DF-A269-8E2D1E2CC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A9F35-E46E-4172-B9D9-68636D43A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35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D6DEC-AC27-43B7-B4E0-CA0B1D4C8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72A832-2815-457F-9A24-3BF0F80346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B9B824-2F58-403C-AF4F-61021ECA22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6CA840-389D-4827-924D-C7D6E68BA2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D12FBF-DCC3-4226-A542-A20C4C5F48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15358E-B892-47E3-895E-DCE8DC9F9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0EEC-B68A-4693-B997-F46F13D10911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09C949-0470-4FF2-BB53-7B44124CC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502C76-B2B1-4286-80B5-55E212F32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A9F35-E46E-4172-B9D9-68636D43A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971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33245-F4EC-4336-95C6-DB4258349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B2C3BB-7BFF-485A-96AA-1C4C51152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0EEC-B68A-4693-B997-F46F13D10911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F469AE-564E-4A26-A82F-1840B9807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179CE2-162B-462A-B435-63524967F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A9F35-E46E-4172-B9D9-68636D43A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369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BCB31C-ACDC-482A-91C3-7EBAE5FAA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0EEC-B68A-4693-B997-F46F13D10911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0A1801-9F05-463C-9518-C0D5090E8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89DA95-4A54-437F-9864-E878AF982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A9F35-E46E-4172-B9D9-68636D43A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278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557C9-21AA-4D7A-98F8-39D4D6BC6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7791F-5B78-4636-B620-54BA1F43C7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C8898B-493B-4684-86AB-669FF94CB4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FAFC52-0857-44DE-8AD7-79C2FBE30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0EEC-B68A-4693-B997-F46F13D10911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6D2617-D167-4D24-A3A3-D238D1243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15825F-8D13-4E3C-88EB-2391F212B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A9F35-E46E-4172-B9D9-68636D43A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166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6825D-2878-437C-96BB-443996A80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5A68EB-7609-46F8-A36D-441A2B4275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5D9051-A4F4-4A9B-BB3B-01BB1CB9F6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E6D9B1-7C81-4877-B40F-F8C6AA6E1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0EEC-B68A-4693-B997-F46F13D10911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730A19-A60D-48DE-82B5-6EDEE950D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B78DE6-1DEA-49B9-8471-D28228C1D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A9F35-E46E-4172-B9D9-68636D43A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452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34A3B2-A205-4523-A5D4-F7E8DFE0E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CF2B13-D6D4-4923-A75F-340C5C4A61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FC833A-67CB-4DA1-887B-AF5965BF6D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F0EEC-B68A-4693-B997-F46F13D10911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ABF4A-4EDD-44D9-8D78-326665002F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540869-C643-44BB-86D3-F4BFDA564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A9F35-E46E-4172-B9D9-68636D43A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811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287D5-2864-4A62-879F-87F575CDC1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Singular and plural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875F1D-1AFD-4B2C-A34B-56B8DF2CA0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850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5E189-3740-4B2F-B0F8-6E1028716F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956" y="1122363"/>
            <a:ext cx="10472652" cy="1169281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accent1"/>
                </a:solidFill>
                <a:latin typeface="Comic Sans MS" panose="030F0702030302020204" pitchFamily="66" charset="0"/>
              </a:rPr>
              <a:t>   How many cars are there?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579FEC-9877-4165-A4AF-EBC1710705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Colorful Cars Clipart | Basic drawing for kids, Easy drawings for kids,  Drawing for kids">
            <a:extLst>
              <a:ext uri="{FF2B5EF4-FFF2-40B4-BE49-F238E27FC236}">
                <a16:creationId xmlns:a16="http://schemas.microsoft.com/office/drawing/2014/main" id="{5CC49592-63B3-4F85-A449-3C82FE8A3C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622" y="2216954"/>
            <a:ext cx="5164419" cy="3763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E7E8827-B1E0-4B94-AD21-0E5032B985F2}"/>
              </a:ext>
            </a:extLst>
          </p:cNvPr>
          <p:cNvSpPr txBox="1"/>
          <p:nvPr/>
        </p:nvSpPr>
        <p:spPr>
          <a:xfrm>
            <a:off x="4691268" y="5350916"/>
            <a:ext cx="63875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Comic Sans MS" panose="030F0702030302020204" pitchFamily="66" charset="0"/>
              </a:rPr>
              <a:t>One </a:t>
            </a:r>
            <a:r>
              <a:rPr lang="en-US" sz="4400" dirty="0">
                <a:solidFill>
                  <a:srgbClr val="00B050"/>
                </a:solidFill>
                <a:latin typeface="Comic Sans MS" panose="030F0702030302020204" pitchFamily="66" charset="0"/>
              </a:rPr>
              <a:t>car</a:t>
            </a:r>
          </a:p>
        </p:txBody>
      </p:sp>
    </p:spTree>
    <p:extLst>
      <p:ext uri="{BB962C8B-B14F-4D97-AF65-F5344CB8AC3E}">
        <p14:creationId xmlns:p14="http://schemas.microsoft.com/office/powerpoint/2010/main" val="2162895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and Magician Clip Art - Magic Wand Clipart Png Transparent PNG - 560x560 -  Free Download on NicePNG">
            <a:extLst>
              <a:ext uri="{FF2B5EF4-FFF2-40B4-BE49-F238E27FC236}">
                <a16:creationId xmlns:a16="http://schemas.microsoft.com/office/drawing/2014/main" id="{FD1FC25F-8968-49C2-8BF2-2B8A5A118D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021" y="928266"/>
            <a:ext cx="7201606" cy="5620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xplosion: 14 Points 3">
            <a:extLst>
              <a:ext uri="{FF2B5EF4-FFF2-40B4-BE49-F238E27FC236}">
                <a16:creationId xmlns:a16="http://schemas.microsoft.com/office/drawing/2014/main" id="{54835F6E-FA68-4D7A-AEAE-023E869D68E8}"/>
              </a:ext>
            </a:extLst>
          </p:cNvPr>
          <p:cNvSpPr/>
          <p:nvPr/>
        </p:nvSpPr>
        <p:spPr>
          <a:xfrm>
            <a:off x="100894" y="-338666"/>
            <a:ext cx="4064000" cy="4569178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Abracadabra</a:t>
            </a:r>
          </a:p>
        </p:txBody>
      </p:sp>
    </p:spTree>
    <p:extLst>
      <p:ext uri="{BB962C8B-B14F-4D97-AF65-F5344CB8AC3E}">
        <p14:creationId xmlns:p14="http://schemas.microsoft.com/office/powerpoint/2010/main" val="1090498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5E189-3740-4B2F-B0F8-6E1028716F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9113" y="1122363"/>
            <a:ext cx="10641495" cy="60042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solidFill>
                  <a:schemeClr val="accent1"/>
                </a:solidFill>
                <a:latin typeface="Comic Sans MS" panose="030F0702030302020204" pitchFamily="66" charset="0"/>
              </a:rPr>
              <a:t>   How many cars are there?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579FEC-9877-4165-A4AF-EBC1710705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7E8827-B1E0-4B94-AD21-0E5032B985F2}"/>
              </a:ext>
            </a:extLst>
          </p:cNvPr>
          <p:cNvSpPr txBox="1"/>
          <p:nvPr/>
        </p:nvSpPr>
        <p:spPr>
          <a:xfrm>
            <a:off x="4691268" y="5350916"/>
            <a:ext cx="63875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Comic Sans MS" panose="030F0702030302020204" pitchFamily="66" charset="0"/>
              </a:rPr>
              <a:t>Three </a:t>
            </a:r>
            <a:r>
              <a:rPr lang="en-US" sz="4400" dirty="0">
                <a:solidFill>
                  <a:srgbClr val="00B050"/>
                </a:solidFill>
                <a:latin typeface="Comic Sans MS" panose="030F0702030302020204" pitchFamily="66" charset="0"/>
              </a:rPr>
              <a:t>car</a:t>
            </a:r>
          </a:p>
        </p:txBody>
      </p:sp>
      <p:pic>
        <p:nvPicPr>
          <p:cNvPr id="3074" name="Picture 2" descr="A Set Of Three Cars Painted In Different Colors. Vector Illustration  Royalty Free Cliparts, Vectors, And Stock Illustration. Image 94505775.">
            <a:extLst>
              <a:ext uri="{FF2B5EF4-FFF2-40B4-BE49-F238E27FC236}">
                <a16:creationId xmlns:a16="http://schemas.microsoft.com/office/drawing/2014/main" id="{B6FC1958-B5A9-421F-AB83-0DB2E91D0D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1292" y="1815899"/>
            <a:ext cx="3007892" cy="3007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9317DE1-119B-4F1B-ADB2-D675E7A69D44}"/>
              </a:ext>
            </a:extLst>
          </p:cNvPr>
          <p:cNvSpPr txBox="1"/>
          <p:nvPr/>
        </p:nvSpPr>
        <p:spPr>
          <a:xfrm>
            <a:off x="7301946" y="5350916"/>
            <a:ext cx="5830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930511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5E189-3740-4B2F-B0F8-6E1028716F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7333" y="1122363"/>
            <a:ext cx="10653275" cy="118057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solidFill>
                  <a:schemeClr val="accent1"/>
                </a:solidFill>
                <a:latin typeface="Comic Sans MS" panose="030F0702030302020204" pitchFamily="66" charset="0"/>
              </a:rPr>
              <a:t>   How many pencils are there?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7E8827-B1E0-4B94-AD21-0E5032B985F2}"/>
              </a:ext>
            </a:extLst>
          </p:cNvPr>
          <p:cNvSpPr txBox="1"/>
          <p:nvPr/>
        </p:nvSpPr>
        <p:spPr>
          <a:xfrm>
            <a:off x="4691268" y="5350916"/>
            <a:ext cx="63875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Comic Sans MS" panose="030F0702030302020204" pitchFamily="66" charset="0"/>
              </a:rPr>
              <a:t>One </a:t>
            </a:r>
            <a:r>
              <a:rPr lang="en-US" sz="4400" dirty="0">
                <a:solidFill>
                  <a:srgbClr val="00B050"/>
                </a:solidFill>
                <a:latin typeface="Comic Sans MS" panose="030F0702030302020204" pitchFamily="66" charset="0"/>
              </a:rPr>
              <a:t>pencil</a:t>
            </a:r>
          </a:p>
        </p:txBody>
      </p:sp>
      <p:pic>
        <p:nvPicPr>
          <p:cNvPr id="4098" name="Picture 2" descr="Pencil Clip Art at Clker.com - vector clip art online, royalty free &amp;  public domain">
            <a:extLst>
              <a:ext uri="{FF2B5EF4-FFF2-40B4-BE49-F238E27FC236}">
                <a16:creationId xmlns:a16="http://schemas.microsoft.com/office/drawing/2014/main" id="{76AE2E85-FFCF-45C3-B93B-CCDD44F85B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667" y="2509838"/>
            <a:ext cx="3449108" cy="2540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9164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and Magician Clip Art - Magic Wand Clipart Png Transparent PNG - 560x560 -  Free Download on NicePNG">
            <a:extLst>
              <a:ext uri="{FF2B5EF4-FFF2-40B4-BE49-F238E27FC236}">
                <a16:creationId xmlns:a16="http://schemas.microsoft.com/office/drawing/2014/main" id="{FD1FC25F-8968-49C2-8BF2-2B8A5A118D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021" y="928266"/>
            <a:ext cx="7201606" cy="5620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xplosion: 14 Points 3">
            <a:extLst>
              <a:ext uri="{FF2B5EF4-FFF2-40B4-BE49-F238E27FC236}">
                <a16:creationId xmlns:a16="http://schemas.microsoft.com/office/drawing/2014/main" id="{54835F6E-FA68-4D7A-AEAE-023E869D68E8}"/>
              </a:ext>
            </a:extLst>
          </p:cNvPr>
          <p:cNvSpPr/>
          <p:nvPr/>
        </p:nvSpPr>
        <p:spPr>
          <a:xfrm>
            <a:off x="100894" y="-338666"/>
            <a:ext cx="4064000" cy="4569178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Abracadabra</a:t>
            </a:r>
          </a:p>
        </p:txBody>
      </p:sp>
    </p:spTree>
    <p:extLst>
      <p:ext uri="{BB962C8B-B14F-4D97-AF65-F5344CB8AC3E}">
        <p14:creationId xmlns:p14="http://schemas.microsoft.com/office/powerpoint/2010/main" val="2428974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5E189-3740-4B2F-B0F8-6E1028716F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9113" y="1122363"/>
            <a:ext cx="10641495" cy="60042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solidFill>
                  <a:schemeClr val="accent1"/>
                </a:solidFill>
                <a:latin typeface="Comic Sans MS" panose="030F0702030302020204" pitchFamily="66" charset="0"/>
              </a:rPr>
              <a:t>   How many  pencils are there?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579FEC-9877-4165-A4AF-EBC1710705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7E8827-B1E0-4B94-AD21-0E5032B985F2}"/>
              </a:ext>
            </a:extLst>
          </p:cNvPr>
          <p:cNvSpPr txBox="1"/>
          <p:nvPr/>
        </p:nvSpPr>
        <p:spPr>
          <a:xfrm>
            <a:off x="4086578" y="5350917"/>
            <a:ext cx="69922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Comic Sans MS" panose="030F0702030302020204" pitchFamily="66" charset="0"/>
              </a:rPr>
              <a:t>Four </a:t>
            </a:r>
            <a:r>
              <a:rPr lang="en-US" sz="4400" dirty="0">
                <a:solidFill>
                  <a:srgbClr val="00B050"/>
                </a:solidFill>
                <a:latin typeface="Comic Sans MS" panose="030F0702030302020204" pitchFamily="66" charset="0"/>
              </a:rPr>
              <a:t>pencil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317DE1-119B-4F1B-ADB2-D675E7A69D44}"/>
              </a:ext>
            </a:extLst>
          </p:cNvPr>
          <p:cNvSpPr txBox="1"/>
          <p:nvPr/>
        </p:nvSpPr>
        <p:spPr>
          <a:xfrm>
            <a:off x="6999601" y="5350917"/>
            <a:ext cx="5830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</a:p>
        </p:txBody>
      </p:sp>
      <p:pic>
        <p:nvPicPr>
          <p:cNvPr id="7170" name="Picture 2" descr="Pencils In Different Length And Sizes Stock Vector - Illustration of  graphic, short: 72640736">
            <a:extLst>
              <a:ext uri="{FF2B5EF4-FFF2-40B4-BE49-F238E27FC236}">
                <a16:creationId xmlns:a16="http://schemas.microsoft.com/office/drawing/2014/main" id="{60A33942-6394-4409-9908-0D2C96267D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667" y="2111803"/>
            <a:ext cx="3872089" cy="2765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9722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651596"/>
              </p:ext>
            </p:extLst>
          </p:nvPr>
        </p:nvGraphicFramePr>
        <p:xfrm>
          <a:off x="1428748" y="598311"/>
          <a:ext cx="7354008" cy="3363765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3677004">
                  <a:extLst>
                    <a:ext uri="{9D8B030D-6E8A-4147-A177-3AD203B41FA5}">
                      <a16:colId xmlns:a16="http://schemas.microsoft.com/office/drawing/2014/main" val="3143350088"/>
                    </a:ext>
                  </a:extLst>
                </a:gridCol>
                <a:gridCol w="3677004">
                  <a:extLst>
                    <a:ext uri="{9D8B030D-6E8A-4147-A177-3AD203B41FA5}">
                      <a16:colId xmlns:a16="http://schemas.microsoft.com/office/drawing/2014/main" val="1386004044"/>
                    </a:ext>
                  </a:extLst>
                </a:gridCol>
              </a:tblGrid>
              <a:tr h="672753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boy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3548425"/>
                  </a:ext>
                </a:extLst>
              </a:tr>
              <a:tr h="672753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mic Sans MS" panose="030F0702030302020204" pitchFamily="66" charset="0"/>
                        </a:rPr>
                        <a:t>cats</a:t>
                      </a:r>
                      <a:endParaRPr lang="en-US" sz="24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3978147"/>
                  </a:ext>
                </a:extLst>
              </a:tr>
              <a:tr h="672753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tortoises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4624255"/>
                  </a:ext>
                </a:extLst>
              </a:tr>
              <a:tr h="672753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6563034"/>
                  </a:ext>
                </a:extLst>
              </a:tr>
              <a:tr h="672753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brothers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6547805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3322461" y="704846"/>
            <a:ext cx="2152648" cy="49679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70C0"/>
                </a:solidFill>
              </a:rPr>
              <a:t>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322460" y="1450703"/>
            <a:ext cx="2152649" cy="47666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P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322460" y="2095131"/>
            <a:ext cx="2152649" cy="47666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P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322459" y="2732698"/>
            <a:ext cx="2152649" cy="47666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1"/>
                </a:solidFill>
              </a:rPr>
              <a:t>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322459" y="3377126"/>
            <a:ext cx="2152649" cy="47666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1651381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17" grpId="0" animBg="1"/>
      <p:bldP spid="20" grpId="0" animBg="1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446465"/>
              </p:ext>
            </p:extLst>
          </p:nvPr>
        </p:nvGraphicFramePr>
        <p:xfrm>
          <a:off x="1428748" y="598311"/>
          <a:ext cx="7354008" cy="3363765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3677004">
                  <a:extLst>
                    <a:ext uri="{9D8B030D-6E8A-4147-A177-3AD203B41FA5}">
                      <a16:colId xmlns:a16="http://schemas.microsoft.com/office/drawing/2014/main" val="3143350088"/>
                    </a:ext>
                  </a:extLst>
                </a:gridCol>
                <a:gridCol w="3677004">
                  <a:extLst>
                    <a:ext uri="{9D8B030D-6E8A-4147-A177-3AD203B41FA5}">
                      <a16:colId xmlns:a16="http://schemas.microsoft.com/office/drawing/2014/main" val="1386004044"/>
                    </a:ext>
                  </a:extLst>
                </a:gridCol>
              </a:tblGrid>
              <a:tr h="672753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elephant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3548425"/>
                  </a:ext>
                </a:extLst>
              </a:tr>
              <a:tr h="672753">
                <a:tc>
                  <a:txBody>
                    <a:bodyPr/>
                    <a:lstStyle/>
                    <a:p>
                      <a:r>
                        <a:rPr lang="en-US" sz="2400" dirty="0"/>
                        <a:t>cup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3978147"/>
                  </a:ext>
                </a:extLst>
              </a:tr>
              <a:tr h="672753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4624255"/>
                  </a:ext>
                </a:extLst>
              </a:tr>
              <a:tr h="672753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flower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6563034"/>
                  </a:ext>
                </a:extLst>
              </a:tr>
              <a:tr h="672753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sister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6547805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3322461" y="704846"/>
            <a:ext cx="2152648" cy="49679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elephant</a:t>
            </a:r>
            <a:r>
              <a:rPr lang="en-US" sz="2400" dirty="0">
                <a:solidFill>
                  <a:schemeClr val="accent1"/>
                </a:solidFill>
                <a:latin typeface="Comic Sans MS" panose="030F0702030302020204" pitchFamily="66" charset="0"/>
              </a:rPr>
              <a:t>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322460" y="1450703"/>
            <a:ext cx="2152649" cy="47666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cup</a:t>
            </a:r>
            <a:r>
              <a:rPr lang="en-US" sz="2400" dirty="0">
                <a:solidFill>
                  <a:schemeClr val="accent1"/>
                </a:solidFill>
                <a:latin typeface="Comic Sans MS" panose="030F0702030302020204" pitchFamily="66" charset="0"/>
              </a:rPr>
              <a:t>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322460" y="2095131"/>
            <a:ext cx="2152649" cy="47666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book</a:t>
            </a:r>
            <a:r>
              <a:rPr lang="en-US" sz="2400" dirty="0">
                <a:solidFill>
                  <a:schemeClr val="accent1"/>
                </a:solidFill>
                <a:latin typeface="Comic Sans MS" panose="030F0702030302020204" pitchFamily="66" charset="0"/>
              </a:rPr>
              <a:t>s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322459" y="2732698"/>
            <a:ext cx="2152649" cy="47666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flower</a:t>
            </a:r>
            <a:r>
              <a:rPr lang="en-US" sz="2400" dirty="0">
                <a:solidFill>
                  <a:schemeClr val="accent1"/>
                </a:solidFill>
                <a:latin typeface="Comic Sans MS" panose="030F0702030302020204" pitchFamily="66" charset="0"/>
              </a:rPr>
              <a:t>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322459" y="3377126"/>
            <a:ext cx="2152649" cy="47666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sister</a:t>
            </a:r>
            <a:r>
              <a:rPr lang="en-US" sz="2400" dirty="0">
                <a:solidFill>
                  <a:schemeClr val="accent1"/>
                </a:solidFill>
                <a:latin typeface="Comic Sans MS" panose="030F0702030302020204" pitchFamily="66" charset="0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648068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17" grpId="0" animBg="1"/>
      <p:bldP spid="20" grpId="0" animBg="1"/>
      <p:bldP spid="2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63</Words>
  <Application>Microsoft Office PowerPoint</Application>
  <PresentationFormat>Widescreen</PresentationFormat>
  <Paragraphs>33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Office Theme</vt:lpstr>
      <vt:lpstr>Singular and plural</vt:lpstr>
      <vt:lpstr>   How many cars are there?</vt:lpstr>
      <vt:lpstr>PowerPoint Presentation</vt:lpstr>
      <vt:lpstr>   How many cars are there?</vt:lpstr>
      <vt:lpstr>   How many pencils are there?</vt:lpstr>
      <vt:lpstr>PowerPoint Presentation</vt:lpstr>
      <vt:lpstr>   How many  pencils are there?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Singular and plural</dc:title>
  <dc:creator>T.Alnimri</dc:creator>
  <cp:lastModifiedBy>T.Alnimri</cp:lastModifiedBy>
  <cp:revision>10</cp:revision>
  <dcterms:created xsi:type="dcterms:W3CDTF">2020-11-08T20:24:20Z</dcterms:created>
  <dcterms:modified xsi:type="dcterms:W3CDTF">2023-11-08T16:35:53Z</dcterms:modified>
</cp:coreProperties>
</file>