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57" r:id="rId5"/>
    <p:sldId id="263" r:id="rId6"/>
  </p:sldIdLst>
  <p:sldSz cx="12192000" cy="6858000"/>
  <p:notesSz cx="6858000" cy="9144000"/>
  <p:defaultTextStyle>
    <a:defPPr>
      <a:defRPr lang="ar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24/04/1445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308675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24/04/1445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68475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24/04/1445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18647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24/04/1445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53266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24/04/1445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46945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24/04/1445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56467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24/04/1445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47269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24/04/1445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75879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24/04/1445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623699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24/04/1445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35640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24/04/1445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2907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484C5-08B3-4D89-B030-591E37F35AD0}" type="datetimeFigureOut">
              <a:rPr lang="ar-JO" smtClean="0"/>
              <a:t>24/04/1445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1551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794" y="426721"/>
            <a:ext cx="9144000" cy="163721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ar-JO" sz="2800" dirty="0"/>
              <a:t> هجرة القبائل العربية من جنوب شبه الجزيرة العربية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583" y="2565717"/>
            <a:ext cx="9144000" cy="342578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ar-JO" dirty="0"/>
          </a:p>
          <a:p>
            <a:r>
              <a:rPr lang="ar-JO" dirty="0">
                <a:solidFill>
                  <a:srgbClr val="0070C0"/>
                </a:solidFill>
              </a:rPr>
              <a:t>أولا: </a:t>
            </a:r>
            <a:r>
              <a:rPr lang="ar-JO" dirty="0"/>
              <a:t>أهمية موقع شبه الجزيرة العربية</a:t>
            </a:r>
          </a:p>
          <a:p>
            <a:r>
              <a:rPr lang="ar-JO" dirty="0">
                <a:solidFill>
                  <a:srgbClr val="0070C0"/>
                </a:solidFill>
              </a:rPr>
              <a:t>ثانيا: </a:t>
            </a:r>
            <a:r>
              <a:rPr lang="ar-JO" dirty="0"/>
              <a:t>تسمية العرب وأقسامهم</a:t>
            </a:r>
          </a:p>
          <a:p>
            <a:r>
              <a:rPr lang="ar-JO" dirty="0">
                <a:solidFill>
                  <a:srgbClr val="0070C0"/>
                </a:solidFill>
              </a:rPr>
              <a:t>ثالثا:</a:t>
            </a:r>
            <a:r>
              <a:rPr lang="ar-JO" dirty="0"/>
              <a:t> هجرة القبائل العربية من الجزيرة العربية</a:t>
            </a:r>
          </a:p>
          <a:p>
            <a:r>
              <a:rPr lang="ar-JO" dirty="0">
                <a:solidFill>
                  <a:srgbClr val="0070C0"/>
                </a:solidFill>
              </a:rPr>
              <a:t>رابعا: </a:t>
            </a:r>
            <a:r>
              <a:rPr lang="ar-JO" dirty="0"/>
              <a:t>استقرار القبائل العربية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2362" y="269967"/>
            <a:ext cx="1392442" cy="1267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574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/>
              <a:t>    أهمية موقع شبه الجزيرة العربية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SA" dirty="0">
                <a:solidFill>
                  <a:srgbClr val="0070C0"/>
                </a:solidFill>
              </a:rPr>
              <a:t>1- تقع شبه الجزيرة العربية في الجنوب الغربي من قارة آسيا في وسط العالم القديم </a:t>
            </a:r>
          </a:p>
          <a:p>
            <a:pPr marL="0" indent="0" algn="r" rtl="1">
              <a:buNone/>
            </a:pPr>
            <a:r>
              <a:rPr lang="ar-SA" dirty="0"/>
              <a:t>2- تقع على طرق التجارة العالمية البحرية والبرية</a:t>
            </a:r>
          </a:p>
          <a:p>
            <a:pPr marL="0" indent="0" algn="r" rtl="1">
              <a:buNone/>
            </a:pPr>
            <a:r>
              <a:rPr lang="ar-SA" dirty="0"/>
              <a:t> التي تصل </a:t>
            </a:r>
            <a:r>
              <a:rPr lang="ar-SA" dirty="0">
                <a:solidFill>
                  <a:srgbClr val="FF0000"/>
                </a:solidFill>
              </a:rPr>
              <a:t>الجزيرة العربية بالصين والهند وشرق إفريقيا </a:t>
            </a:r>
            <a:r>
              <a:rPr lang="ar-SA" dirty="0"/>
              <a:t>،</a:t>
            </a:r>
          </a:p>
          <a:p>
            <a:pPr marL="0" indent="0" algn="r" rtl="1">
              <a:buNone/>
            </a:pPr>
            <a:r>
              <a:rPr lang="ar-SA" dirty="0"/>
              <a:t> فأدى ذلك إلى ازدهار التجارة في جنوب شبه الجزيرة العربية.</a:t>
            </a:r>
            <a:endParaRPr lang="ar-SA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3- أطلق العرب على شبه الجزيرة العربية اسم جزيرة العرب</a:t>
            </a:r>
            <a:endParaRPr lang="ar-SA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 وهي تسمية مجازية لأن بلاد العرب ليست جزيرة وإنما</a:t>
            </a:r>
            <a:endParaRPr lang="ar-SA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SA">
                <a:solidFill>
                  <a:schemeClr val="tx1"/>
                </a:solidFill>
              </a:rPr>
              <a:t>  </a:t>
            </a:r>
            <a:r>
              <a:rPr lang="ar-SA" dirty="0">
                <a:solidFill>
                  <a:schemeClr val="tx1"/>
                </a:solidFill>
              </a:rPr>
              <a:t>شبه جزيرة تحيط بها البحار من ثلاث جهات</a:t>
            </a:r>
          </a:p>
          <a:p>
            <a:pPr marL="0" indent="0" algn="r" rtl="1">
              <a:buNone/>
            </a:pPr>
            <a:r>
              <a:rPr lang="ar-SA" dirty="0">
                <a:solidFill>
                  <a:schemeClr val="tx1"/>
                </a:solidFill>
              </a:rPr>
              <a:t>البحر الأحمر وبحر العرب والخليج العربي</a:t>
            </a:r>
          </a:p>
          <a:p>
            <a:pPr marL="0" indent="0" algn="r" rtl="1">
              <a:buNone/>
            </a:pPr>
            <a:endParaRPr lang="ar-JO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246812"/>
            <a:ext cx="3550920" cy="3930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740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/>
              <a:t>تسمية العرب وأقسامهم</a:t>
            </a:r>
          </a:p>
        </p:txBody>
      </p:sp>
      <p:sp>
        <p:nvSpPr>
          <p:cNvPr id="4" name="Horizontal Scroll 3"/>
          <p:cNvSpPr/>
          <p:nvPr/>
        </p:nvSpPr>
        <p:spPr>
          <a:xfrm>
            <a:off x="9413965" y="2011975"/>
            <a:ext cx="1550126" cy="905396"/>
          </a:xfrm>
          <a:prstGeom prst="horizontalScroll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2800" dirty="0"/>
              <a:t>عدد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r" rtl="1"/>
            <a:endParaRPr lang="ar-JO" dirty="0">
              <a:solidFill>
                <a:srgbClr val="FF0000"/>
              </a:solidFill>
            </a:endParaRPr>
          </a:p>
          <a:p>
            <a:pPr algn="r" rtl="1"/>
            <a:r>
              <a:rPr lang="ar-JO" dirty="0">
                <a:solidFill>
                  <a:srgbClr val="FF0000"/>
                </a:solidFill>
              </a:rPr>
              <a:t>تسمية العرب: </a:t>
            </a:r>
            <a:r>
              <a:rPr lang="ar-JO" dirty="0"/>
              <a:t>العرب هم أبناء </a:t>
            </a:r>
            <a:r>
              <a:rPr lang="ar-JO" dirty="0">
                <a:solidFill>
                  <a:srgbClr val="7030A0"/>
                </a:solidFill>
              </a:rPr>
              <a:t>يعرب بن قحطان </a:t>
            </a:r>
            <a:r>
              <a:rPr lang="ar-JO" dirty="0"/>
              <a:t>وسموا عربا نسبة إليه وقد تميزوا بالفصاحة والبيان في اللسان</a:t>
            </a:r>
          </a:p>
          <a:p>
            <a:pPr algn="r" rtl="1"/>
            <a:r>
              <a:rPr lang="ar-JO" dirty="0">
                <a:solidFill>
                  <a:srgbClr val="FF0000"/>
                </a:solidFill>
              </a:rPr>
              <a:t>أقسام العرب: </a:t>
            </a:r>
          </a:p>
          <a:p>
            <a:pPr algn="r" rtl="1"/>
            <a:r>
              <a:rPr lang="ar-JO" dirty="0">
                <a:solidFill>
                  <a:srgbClr val="00B050"/>
                </a:solidFill>
              </a:rPr>
              <a:t>العرب البائدة </a:t>
            </a:r>
            <a:r>
              <a:rPr lang="ar-JO" dirty="0"/>
              <a:t>وهي الأمم التي ورد ذكرها في القرآن، مثل </a:t>
            </a:r>
            <a:r>
              <a:rPr lang="ar-JO" dirty="0">
                <a:solidFill>
                  <a:srgbClr val="7030A0"/>
                </a:solidFill>
              </a:rPr>
              <a:t>عاد وثمود </a:t>
            </a:r>
            <a:r>
              <a:rPr lang="ar-JO" dirty="0"/>
              <a:t>وقد بادت هذه الأمم.</a:t>
            </a:r>
          </a:p>
          <a:p>
            <a:pPr algn="r" rtl="1"/>
            <a:r>
              <a:rPr lang="ar-JO" dirty="0">
                <a:solidFill>
                  <a:srgbClr val="00B050"/>
                </a:solidFill>
              </a:rPr>
              <a:t>العرب الباقية </a:t>
            </a:r>
            <a:r>
              <a:rPr lang="ar-JO" dirty="0"/>
              <a:t>وتقسم إلى قسمين هما:</a:t>
            </a:r>
          </a:p>
          <a:p>
            <a:pPr algn="r" rtl="1"/>
            <a:r>
              <a:rPr lang="ar-JO" dirty="0"/>
              <a:t>أ- </a:t>
            </a:r>
            <a:r>
              <a:rPr lang="ar-JO" dirty="0">
                <a:solidFill>
                  <a:srgbClr val="0070C0"/>
                </a:solidFill>
              </a:rPr>
              <a:t>العرب العاربة </a:t>
            </a:r>
            <a:r>
              <a:rPr lang="ar-JO" dirty="0"/>
              <a:t>وهم </a:t>
            </a:r>
            <a:r>
              <a:rPr lang="ar-JO" dirty="0">
                <a:solidFill>
                  <a:srgbClr val="7030A0"/>
                </a:solidFill>
              </a:rPr>
              <a:t>اليمنية والقحطانية </a:t>
            </a:r>
            <a:r>
              <a:rPr lang="ar-JO" dirty="0"/>
              <a:t>التي استوطنت في بلاد اليمن ثم انتشروا في شبه الجزيرة العربية</a:t>
            </a:r>
          </a:p>
          <a:p>
            <a:pPr algn="r" rtl="1"/>
            <a:r>
              <a:rPr lang="ar-JO" dirty="0"/>
              <a:t>ب- </a:t>
            </a:r>
            <a:r>
              <a:rPr lang="ar-JO" dirty="0">
                <a:solidFill>
                  <a:srgbClr val="0070C0"/>
                </a:solidFill>
              </a:rPr>
              <a:t>العرب المستعربة </a:t>
            </a:r>
            <a:r>
              <a:rPr lang="ar-JO" dirty="0"/>
              <a:t>وهم </a:t>
            </a:r>
            <a:r>
              <a:rPr lang="ar-JO" dirty="0">
                <a:solidFill>
                  <a:srgbClr val="7030A0"/>
                </a:solidFill>
              </a:rPr>
              <a:t>أبناء سيدنا إسماعيل بن إبراهيم عليه السلام </a:t>
            </a:r>
            <a:r>
              <a:rPr lang="ar-JO" dirty="0"/>
              <a:t>وقد عرفوا في كتب التاريخ بعرب الشمال وسكنوا العراق ثم انتشروا في الجزيرة العربية</a:t>
            </a:r>
          </a:p>
          <a:p>
            <a:pPr marL="0" indent="0" algn="r" rtl="1">
              <a:buNone/>
            </a:pPr>
            <a:r>
              <a:rPr lang="ar-JO" dirty="0"/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3482884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/>
              <a:t>    هجرة القبائل العربية من الجزيرة العربية</a:t>
            </a:r>
            <a:endParaRPr lang="ar-JO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r" rtl="1"/>
            <a:r>
              <a:rPr lang="ar-JO" dirty="0"/>
              <a:t>تمكنت القبائل العربية من إنشاء عدة ممالك قامت في </a:t>
            </a:r>
            <a:r>
              <a:rPr lang="ar-JO" dirty="0">
                <a:solidFill>
                  <a:srgbClr val="FF0000"/>
                </a:solidFill>
              </a:rPr>
              <a:t>جنوب شبه الجزيرة </a:t>
            </a:r>
            <a:r>
              <a:rPr lang="ar-JO" dirty="0"/>
              <a:t>العربية منها </a:t>
            </a:r>
            <a:r>
              <a:rPr lang="ar-JO" dirty="0">
                <a:solidFill>
                  <a:srgbClr val="0070C0"/>
                </a:solidFill>
              </a:rPr>
              <a:t>معين سبأ وحمير </a:t>
            </a:r>
          </a:p>
          <a:p>
            <a:pPr algn="r" rtl="1"/>
            <a:r>
              <a:rPr lang="ar-JO" dirty="0"/>
              <a:t>هاجر العديد من هذه القبائل العربية إلى </a:t>
            </a:r>
            <a:r>
              <a:rPr lang="ar-JO" dirty="0">
                <a:solidFill>
                  <a:srgbClr val="FF0000"/>
                </a:solidFill>
              </a:rPr>
              <a:t>أطراف الجزيرة العربية وبلاد الشام والعراق </a:t>
            </a:r>
            <a:r>
              <a:rPr lang="ar-JO" dirty="0"/>
              <a:t>مثل </a:t>
            </a:r>
            <a:r>
              <a:rPr lang="ar-JO" dirty="0">
                <a:solidFill>
                  <a:srgbClr val="0070C0"/>
                </a:solidFill>
              </a:rPr>
              <a:t>قضاعة وكندة والغساسنة ولخم وجذام </a:t>
            </a:r>
            <a:r>
              <a:rPr lang="ar-JO" dirty="0">
                <a:solidFill>
                  <a:schemeClr val="tx1"/>
                </a:solidFill>
              </a:rPr>
              <a:t>واعتنق بعضها المسيحية </a:t>
            </a:r>
          </a:p>
          <a:p>
            <a:pPr algn="r" rtl="1"/>
            <a:r>
              <a:rPr lang="ar-JO" dirty="0">
                <a:solidFill>
                  <a:srgbClr val="00B050"/>
                </a:solidFill>
              </a:rPr>
              <a:t>من أهم العوامل التي أدت إلى هجرة القبائل العربية إلى الشمال ما يلي:</a:t>
            </a:r>
          </a:p>
          <a:p>
            <a:pPr algn="r" rtl="1"/>
            <a:r>
              <a:rPr lang="ar-JO" dirty="0"/>
              <a:t>1- الجفاف الناتج عن قلة الأمطار</a:t>
            </a:r>
          </a:p>
          <a:p>
            <a:pPr algn="r" rtl="1"/>
            <a:r>
              <a:rPr lang="ar-JO" dirty="0"/>
              <a:t>2- إهمال منشآت الري في اليمن</a:t>
            </a:r>
          </a:p>
          <a:p>
            <a:pPr algn="r" rtl="1"/>
            <a:r>
              <a:rPr lang="ar-JO" dirty="0">
                <a:solidFill>
                  <a:schemeClr val="tx1"/>
                </a:solidFill>
              </a:rPr>
              <a:t>3- ازدياد عدد السكان مع محدودية مصادر المياه والمراعي ، </a:t>
            </a: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مما دفع مجموعات من هذه القبائل إلى الهجرة تجاه الشمال .</a:t>
            </a:r>
          </a:p>
          <a:p>
            <a:pPr algn="r" rtl="1"/>
            <a:r>
              <a:rPr lang="ar-JO" dirty="0">
                <a:solidFill>
                  <a:schemeClr val="tx1"/>
                </a:solidFill>
              </a:rPr>
              <a:t>4- النزعات والصراعات بين القبائل العربية في اليمن</a:t>
            </a:r>
          </a:p>
          <a:p>
            <a:pPr marL="0" indent="0" algn="r" rtl="1">
              <a:buNone/>
            </a:pPr>
            <a:endParaRPr lang="ar-JO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194" y="2944824"/>
            <a:ext cx="2769325" cy="3072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157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/>
              <a:t>استقرار القبائل العربية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 algn="r" rtl="1">
              <a:buNone/>
            </a:pPr>
            <a:r>
              <a:rPr lang="ar-JO" dirty="0"/>
              <a:t>استقرت القبائل العربية التي هاجرت من جنوب شبه الجزيرة العربية إلى بلاد الشام والعراق وأقامت ممالك وحضارات ومن هذه القبائل: 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مملكة الغساسنة</a:t>
            </a:r>
            <a:endParaRPr lang="ar-JO" dirty="0"/>
          </a:p>
          <a:p>
            <a:pPr mar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مملكة المناذرة</a:t>
            </a:r>
            <a:endParaRPr lang="ar-JO" dirty="0"/>
          </a:p>
          <a:p>
            <a:pPr mar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مملكة كندة</a:t>
            </a:r>
            <a:endParaRPr lang="ar-JO" sz="2400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JO" sz="2400" dirty="0">
                <a:solidFill>
                  <a:srgbClr val="FF0000"/>
                </a:solidFill>
              </a:rPr>
              <a:t>       </a:t>
            </a:r>
          </a:p>
          <a:p>
            <a:pPr marL="0" indent="0" algn="r" rtl="1">
              <a:buNone/>
            </a:pPr>
            <a:r>
              <a:rPr lang="ar-JO" sz="2400" dirty="0">
                <a:solidFill>
                  <a:srgbClr val="FF0000"/>
                </a:solidFill>
              </a:rPr>
              <a:t>        </a:t>
            </a:r>
          </a:p>
          <a:p>
            <a:pPr marL="0" indent="0" algn="r" rtl="1">
              <a:buNone/>
            </a:pPr>
            <a:r>
              <a:rPr lang="ar-JO" sz="2400" dirty="0">
                <a:solidFill>
                  <a:srgbClr val="FF0000"/>
                </a:solidFill>
              </a:rPr>
              <a:t>         لماذا </a:t>
            </a:r>
            <a:r>
              <a:rPr lang="ar-JO" sz="2400" dirty="0"/>
              <a:t>لم تستقر القبائل التي هاجرت من اليمن في وسط الجزيرة العربية، بل اتجهت إلى بلاد الشام والعراق ؟</a:t>
            </a:r>
          </a:p>
          <a:p>
            <a:pPr marL="0" indent="0" algn="r" rtl="1">
              <a:buNone/>
            </a:pPr>
            <a:r>
              <a:rPr lang="ar-JO" sz="2400" dirty="0">
                <a:solidFill>
                  <a:srgbClr val="00B050"/>
                </a:solidFill>
              </a:rPr>
              <a:t>   لأن وسط شبه الجزيرة لا تتوافر فيها عوامل الاستقرار مثل وفرة المياه والتربة الخصبة المتوافرة في العراق وبلاد الشام.</a:t>
            </a:r>
          </a:p>
          <a:p>
            <a:pPr marL="0" indent="0" algn="r" rtl="1">
              <a:buNone/>
            </a:pPr>
            <a:endParaRPr lang="ar-JO" dirty="0"/>
          </a:p>
        </p:txBody>
      </p:sp>
      <p:pic>
        <p:nvPicPr>
          <p:cNvPr id="11" name="Picture 10" descr="Spotprent Smiley Vragen · Gratis afbeelding op Pixabay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4788" y="4737191"/>
            <a:ext cx="799012" cy="7239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9746" y="3032216"/>
            <a:ext cx="2686050" cy="17049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7342" y="2449642"/>
            <a:ext cx="3028678" cy="163214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6863" y="3265714"/>
            <a:ext cx="1979023" cy="1471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910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798</TotalTime>
  <Words>389</Words>
  <Application>Microsoft Office PowerPoint</Application>
  <PresentationFormat>Widescreen</PresentationFormat>
  <Paragraphs>43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 هجرة القبائل العربية من جنوب شبه الجزيرة العربية</vt:lpstr>
      <vt:lpstr>    أهمية موقع شبه الجزيرة العربية</vt:lpstr>
      <vt:lpstr>تسمية العرب وأقسامهم</vt:lpstr>
      <vt:lpstr>    هجرة القبائل العربية من الجزيرة العربية</vt:lpstr>
      <vt:lpstr>استقرار القبائل العربية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s.almanasir</cp:lastModifiedBy>
  <cp:revision>122</cp:revision>
  <dcterms:created xsi:type="dcterms:W3CDTF">2020-07-18T18:58:59Z</dcterms:created>
  <dcterms:modified xsi:type="dcterms:W3CDTF">2023-11-07T18:01:44Z</dcterms:modified>
</cp:coreProperties>
</file>