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77" r:id="rId5"/>
    <p:sldId id="278" r:id="rId6"/>
    <p:sldId id="279" r:id="rId7"/>
  </p:sldIdLst>
  <p:sldSz cx="12192000" cy="6858000"/>
  <p:notesSz cx="6858000" cy="9144000"/>
  <p:defaultText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3" autoAdjust="0"/>
    <p:restoredTop sz="94660"/>
  </p:normalViewPr>
  <p:slideViewPr>
    <p:cSldViewPr snapToGrid="0">
      <p:cViewPr varScale="1">
        <p:scale>
          <a:sx n="88" d="100"/>
          <a:sy n="88" d="100"/>
        </p:scale>
        <p:origin x="47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JO"/>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EC8484C5-08B3-4D89-B030-591E37F35AD0}" type="datetimeFigureOut">
              <a:rPr lang="ar-JO" smtClean="0"/>
              <a:t>02/05/1444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1AEC48A-D911-4683-8FAC-0F7327C7D1DB}" type="slidenum">
              <a:rPr lang="ar-JO" smtClean="0"/>
              <a:t>‹#›</a:t>
            </a:fld>
            <a:endParaRPr lang="ar-JO"/>
          </a:p>
        </p:txBody>
      </p:sp>
    </p:spTree>
    <p:extLst>
      <p:ext uri="{BB962C8B-B14F-4D97-AF65-F5344CB8AC3E}">
        <p14:creationId xmlns:p14="http://schemas.microsoft.com/office/powerpoint/2010/main" val="2308675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EC8484C5-08B3-4D89-B030-591E37F35AD0}" type="datetimeFigureOut">
              <a:rPr lang="ar-JO" smtClean="0"/>
              <a:t>02/05/1444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1AEC48A-D911-4683-8FAC-0F7327C7D1DB}" type="slidenum">
              <a:rPr lang="ar-JO" smtClean="0"/>
              <a:t>‹#›</a:t>
            </a:fld>
            <a:endParaRPr lang="ar-JO"/>
          </a:p>
        </p:txBody>
      </p:sp>
    </p:spTree>
    <p:extLst>
      <p:ext uri="{BB962C8B-B14F-4D97-AF65-F5344CB8AC3E}">
        <p14:creationId xmlns:p14="http://schemas.microsoft.com/office/powerpoint/2010/main" val="2568475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EC8484C5-08B3-4D89-B030-591E37F35AD0}" type="datetimeFigureOut">
              <a:rPr lang="ar-JO" smtClean="0"/>
              <a:t>02/05/1444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1AEC48A-D911-4683-8FAC-0F7327C7D1DB}" type="slidenum">
              <a:rPr lang="ar-JO" smtClean="0"/>
              <a:t>‹#›</a:t>
            </a:fld>
            <a:endParaRPr lang="ar-JO"/>
          </a:p>
        </p:txBody>
      </p:sp>
    </p:spTree>
    <p:extLst>
      <p:ext uri="{BB962C8B-B14F-4D97-AF65-F5344CB8AC3E}">
        <p14:creationId xmlns:p14="http://schemas.microsoft.com/office/powerpoint/2010/main" val="718647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EC8484C5-08B3-4D89-B030-591E37F35AD0}" type="datetimeFigureOut">
              <a:rPr lang="ar-JO" smtClean="0"/>
              <a:t>02/05/1444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1AEC48A-D911-4683-8FAC-0F7327C7D1DB}" type="slidenum">
              <a:rPr lang="ar-JO" smtClean="0"/>
              <a:t>‹#›</a:t>
            </a:fld>
            <a:endParaRPr lang="ar-JO"/>
          </a:p>
        </p:txBody>
      </p:sp>
    </p:spTree>
    <p:extLst>
      <p:ext uri="{BB962C8B-B14F-4D97-AF65-F5344CB8AC3E}">
        <p14:creationId xmlns:p14="http://schemas.microsoft.com/office/powerpoint/2010/main" val="3653266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JO"/>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8484C5-08B3-4D89-B030-591E37F35AD0}" type="datetimeFigureOut">
              <a:rPr lang="ar-JO" smtClean="0"/>
              <a:t>02/05/1444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1AEC48A-D911-4683-8FAC-0F7327C7D1DB}" type="slidenum">
              <a:rPr lang="ar-JO" smtClean="0"/>
              <a:t>‹#›</a:t>
            </a:fld>
            <a:endParaRPr lang="ar-JO"/>
          </a:p>
        </p:txBody>
      </p:sp>
    </p:spTree>
    <p:extLst>
      <p:ext uri="{BB962C8B-B14F-4D97-AF65-F5344CB8AC3E}">
        <p14:creationId xmlns:p14="http://schemas.microsoft.com/office/powerpoint/2010/main" val="446945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EC8484C5-08B3-4D89-B030-591E37F35AD0}" type="datetimeFigureOut">
              <a:rPr lang="ar-JO" smtClean="0"/>
              <a:t>02/05/1444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1AEC48A-D911-4683-8FAC-0F7327C7D1DB}" type="slidenum">
              <a:rPr lang="ar-JO" smtClean="0"/>
              <a:t>‹#›</a:t>
            </a:fld>
            <a:endParaRPr lang="ar-JO"/>
          </a:p>
        </p:txBody>
      </p:sp>
    </p:spTree>
    <p:extLst>
      <p:ext uri="{BB962C8B-B14F-4D97-AF65-F5344CB8AC3E}">
        <p14:creationId xmlns:p14="http://schemas.microsoft.com/office/powerpoint/2010/main" val="1256467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JO"/>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EC8484C5-08B3-4D89-B030-591E37F35AD0}" type="datetimeFigureOut">
              <a:rPr lang="ar-JO" smtClean="0"/>
              <a:t>02/05/1444</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11AEC48A-D911-4683-8FAC-0F7327C7D1DB}" type="slidenum">
              <a:rPr lang="ar-JO" smtClean="0"/>
              <a:t>‹#›</a:t>
            </a:fld>
            <a:endParaRPr lang="ar-JO"/>
          </a:p>
        </p:txBody>
      </p:sp>
    </p:spTree>
    <p:extLst>
      <p:ext uri="{BB962C8B-B14F-4D97-AF65-F5344CB8AC3E}">
        <p14:creationId xmlns:p14="http://schemas.microsoft.com/office/powerpoint/2010/main" val="1547269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EC8484C5-08B3-4D89-B030-591E37F35AD0}" type="datetimeFigureOut">
              <a:rPr lang="ar-JO" smtClean="0"/>
              <a:t>02/05/1444</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11AEC48A-D911-4683-8FAC-0F7327C7D1DB}" type="slidenum">
              <a:rPr lang="ar-JO" smtClean="0"/>
              <a:t>‹#›</a:t>
            </a:fld>
            <a:endParaRPr lang="ar-JO"/>
          </a:p>
        </p:txBody>
      </p:sp>
    </p:spTree>
    <p:extLst>
      <p:ext uri="{BB962C8B-B14F-4D97-AF65-F5344CB8AC3E}">
        <p14:creationId xmlns:p14="http://schemas.microsoft.com/office/powerpoint/2010/main" val="2475879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8484C5-08B3-4D89-B030-591E37F35AD0}" type="datetimeFigureOut">
              <a:rPr lang="ar-JO" smtClean="0"/>
              <a:t>02/05/1444</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11AEC48A-D911-4683-8FAC-0F7327C7D1DB}" type="slidenum">
              <a:rPr lang="ar-JO" smtClean="0"/>
              <a:t>‹#›</a:t>
            </a:fld>
            <a:endParaRPr lang="ar-JO"/>
          </a:p>
        </p:txBody>
      </p:sp>
    </p:spTree>
    <p:extLst>
      <p:ext uri="{BB962C8B-B14F-4D97-AF65-F5344CB8AC3E}">
        <p14:creationId xmlns:p14="http://schemas.microsoft.com/office/powerpoint/2010/main" val="623699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JO"/>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8484C5-08B3-4D89-B030-591E37F35AD0}" type="datetimeFigureOut">
              <a:rPr lang="ar-JO" smtClean="0"/>
              <a:t>02/05/1444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1AEC48A-D911-4683-8FAC-0F7327C7D1DB}" type="slidenum">
              <a:rPr lang="ar-JO" smtClean="0"/>
              <a:t>‹#›</a:t>
            </a:fld>
            <a:endParaRPr lang="ar-JO"/>
          </a:p>
        </p:txBody>
      </p:sp>
    </p:spTree>
    <p:extLst>
      <p:ext uri="{BB962C8B-B14F-4D97-AF65-F5344CB8AC3E}">
        <p14:creationId xmlns:p14="http://schemas.microsoft.com/office/powerpoint/2010/main" val="2935640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JO"/>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8484C5-08B3-4D89-B030-591E37F35AD0}" type="datetimeFigureOut">
              <a:rPr lang="ar-JO" smtClean="0"/>
              <a:t>02/05/1444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1AEC48A-D911-4683-8FAC-0F7327C7D1DB}" type="slidenum">
              <a:rPr lang="ar-JO" smtClean="0"/>
              <a:t>‹#›</a:t>
            </a:fld>
            <a:endParaRPr lang="ar-JO"/>
          </a:p>
        </p:txBody>
      </p:sp>
    </p:spTree>
    <p:extLst>
      <p:ext uri="{BB962C8B-B14F-4D97-AF65-F5344CB8AC3E}">
        <p14:creationId xmlns:p14="http://schemas.microsoft.com/office/powerpoint/2010/main" val="1529074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8484C5-08B3-4D89-B030-591E37F35AD0}" type="datetimeFigureOut">
              <a:rPr lang="ar-JO" smtClean="0"/>
              <a:t>02/05/1444</a:t>
            </a:fld>
            <a:endParaRPr lang="ar-J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AEC48A-D911-4683-8FAC-0F7327C7D1DB}" type="slidenum">
              <a:rPr lang="ar-JO" smtClean="0"/>
              <a:t>‹#›</a:t>
            </a:fld>
            <a:endParaRPr lang="ar-JO"/>
          </a:p>
        </p:txBody>
      </p:sp>
    </p:spTree>
    <p:extLst>
      <p:ext uri="{BB962C8B-B14F-4D97-AF65-F5344CB8AC3E}">
        <p14:creationId xmlns:p14="http://schemas.microsoft.com/office/powerpoint/2010/main" val="315514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fif"/><Relationship Id="rId2" Type="http://schemas.openxmlformats.org/officeDocument/2006/relationships/image" Target="../media/image8.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794" y="426721"/>
            <a:ext cx="9144000" cy="1637210"/>
          </a:xfrm>
        </p:spPr>
        <p:style>
          <a:lnRef idx="2">
            <a:schemeClr val="accent2"/>
          </a:lnRef>
          <a:fillRef idx="1">
            <a:schemeClr val="lt1"/>
          </a:fillRef>
          <a:effectRef idx="0">
            <a:schemeClr val="accent2"/>
          </a:effectRef>
          <a:fontRef idx="minor">
            <a:schemeClr val="dk1"/>
          </a:fontRef>
        </p:style>
        <p:txBody>
          <a:bodyPr>
            <a:normAutofit/>
          </a:bodyPr>
          <a:lstStyle/>
          <a:p>
            <a:pPr rtl="1"/>
            <a:r>
              <a:rPr lang="ar-JO" sz="2800" dirty="0" smtClean="0"/>
              <a:t>الحياة العلمية والفكرية في بلاد الرافدين</a:t>
            </a:r>
            <a:endParaRPr lang="ar-JO" sz="2800" dirty="0"/>
          </a:p>
        </p:txBody>
      </p:sp>
      <p:sp>
        <p:nvSpPr>
          <p:cNvPr id="3" name="Subtitle 2"/>
          <p:cNvSpPr>
            <a:spLocks noGrp="1"/>
          </p:cNvSpPr>
          <p:nvPr>
            <p:ph type="subTitle" idx="1"/>
          </p:nvPr>
        </p:nvSpPr>
        <p:spPr>
          <a:xfrm>
            <a:off x="1506583" y="2565717"/>
            <a:ext cx="9144000" cy="3425780"/>
          </a:xfrm>
        </p:spPr>
        <p:style>
          <a:lnRef idx="2">
            <a:schemeClr val="accent1"/>
          </a:lnRef>
          <a:fillRef idx="1">
            <a:schemeClr val="lt1"/>
          </a:fillRef>
          <a:effectRef idx="0">
            <a:schemeClr val="accent1"/>
          </a:effectRef>
          <a:fontRef idx="minor">
            <a:schemeClr val="dk1"/>
          </a:fontRef>
        </p:style>
        <p:txBody>
          <a:bodyPr>
            <a:normAutofit/>
          </a:bodyPr>
          <a:lstStyle/>
          <a:p>
            <a:endParaRPr lang="ar-JO" dirty="0" smtClean="0"/>
          </a:p>
          <a:p>
            <a:r>
              <a:rPr lang="ar-JO" dirty="0" smtClean="0">
                <a:solidFill>
                  <a:srgbClr val="0070C0"/>
                </a:solidFill>
              </a:rPr>
              <a:t>أولا: </a:t>
            </a:r>
            <a:r>
              <a:rPr lang="ar-JO" dirty="0" smtClean="0"/>
              <a:t>الحياة العلمية</a:t>
            </a:r>
            <a:endParaRPr lang="en-US" dirty="0" smtClean="0"/>
          </a:p>
          <a:p>
            <a:r>
              <a:rPr lang="ar-JO" dirty="0" smtClean="0"/>
              <a:t>- الآداب</a:t>
            </a:r>
          </a:p>
          <a:p>
            <a:r>
              <a:rPr lang="ar-JO" dirty="0" smtClean="0"/>
              <a:t>- العلوم</a:t>
            </a:r>
          </a:p>
          <a:p>
            <a:r>
              <a:rPr lang="ar-JO" dirty="0" smtClean="0"/>
              <a:t>               - المدارس والمكتبات</a:t>
            </a:r>
          </a:p>
          <a:p>
            <a:r>
              <a:rPr lang="ar-JO" dirty="0" smtClean="0">
                <a:solidFill>
                  <a:srgbClr val="0070C0"/>
                </a:solidFill>
              </a:rPr>
              <a:t>ثانيا: </a:t>
            </a:r>
            <a:r>
              <a:rPr lang="ar-JO" dirty="0" smtClean="0"/>
              <a:t>الحياة الفكرية</a:t>
            </a:r>
          </a:p>
          <a:p>
            <a:r>
              <a:rPr lang="ar-JO" dirty="0" smtClean="0">
                <a:solidFill>
                  <a:srgbClr val="0070C0"/>
                </a:solidFill>
              </a:rPr>
              <a:t>رابعا: </a:t>
            </a:r>
            <a:r>
              <a:rPr lang="ar-JO" dirty="0" smtClean="0"/>
              <a:t>العمارة والفنون</a:t>
            </a:r>
            <a:endParaRPr lang="ar-JO"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1407" y="426721"/>
            <a:ext cx="3735976" cy="1172570"/>
          </a:xfrm>
          <a:prstGeom prst="rect">
            <a:avLst/>
          </a:prstGeom>
        </p:spPr>
      </p:pic>
    </p:spTree>
    <p:extLst>
      <p:ext uri="{BB962C8B-B14F-4D97-AF65-F5344CB8AC3E}">
        <p14:creationId xmlns:p14="http://schemas.microsoft.com/office/powerpoint/2010/main" val="51157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p:cTn id="2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6" dur="5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pPr algn="ctr" rtl="1"/>
            <a:r>
              <a:rPr lang="ar-JO" dirty="0" smtClean="0"/>
              <a:t>    الحياة العلمية في بلاد الرافدين </a:t>
            </a:r>
            <a:endParaRPr lang="ar-JO"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lgn="r" rtl="1">
              <a:buNone/>
            </a:pPr>
            <a:r>
              <a:rPr lang="ar-JO" dirty="0" smtClean="0">
                <a:solidFill>
                  <a:srgbClr val="FF0000"/>
                </a:solidFill>
              </a:rPr>
              <a:t>* الآداب :</a:t>
            </a:r>
            <a:r>
              <a:rPr lang="ar-JO" dirty="0" smtClean="0">
                <a:solidFill>
                  <a:schemeClr val="tx1"/>
                </a:solidFill>
              </a:rPr>
              <a:t>  </a:t>
            </a:r>
          </a:p>
          <a:p>
            <a:pPr marL="0" indent="0" algn="r" rtl="1">
              <a:buNone/>
            </a:pPr>
            <a:r>
              <a:rPr lang="ar-JO" dirty="0" smtClean="0">
                <a:solidFill>
                  <a:schemeClr val="tx1"/>
                </a:solidFill>
              </a:rPr>
              <a:t>تنوع الآداب في بلاد الرافدين وتمثل في عدة اشكال: </a:t>
            </a:r>
          </a:p>
          <a:p>
            <a:pPr marL="0" indent="0" algn="r" rtl="1">
              <a:buNone/>
            </a:pPr>
            <a:r>
              <a:rPr lang="ar-JO" dirty="0">
                <a:solidFill>
                  <a:srgbClr val="0070C0"/>
                </a:solidFill>
              </a:rPr>
              <a:t>القصص السومرية: </a:t>
            </a:r>
            <a:r>
              <a:rPr lang="ar-JO" dirty="0" smtClean="0">
                <a:solidFill>
                  <a:schemeClr val="tx1"/>
                </a:solidFill>
              </a:rPr>
              <a:t>مثل قصة عشتار وتموز وقصة الطوفان .</a:t>
            </a:r>
          </a:p>
          <a:p>
            <a:pPr marL="0" indent="0" algn="r" rtl="1">
              <a:buNone/>
            </a:pPr>
            <a:r>
              <a:rPr lang="ar-JO" dirty="0" smtClean="0">
                <a:solidFill>
                  <a:srgbClr val="0070C0"/>
                </a:solidFill>
              </a:rPr>
              <a:t>الملاحم الشعرية: </a:t>
            </a:r>
            <a:r>
              <a:rPr lang="ar-JO" dirty="0" smtClean="0">
                <a:solidFill>
                  <a:schemeClr val="tx1"/>
                </a:solidFill>
              </a:rPr>
              <a:t>تعد ملحمة جلجامش : أطول تأليف أكادي وهي من الآثار الباقية في مكتبة أشوربانيبال في نينوى وترجمت إلى اللغتين الحثية والحورية</a:t>
            </a:r>
            <a:r>
              <a:rPr lang="ar-JO" dirty="0">
                <a:solidFill>
                  <a:srgbClr val="FF0000"/>
                </a:solidFill>
              </a:rPr>
              <a:t>.</a:t>
            </a:r>
            <a:endParaRPr lang="ar-JO" dirty="0" smtClean="0">
              <a:solidFill>
                <a:srgbClr val="FF0000"/>
              </a:solidFill>
            </a:endParaRPr>
          </a:p>
          <a:p>
            <a:pPr marL="0" indent="0" algn="r" rtl="1">
              <a:buNone/>
            </a:pPr>
            <a:r>
              <a:rPr lang="ar-JO" dirty="0" smtClean="0">
                <a:solidFill>
                  <a:srgbClr val="0070C0"/>
                </a:solidFill>
              </a:rPr>
              <a:t>أدب الحكمة: </a:t>
            </a:r>
            <a:r>
              <a:rPr lang="ar-JO" dirty="0" smtClean="0">
                <a:solidFill>
                  <a:schemeClr val="tx1"/>
                </a:solidFill>
              </a:rPr>
              <a:t>مثل: الحكم والوصايا والامثال، والغزل والرثاء والفكاهة.</a:t>
            </a:r>
          </a:p>
          <a:p>
            <a:pPr algn="r" rtl="1"/>
            <a:r>
              <a:rPr lang="ar-JO" dirty="0" smtClean="0">
                <a:solidFill>
                  <a:schemeClr val="tx1"/>
                </a:solidFill>
              </a:rPr>
              <a:t>أهم خصائص الحياة الأدبية:</a:t>
            </a:r>
          </a:p>
          <a:p>
            <a:pPr algn="r" rtl="1"/>
            <a:r>
              <a:rPr lang="ar-JO" dirty="0" smtClean="0">
                <a:solidFill>
                  <a:schemeClr val="tx1"/>
                </a:solidFill>
              </a:rPr>
              <a:t>تعبر بصدق وواقعية عن أحوال السكان</a:t>
            </a:r>
          </a:p>
          <a:p>
            <a:pPr algn="r" rtl="1"/>
            <a:r>
              <a:rPr lang="ar-JO" dirty="0" smtClean="0">
                <a:solidFill>
                  <a:schemeClr val="tx1"/>
                </a:solidFill>
              </a:rPr>
              <a:t>صورت الظروف الطبيعية والبشرية في تلك الحضارة.</a:t>
            </a:r>
          </a:p>
          <a:p>
            <a:pPr marL="0" indent="0" algn="r" rtl="1">
              <a:buNone/>
            </a:pPr>
            <a:endParaRPr lang="ar-JO" dirty="0" smtClean="0">
              <a:solidFill>
                <a:srgbClr val="FF0000"/>
              </a:solidFill>
            </a:endParaRPr>
          </a:p>
          <a:p>
            <a:pPr marL="0" indent="0" algn="r" rtl="1">
              <a:buNone/>
            </a:pPr>
            <a:endParaRPr lang="ar-JO" dirty="0" smtClean="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5155" y="1898469"/>
            <a:ext cx="1597750" cy="130909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3626" y="3742759"/>
            <a:ext cx="2127461" cy="1595596"/>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23432" y="4403489"/>
            <a:ext cx="1338943" cy="1687068"/>
          </a:xfrm>
          <a:prstGeom prst="rect">
            <a:avLst/>
          </a:prstGeom>
        </p:spPr>
      </p:pic>
    </p:spTree>
    <p:extLst>
      <p:ext uri="{BB962C8B-B14F-4D97-AF65-F5344CB8AC3E}">
        <p14:creationId xmlns:p14="http://schemas.microsoft.com/office/powerpoint/2010/main" val="2674157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heel(1)">
                                      <p:cBhvr>
                                        <p:cTn id="25" dur="20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heel(1)">
                                      <p:cBhvr>
                                        <p:cTn id="35" dur="200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heel(1)">
                                      <p:cBhvr>
                                        <p:cTn id="40" dur="2000"/>
                                        <p:tgtEl>
                                          <p:spTgt spid="6"/>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randombar(horizontal)">
                                      <p:cBhvr>
                                        <p:cTn id="45" dur="500"/>
                                        <p:tgtEl>
                                          <p:spTgt spid="3">
                                            <p:txEl>
                                              <p:pRg st="4" end="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1" presetClass="entr" presetSubtype="0" fill="hold"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 calcmode="lin" valueType="num">
                                      <p:cBhvr>
                                        <p:cTn id="50"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1"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2"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3" dur="1000"/>
                                        <p:tgtEl>
                                          <p:spTgt spid="3">
                                            <p:txEl>
                                              <p:pRg st="5" end="5"/>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1" presetClass="entr" presetSubtype="0" fill="hold" nodeType="clickEffect">
                                  <p:stCondLst>
                                    <p:cond delay="0"/>
                                  </p:stCondLst>
                                  <p:childTnLst>
                                    <p:set>
                                      <p:cBhvr>
                                        <p:cTn id="57" dur="1" fill="hold">
                                          <p:stCondLst>
                                            <p:cond delay="0"/>
                                          </p:stCondLst>
                                        </p:cTn>
                                        <p:tgtEl>
                                          <p:spTgt spid="3">
                                            <p:txEl>
                                              <p:pRg st="6" end="6"/>
                                            </p:txEl>
                                          </p:spTgt>
                                        </p:tgtEl>
                                        <p:attrNameLst>
                                          <p:attrName>style.visibility</p:attrName>
                                        </p:attrNameLst>
                                      </p:cBhvr>
                                      <p:to>
                                        <p:strVal val="visible"/>
                                      </p:to>
                                    </p:set>
                                    <p:anim calcmode="lin" valueType="num">
                                      <p:cBhvr>
                                        <p:cTn id="58"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9"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60"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61" dur="1000"/>
                                        <p:tgtEl>
                                          <p:spTgt spid="3">
                                            <p:txEl>
                                              <p:pRg st="6" end="6"/>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31" presetClass="entr" presetSubtype="0" fill="hold" nodeType="clickEffect">
                                  <p:stCondLst>
                                    <p:cond delay="0"/>
                                  </p:stCondLst>
                                  <p:childTnLst>
                                    <p:set>
                                      <p:cBhvr>
                                        <p:cTn id="65" dur="1" fill="hold">
                                          <p:stCondLst>
                                            <p:cond delay="0"/>
                                          </p:stCondLst>
                                        </p:cTn>
                                        <p:tgtEl>
                                          <p:spTgt spid="3">
                                            <p:txEl>
                                              <p:pRg st="7" end="7"/>
                                            </p:txEl>
                                          </p:spTgt>
                                        </p:tgtEl>
                                        <p:attrNameLst>
                                          <p:attrName>style.visibility</p:attrName>
                                        </p:attrNameLst>
                                      </p:cBhvr>
                                      <p:to>
                                        <p:strVal val="visible"/>
                                      </p:to>
                                    </p:set>
                                    <p:anim calcmode="lin" valueType="num">
                                      <p:cBhvr>
                                        <p:cTn id="66"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7"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8"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9"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pPr algn="ctr" rtl="1"/>
            <a:r>
              <a:rPr lang="ar-JO" dirty="0" smtClean="0"/>
              <a:t>    الحياة العلمية في بلاد الرافدين </a:t>
            </a:r>
            <a:endParaRPr lang="ar-JO"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marL="0" indent="0" algn="r" rtl="1">
              <a:buNone/>
            </a:pPr>
            <a:r>
              <a:rPr lang="ar-JO" dirty="0" smtClean="0">
                <a:solidFill>
                  <a:srgbClr val="FF0000"/>
                </a:solidFill>
              </a:rPr>
              <a:t>* العلوم :</a:t>
            </a:r>
            <a:r>
              <a:rPr lang="ar-JO" dirty="0" smtClean="0">
                <a:solidFill>
                  <a:schemeClr val="tx1"/>
                </a:solidFill>
              </a:rPr>
              <a:t>  </a:t>
            </a:r>
          </a:p>
          <a:p>
            <a:pPr marL="0" indent="0" algn="r" rtl="1">
              <a:buNone/>
            </a:pPr>
            <a:r>
              <a:rPr lang="ar-JO" dirty="0" smtClean="0">
                <a:solidFill>
                  <a:schemeClr val="tx1"/>
                </a:solidFill>
              </a:rPr>
              <a:t>كان لسكان بلاد الرافدين عدة إنجازات في عدة علوم منها على: </a:t>
            </a:r>
          </a:p>
          <a:p>
            <a:pPr marL="0" indent="0" algn="r" rtl="1">
              <a:buNone/>
            </a:pPr>
            <a:r>
              <a:rPr lang="ar-JO" dirty="0" smtClean="0">
                <a:solidFill>
                  <a:srgbClr val="0070C0"/>
                </a:solidFill>
              </a:rPr>
              <a:t>الطب: </a:t>
            </a:r>
            <a:r>
              <a:rPr lang="ar-JO" dirty="0" smtClean="0">
                <a:solidFill>
                  <a:schemeClr val="tx1"/>
                </a:solidFill>
              </a:rPr>
              <a:t>من انجازاتهم: * تشخيص الأمراض</a:t>
            </a:r>
          </a:p>
          <a:p>
            <a:pPr marL="0" indent="0" algn="r" rtl="1">
              <a:buNone/>
            </a:pPr>
            <a:r>
              <a:rPr lang="ar-JO" dirty="0">
                <a:solidFill>
                  <a:schemeClr val="tx1"/>
                </a:solidFill>
              </a:rPr>
              <a:t> </a:t>
            </a:r>
            <a:r>
              <a:rPr lang="ar-JO" dirty="0" smtClean="0">
                <a:solidFill>
                  <a:schemeClr val="tx1"/>
                </a:solidFill>
              </a:rPr>
              <a:t>                       * أدخلوا الوصفة الطبية</a:t>
            </a:r>
          </a:p>
          <a:p>
            <a:pPr marL="0" indent="0" algn="r" rtl="1">
              <a:buNone/>
            </a:pPr>
            <a:r>
              <a:rPr lang="ar-JO" dirty="0">
                <a:solidFill>
                  <a:schemeClr val="tx1"/>
                </a:solidFill>
              </a:rPr>
              <a:t> </a:t>
            </a:r>
            <a:r>
              <a:rPr lang="ar-JO" dirty="0" smtClean="0">
                <a:solidFill>
                  <a:schemeClr val="tx1"/>
                </a:solidFill>
              </a:rPr>
              <a:t>                       * صنعوا الأدوية من بذور النباتات وجذورها وأوراقها</a:t>
            </a:r>
          </a:p>
          <a:p>
            <a:pPr marL="0" indent="0" algn="r" rtl="1">
              <a:buNone/>
            </a:pPr>
            <a:r>
              <a:rPr lang="ar-JO" dirty="0" smtClean="0">
                <a:solidFill>
                  <a:srgbClr val="0070C0"/>
                </a:solidFill>
              </a:rPr>
              <a:t>الرياضيات:</a:t>
            </a:r>
            <a:r>
              <a:rPr lang="ar-JO" dirty="0">
                <a:solidFill>
                  <a:schemeClr val="tx1"/>
                </a:solidFill>
              </a:rPr>
              <a:t> من انجازاتهم: * </a:t>
            </a:r>
            <a:r>
              <a:rPr lang="ar-JO" dirty="0" smtClean="0">
                <a:solidFill>
                  <a:schemeClr val="tx1"/>
                </a:solidFill>
              </a:rPr>
              <a:t>عرفوا نظامين للعد ( النظام العشري والنظام الستيني )</a:t>
            </a:r>
            <a:endParaRPr lang="ar-JO" dirty="0">
              <a:solidFill>
                <a:schemeClr val="tx1"/>
              </a:solidFill>
            </a:endParaRPr>
          </a:p>
          <a:p>
            <a:pPr marL="0" indent="0" algn="r" rtl="1">
              <a:buNone/>
            </a:pPr>
            <a:r>
              <a:rPr lang="ar-JO" dirty="0" smtClean="0">
                <a:solidFill>
                  <a:srgbClr val="00B0F0"/>
                </a:solidFill>
              </a:rPr>
              <a:t>أهم العوامل التي ساعدت في تقدم علم الرياضيات: </a:t>
            </a:r>
            <a:r>
              <a:rPr lang="ar-JO" dirty="0" smtClean="0">
                <a:solidFill>
                  <a:schemeClr val="tx1"/>
                </a:solidFill>
              </a:rPr>
              <a:t>1-النشاط التجاري 2- الحاجة إلى معرفة الموازين</a:t>
            </a:r>
          </a:p>
          <a:p>
            <a:pPr marL="0" indent="0" algn="r" rtl="1">
              <a:buNone/>
            </a:pPr>
            <a:r>
              <a:rPr lang="ar-JO" dirty="0">
                <a:solidFill>
                  <a:schemeClr val="tx1"/>
                </a:solidFill>
              </a:rPr>
              <a:t> </a:t>
            </a:r>
            <a:r>
              <a:rPr lang="ar-JO" dirty="0" smtClean="0">
                <a:solidFill>
                  <a:schemeClr val="tx1"/>
                </a:solidFill>
              </a:rPr>
              <a:t>                                                        3- الحاجة لمعرفة خواص الأشكال الهندسية</a:t>
            </a:r>
            <a:endParaRPr lang="ar-JO" dirty="0">
              <a:solidFill>
                <a:schemeClr val="tx1"/>
              </a:solidFill>
            </a:endParaRPr>
          </a:p>
          <a:p>
            <a:pPr marL="0" indent="0" algn="r" rtl="1">
              <a:buNone/>
            </a:pPr>
            <a:r>
              <a:rPr lang="ar-JO" dirty="0" smtClean="0">
                <a:solidFill>
                  <a:srgbClr val="0070C0"/>
                </a:solidFill>
              </a:rPr>
              <a:t>الفلك: </a:t>
            </a:r>
            <a:r>
              <a:rPr lang="ar-JO" dirty="0" smtClean="0">
                <a:solidFill>
                  <a:schemeClr val="tx1"/>
                </a:solidFill>
              </a:rPr>
              <a:t>من انجازاتهم: * الرصد الفلكي المنتظم لحركة الشروق والغروب لكوكب الزهرة.</a:t>
            </a:r>
          </a:p>
          <a:p>
            <a:pPr marL="0" indent="0" algn="r" rtl="1">
              <a:buNone/>
            </a:pPr>
            <a:r>
              <a:rPr lang="ar-JO" dirty="0" smtClean="0">
                <a:solidFill>
                  <a:schemeClr val="tx1"/>
                </a:solidFill>
              </a:rPr>
              <a:t>                        * استخدموا الزقّورات لرصد الأجرام السماوية إلى جانب وظيفتها الدينية</a:t>
            </a:r>
          </a:p>
          <a:p>
            <a:pPr marL="0" indent="0" algn="r" rtl="1">
              <a:buNone/>
            </a:pPr>
            <a:r>
              <a:rPr lang="ar-JO" dirty="0">
                <a:solidFill>
                  <a:schemeClr val="tx1"/>
                </a:solidFill>
              </a:rPr>
              <a:t> </a:t>
            </a:r>
            <a:r>
              <a:rPr lang="ar-JO" dirty="0" smtClean="0">
                <a:solidFill>
                  <a:schemeClr val="tx1"/>
                </a:solidFill>
              </a:rPr>
              <a:t>                       * استعملوا الساعات المائية لقياس أجزاء الليل والساعات الشمسية لقياس أجزاء النهار.</a:t>
            </a:r>
          </a:p>
          <a:p>
            <a:pPr marL="0" indent="0" algn="r" rtl="1">
              <a:buNone/>
            </a:pPr>
            <a:endParaRPr lang="ar-JO" dirty="0" smtClean="0">
              <a:solidFill>
                <a:srgbClr val="FF0000"/>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5761" y="1933251"/>
            <a:ext cx="3062433" cy="1739357"/>
          </a:xfrm>
          <a:prstGeom prst="rect">
            <a:avLst/>
          </a:prstGeom>
        </p:spPr>
      </p:pic>
    </p:spTree>
    <p:extLst>
      <p:ext uri="{BB962C8B-B14F-4D97-AF65-F5344CB8AC3E}">
        <p14:creationId xmlns:p14="http://schemas.microsoft.com/office/powerpoint/2010/main" val="3968246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p:cTn id="3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p:cTn id="44"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6"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7" dur="1000"/>
                                        <p:tgtEl>
                                          <p:spTgt spid="3">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52" dur="500"/>
                                        <p:tgtEl>
                                          <p:spTgt spid="3">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57" dur="500"/>
                                        <p:tgtEl>
                                          <p:spTgt spid="3">
                                            <p:txEl>
                                              <p:pRg st="7" end="7"/>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1" presetClass="entr" presetSubtype="0" fill="hold" nodeType="clickEffect">
                                  <p:stCondLst>
                                    <p:cond delay="0"/>
                                  </p:stCondLst>
                                  <p:childTnLst>
                                    <p:set>
                                      <p:cBhvr>
                                        <p:cTn id="61" dur="1" fill="hold">
                                          <p:stCondLst>
                                            <p:cond delay="0"/>
                                          </p:stCondLst>
                                        </p:cTn>
                                        <p:tgtEl>
                                          <p:spTgt spid="3">
                                            <p:txEl>
                                              <p:pRg st="8" end="8"/>
                                            </p:txEl>
                                          </p:spTgt>
                                        </p:tgtEl>
                                        <p:attrNameLst>
                                          <p:attrName>style.visibility</p:attrName>
                                        </p:attrNameLst>
                                      </p:cBhvr>
                                      <p:to>
                                        <p:strVal val="visible"/>
                                      </p:to>
                                    </p:set>
                                    <p:anim calcmode="lin" valueType="num">
                                      <p:cBhvr>
                                        <p:cTn id="62"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3"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4"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5" dur="1000"/>
                                        <p:tgtEl>
                                          <p:spTgt spid="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31"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 calcmode="lin" valueType="num">
                                      <p:cBhvr>
                                        <p:cTn id="70"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1"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72"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73" dur="1000"/>
                                        <p:tgtEl>
                                          <p:spTgt spid="3">
                                            <p:txEl>
                                              <p:pRg st="9" end="9"/>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1" presetClass="entr" presetSubtype="1" fill="hold" nodeType="clickEffect">
                                  <p:stCondLst>
                                    <p:cond delay="0"/>
                                  </p:stCondLst>
                                  <p:childTnLst>
                                    <p:set>
                                      <p:cBhvr>
                                        <p:cTn id="77" dur="1" fill="hold">
                                          <p:stCondLst>
                                            <p:cond delay="0"/>
                                          </p:stCondLst>
                                        </p:cTn>
                                        <p:tgtEl>
                                          <p:spTgt spid="6"/>
                                        </p:tgtEl>
                                        <p:attrNameLst>
                                          <p:attrName>style.visibility</p:attrName>
                                        </p:attrNameLst>
                                      </p:cBhvr>
                                      <p:to>
                                        <p:strVal val="visible"/>
                                      </p:to>
                                    </p:set>
                                    <p:animEffect transition="in" filter="wheel(1)">
                                      <p:cBhvr>
                                        <p:cTn id="78" dur="2000"/>
                                        <p:tgtEl>
                                          <p:spTgt spid="6"/>
                                        </p:tgtEl>
                                      </p:cBhvr>
                                    </p:animEffect>
                                  </p:childTnLst>
                                </p:cTn>
                              </p:par>
                            </p:childTnLst>
                          </p:cTn>
                        </p:par>
                      </p:childTnLst>
                    </p:cTn>
                  </p:par>
                  <p:par>
                    <p:cTn id="79" fill="hold">
                      <p:stCondLst>
                        <p:cond delay="indefinite"/>
                      </p:stCondLst>
                      <p:childTnLst>
                        <p:par>
                          <p:cTn id="80" fill="hold">
                            <p:stCondLst>
                              <p:cond delay="0"/>
                            </p:stCondLst>
                            <p:childTnLst>
                              <p:par>
                                <p:cTn id="81" presetID="31" presetClass="entr" presetSubtype="0" fill="hold" nodeType="clickEffect">
                                  <p:stCondLst>
                                    <p:cond delay="0"/>
                                  </p:stCondLst>
                                  <p:childTnLst>
                                    <p:set>
                                      <p:cBhvr>
                                        <p:cTn id="82" dur="1" fill="hold">
                                          <p:stCondLst>
                                            <p:cond delay="0"/>
                                          </p:stCondLst>
                                        </p:cTn>
                                        <p:tgtEl>
                                          <p:spTgt spid="3">
                                            <p:txEl>
                                              <p:pRg st="10" end="10"/>
                                            </p:txEl>
                                          </p:spTgt>
                                        </p:tgtEl>
                                        <p:attrNameLst>
                                          <p:attrName>style.visibility</p:attrName>
                                        </p:attrNameLst>
                                      </p:cBhvr>
                                      <p:to>
                                        <p:strVal val="visible"/>
                                      </p:to>
                                    </p:set>
                                    <p:anim calcmode="lin" valueType="num">
                                      <p:cBhvr>
                                        <p:cTn id="83"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84"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85"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86"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pPr algn="ctr" rtl="1"/>
            <a:r>
              <a:rPr lang="ar-JO" dirty="0" smtClean="0"/>
              <a:t>    الحياة العلمية في بلاد الرافدين </a:t>
            </a:r>
            <a:endParaRPr lang="ar-JO"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marL="0" indent="0" algn="r" rtl="1">
              <a:buNone/>
            </a:pPr>
            <a:r>
              <a:rPr lang="ar-JO" dirty="0" smtClean="0">
                <a:solidFill>
                  <a:srgbClr val="FF0000"/>
                </a:solidFill>
              </a:rPr>
              <a:t>* المدارس:</a:t>
            </a:r>
            <a:r>
              <a:rPr lang="ar-JO" dirty="0" smtClean="0">
                <a:solidFill>
                  <a:schemeClr val="tx1"/>
                </a:solidFill>
              </a:rPr>
              <a:t>  </a:t>
            </a:r>
          </a:p>
          <a:p>
            <a:pPr marL="0" indent="0" algn="r" rtl="1">
              <a:buNone/>
            </a:pPr>
            <a:r>
              <a:rPr lang="ar-JO" dirty="0" smtClean="0">
                <a:solidFill>
                  <a:schemeClr val="tx1"/>
                </a:solidFill>
              </a:rPr>
              <a:t>ظهرت المدارس مع ظهور الكتابة المسمارية ، وكان يتعلم الطلبة الخط  </a:t>
            </a:r>
            <a:r>
              <a:rPr lang="ar-JO" dirty="0" smtClean="0">
                <a:solidFill>
                  <a:schemeClr val="tx1"/>
                </a:solidFill>
              </a:rPr>
              <a:t>والحساب:</a:t>
            </a:r>
            <a:endParaRPr lang="ar-JO" dirty="0" smtClean="0">
              <a:solidFill>
                <a:schemeClr val="tx1"/>
              </a:solidFill>
            </a:endParaRPr>
          </a:p>
          <a:p>
            <a:pPr marL="0" indent="0" algn="r" rtl="1">
              <a:buNone/>
            </a:pPr>
            <a:r>
              <a:rPr lang="ar-JO" dirty="0" smtClean="0">
                <a:solidFill>
                  <a:schemeClr val="tx1"/>
                </a:solidFill>
              </a:rPr>
              <a:t>ظهر </a:t>
            </a:r>
            <a:r>
              <a:rPr lang="ar-JO" dirty="0" smtClean="0">
                <a:solidFill>
                  <a:schemeClr val="tx1"/>
                </a:solidFill>
              </a:rPr>
              <a:t>نوعان من المدارس :</a:t>
            </a:r>
          </a:p>
          <a:p>
            <a:pPr marL="0" indent="0" algn="r" rtl="1">
              <a:buNone/>
            </a:pPr>
            <a:r>
              <a:rPr lang="ar-JO" dirty="0" smtClean="0">
                <a:solidFill>
                  <a:srgbClr val="0070C0"/>
                </a:solidFill>
              </a:rPr>
              <a:t>  * المدارس الخاصة بالمعابد يتعلم فيها أبناء العامة.</a:t>
            </a:r>
          </a:p>
          <a:p>
            <a:pPr marL="0" indent="0" algn="r" rtl="1">
              <a:buNone/>
            </a:pPr>
            <a:r>
              <a:rPr lang="ar-JO" dirty="0">
                <a:solidFill>
                  <a:srgbClr val="0070C0"/>
                </a:solidFill>
              </a:rPr>
              <a:t> </a:t>
            </a:r>
            <a:r>
              <a:rPr lang="ar-JO" dirty="0" smtClean="0">
                <a:solidFill>
                  <a:srgbClr val="0070C0"/>
                </a:solidFill>
              </a:rPr>
              <a:t> </a:t>
            </a:r>
            <a:r>
              <a:rPr lang="ar-JO" dirty="0">
                <a:solidFill>
                  <a:srgbClr val="0070C0"/>
                </a:solidFill>
              </a:rPr>
              <a:t>* المدارس الخاصة </a:t>
            </a:r>
            <a:r>
              <a:rPr lang="ar-JO" dirty="0" smtClean="0">
                <a:solidFill>
                  <a:srgbClr val="0070C0"/>
                </a:solidFill>
              </a:rPr>
              <a:t>لأبناء الطبقة العليا والوسطى</a:t>
            </a:r>
            <a:r>
              <a:rPr lang="ar-JO" dirty="0" smtClean="0">
                <a:solidFill>
                  <a:schemeClr val="tx1"/>
                </a:solidFill>
              </a:rPr>
              <a:t>.</a:t>
            </a:r>
          </a:p>
          <a:p>
            <a:pPr marL="0" indent="0" algn="r" rtl="1">
              <a:buNone/>
            </a:pPr>
            <a:r>
              <a:rPr lang="ar-JO" dirty="0">
                <a:solidFill>
                  <a:srgbClr val="FF0000"/>
                </a:solidFill>
              </a:rPr>
              <a:t>* </a:t>
            </a:r>
            <a:r>
              <a:rPr lang="ar-JO" dirty="0" smtClean="0">
                <a:solidFill>
                  <a:srgbClr val="FF0000"/>
                </a:solidFill>
              </a:rPr>
              <a:t>المكتبات:</a:t>
            </a:r>
            <a:r>
              <a:rPr lang="ar-JO" dirty="0" smtClean="0">
                <a:solidFill>
                  <a:schemeClr val="tx1"/>
                </a:solidFill>
              </a:rPr>
              <a:t>  </a:t>
            </a:r>
            <a:endParaRPr lang="ar-JO" dirty="0">
              <a:solidFill>
                <a:schemeClr val="tx1"/>
              </a:solidFill>
            </a:endParaRPr>
          </a:p>
          <a:p>
            <a:pPr marL="0" indent="0" algn="r" rtl="1">
              <a:buNone/>
            </a:pPr>
            <a:r>
              <a:rPr lang="ar-JO" dirty="0" smtClean="0">
                <a:solidFill>
                  <a:schemeClr val="tx1"/>
                </a:solidFill>
              </a:rPr>
              <a:t>تعد مكتبة نينوى أشهر مكتبة في بلاد الرافدين أنشئها أشور بانيبال في العاصمة نينوى، جمع فيها كل ما وجده من كتب قديمة أهمها كتب العلوم والآداب والتاريخ والديانات مدونة على ألواح طينية.</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9517" y="2756347"/>
            <a:ext cx="1824311" cy="189016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85145" y="2756347"/>
            <a:ext cx="2182697" cy="1545687"/>
          </a:xfrm>
          <a:prstGeom prst="rect">
            <a:avLst/>
          </a:prstGeom>
        </p:spPr>
      </p:pic>
    </p:spTree>
    <p:extLst>
      <p:ext uri="{BB962C8B-B14F-4D97-AF65-F5344CB8AC3E}">
        <p14:creationId xmlns:p14="http://schemas.microsoft.com/office/powerpoint/2010/main" val="74849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heel(1)">
                                      <p:cBhvr>
                                        <p:cTn id="33" dur="20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 calcmode="lin" valueType="num">
                                      <p:cBhvr>
                                        <p:cTn id="46"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9" dur="10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1" presetClass="entr" presetSubtype="1" fill="hold" nodeType="click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wheel(1)">
                                      <p:cBhvr>
                                        <p:cTn id="54" dur="2000"/>
                                        <p:tgtEl>
                                          <p:spTgt spid="4"/>
                                        </p:tgtEl>
                                      </p:cBhvr>
                                    </p:animEffect>
                                  </p:childTnLst>
                                </p:cTn>
                              </p:par>
                            </p:childTnLst>
                          </p:cTn>
                        </p:par>
                      </p:childTnLst>
                    </p:cTn>
                  </p:par>
                  <p:par>
                    <p:cTn id="55" fill="hold">
                      <p:stCondLst>
                        <p:cond delay="indefinite"/>
                      </p:stCondLst>
                      <p:childTnLst>
                        <p:par>
                          <p:cTn id="56" fill="hold">
                            <p:stCondLst>
                              <p:cond delay="0"/>
                            </p:stCondLst>
                            <p:childTnLst>
                              <p:par>
                                <p:cTn id="57" presetID="14" presetClass="entr" presetSubtype="10" fill="hold" nodeType="clickEffect">
                                  <p:stCondLst>
                                    <p:cond delay="0"/>
                                  </p:stCondLst>
                                  <p:childTnLst>
                                    <p:set>
                                      <p:cBhvr>
                                        <p:cTn id="58" dur="1" fill="hold">
                                          <p:stCondLst>
                                            <p:cond delay="0"/>
                                          </p:stCondLst>
                                        </p:cTn>
                                        <p:tgtEl>
                                          <p:spTgt spid="3">
                                            <p:txEl>
                                              <p:pRg st="6" end="6"/>
                                            </p:txEl>
                                          </p:spTgt>
                                        </p:tgtEl>
                                        <p:attrNameLst>
                                          <p:attrName>style.visibility</p:attrName>
                                        </p:attrNameLst>
                                      </p:cBhvr>
                                      <p:to>
                                        <p:strVal val="visible"/>
                                      </p:to>
                                    </p:set>
                                    <p:animEffect transition="in" filter="randombar(horizontal)">
                                      <p:cBhvr>
                                        <p:cTn id="5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pPr algn="ctr" rtl="1"/>
            <a:r>
              <a:rPr lang="ar-JO" dirty="0" smtClean="0"/>
              <a:t>    الحياة الفكرية في بلاد الرافدين </a:t>
            </a:r>
            <a:endParaRPr lang="ar-JO"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lgn="r" rtl="1">
              <a:buNone/>
            </a:pPr>
            <a:r>
              <a:rPr lang="ar-JO" dirty="0" smtClean="0">
                <a:solidFill>
                  <a:srgbClr val="FF0000"/>
                </a:solidFill>
              </a:rPr>
              <a:t>* الحياة الفكرية:</a:t>
            </a:r>
            <a:r>
              <a:rPr lang="ar-JO" dirty="0" smtClean="0">
                <a:solidFill>
                  <a:schemeClr val="tx1"/>
                </a:solidFill>
              </a:rPr>
              <a:t>  </a:t>
            </a:r>
          </a:p>
          <a:p>
            <a:pPr marL="0" indent="0" algn="r" rtl="1">
              <a:buNone/>
            </a:pPr>
            <a:r>
              <a:rPr lang="ar-JO" dirty="0" smtClean="0">
                <a:solidFill>
                  <a:schemeClr val="tx1"/>
                </a:solidFill>
              </a:rPr>
              <a:t>استخدمت في بلاد الرافدين </a:t>
            </a:r>
            <a:r>
              <a:rPr lang="ar-JO" dirty="0" smtClean="0">
                <a:solidFill>
                  <a:schemeClr val="tx1"/>
                </a:solidFill>
              </a:rPr>
              <a:t>لغتان في الكتابة المسمارية </a:t>
            </a:r>
            <a:r>
              <a:rPr lang="ar-JO" dirty="0" smtClean="0">
                <a:solidFill>
                  <a:schemeClr val="tx1"/>
                </a:solidFill>
              </a:rPr>
              <a:t>:</a:t>
            </a:r>
          </a:p>
          <a:p>
            <a:pPr marL="0" indent="0" algn="r" rtl="1">
              <a:buNone/>
            </a:pPr>
            <a:r>
              <a:rPr lang="ar-JO" dirty="0" smtClean="0">
                <a:solidFill>
                  <a:srgbClr val="00B0F0"/>
                </a:solidFill>
              </a:rPr>
              <a:t>(اللغة الأكادية واللغة السومرية) </a:t>
            </a:r>
          </a:p>
          <a:p>
            <a:pPr marL="0" indent="0" algn="r" rtl="1">
              <a:buNone/>
            </a:pPr>
            <a:r>
              <a:rPr lang="ar-JO" dirty="0" smtClean="0">
                <a:solidFill>
                  <a:srgbClr val="0070C0"/>
                </a:solidFill>
              </a:rPr>
              <a:t>الكتابة المسمارية:</a:t>
            </a:r>
          </a:p>
          <a:p>
            <a:pPr marL="0" indent="0" algn="r" rtl="1">
              <a:buNone/>
            </a:pPr>
            <a:r>
              <a:rPr lang="ar-JO" dirty="0" smtClean="0">
                <a:solidFill>
                  <a:schemeClr val="tx1"/>
                </a:solidFill>
              </a:rPr>
              <a:t>  هي الكتابة على الألواح الطينية باستخدام أقلام خاصة صنعت من القصب رؤوسها مثلثية الشكل تشبه المسامير يضغطون بها على الالواح الطينية فتترك أثرا يشبه المسامير.</a:t>
            </a:r>
          </a:p>
          <a:p>
            <a:pPr marL="0" indent="0" algn="r" rtl="1">
              <a:buNone/>
            </a:pPr>
            <a:r>
              <a:rPr lang="ar-JO" dirty="0" smtClean="0">
                <a:solidFill>
                  <a:srgbClr val="0070C0"/>
                </a:solidFill>
              </a:rPr>
              <a:t>الأختام الأسطوانية:</a:t>
            </a:r>
          </a:p>
          <a:p>
            <a:pPr marL="0" indent="0" algn="r" rtl="1">
              <a:buNone/>
            </a:pPr>
            <a:r>
              <a:rPr lang="ar-JO" dirty="0" smtClean="0">
                <a:solidFill>
                  <a:schemeClr val="tx1"/>
                </a:solidFill>
              </a:rPr>
              <a:t>صنعت من الحجارة والزجاج والمعادن وهي على شكل اسطواني عليها تصاميم وكانت تدحرج على الالواح الطينية  فتترك طبعات ظاهرة على اللوح الطيني. وكان صاحب الختم يحمل ختمه ويعلقه في قلادة.</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4860" y="1825626"/>
            <a:ext cx="1798797" cy="1555874"/>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746" y="1889064"/>
            <a:ext cx="1439568" cy="1780196"/>
          </a:xfrm>
          <a:prstGeom prst="rect">
            <a:avLst/>
          </a:prstGeom>
        </p:spPr>
      </p:pic>
    </p:spTree>
    <p:extLst>
      <p:ext uri="{BB962C8B-B14F-4D97-AF65-F5344CB8AC3E}">
        <p14:creationId xmlns:p14="http://schemas.microsoft.com/office/powerpoint/2010/main" val="1828759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heel(1)">
                                      <p:cBhvr>
                                        <p:cTn id="36" dur="20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randombar(horizontal)">
                                      <p:cBhvr>
                                        <p:cTn id="41" dur="500"/>
                                        <p:tgtEl>
                                          <p:spTgt spid="3">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 calcmode="lin" valueType="num">
                                      <p:cBhvr>
                                        <p:cTn id="46"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9" dur="10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1" presetClass="entr" presetSubtype="1" fill="hold" nodeType="click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wheel(1)">
                                      <p:cBhvr>
                                        <p:cTn id="54" dur="2000"/>
                                        <p:tgtEl>
                                          <p:spTgt spid="7"/>
                                        </p:tgtEl>
                                      </p:cBhvr>
                                    </p:animEffect>
                                  </p:childTnLst>
                                </p:cTn>
                              </p:par>
                            </p:childTnLst>
                          </p:cTn>
                        </p:par>
                      </p:childTnLst>
                    </p:cTn>
                  </p:par>
                  <p:par>
                    <p:cTn id="55" fill="hold">
                      <p:stCondLst>
                        <p:cond delay="indefinite"/>
                      </p:stCondLst>
                      <p:childTnLst>
                        <p:par>
                          <p:cTn id="56" fill="hold">
                            <p:stCondLst>
                              <p:cond delay="0"/>
                            </p:stCondLst>
                            <p:childTnLst>
                              <p:par>
                                <p:cTn id="57" presetID="14" presetClass="entr" presetSubtype="10" fill="hold" nodeType="clickEffect">
                                  <p:stCondLst>
                                    <p:cond delay="0"/>
                                  </p:stCondLst>
                                  <p:childTnLst>
                                    <p:set>
                                      <p:cBhvr>
                                        <p:cTn id="58" dur="1" fill="hold">
                                          <p:stCondLst>
                                            <p:cond delay="0"/>
                                          </p:stCondLst>
                                        </p:cTn>
                                        <p:tgtEl>
                                          <p:spTgt spid="3">
                                            <p:txEl>
                                              <p:pRg st="6" end="6"/>
                                            </p:txEl>
                                          </p:spTgt>
                                        </p:tgtEl>
                                        <p:attrNameLst>
                                          <p:attrName>style.visibility</p:attrName>
                                        </p:attrNameLst>
                                      </p:cBhvr>
                                      <p:to>
                                        <p:strVal val="visible"/>
                                      </p:to>
                                    </p:set>
                                    <p:animEffect transition="in" filter="randombar(horizontal)">
                                      <p:cBhvr>
                                        <p:cTn id="5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pPr algn="ctr" rtl="1"/>
            <a:r>
              <a:rPr lang="ar-JO" dirty="0" smtClean="0"/>
              <a:t>    الحياة الفكرية في بلاد الرافدين </a:t>
            </a:r>
            <a:endParaRPr lang="ar-JO"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marL="0" indent="0" algn="r" rtl="1">
              <a:buNone/>
            </a:pPr>
            <a:r>
              <a:rPr lang="ar-JO" dirty="0" smtClean="0">
                <a:solidFill>
                  <a:srgbClr val="FF0000"/>
                </a:solidFill>
              </a:rPr>
              <a:t>* العمارة والفنون:</a:t>
            </a:r>
            <a:r>
              <a:rPr lang="ar-JO" dirty="0" smtClean="0">
                <a:solidFill>
                  <a:schemeClr val="tx1"/>
                </a:solidFill>
              </a:rPr>
              <a:t>  </a:t>
            </a:r>
          </a:p>
          <a:p>
            <a:pPr marL="0" indent="0" algn="r" rtl="1">
              <a:buNone/>
            </a:pPr>
            <a:r>
              <a:rPr lang="ar-JO" dirty="0" smtClean="0">
                <a:solidFill>
                  <a:schemeClr val="tx1"/>
                </a:solidFill>
              </a:rPr>
              <a:t>ركزت العمارة على المعابد والقصور التي بنوها من الطوب المشوي.</a:t>
            </a:r>
            <a:r>
              <a:rPr lang="ar-JO" dirty="0" smtClean="0">
                <a:solidFill>
                  <a:srgbClr val="0070C0"/>
                </a:solidFill>
              </a:rPr>
              <a:t> </a:t>
            </a:r>
          </a:p>
          <a:p>
            <a:pPr marL="0" indent="0" algn="r" rtl="1">
              <a:buNone/>
            </a:pPr>
            <a:r>
              <a:rPr lang="ar-JO" dirty="0" smtClean="0">
                <a:solidFill>
                  <a:schemeClr val="tx1"/>
                </a:solidFill>
              </a:rPr>
              <a:t>من أهم انجازاتهم في مجال الفن والعمارة:</a:t>
            </a:r>
          </a:p>
          <a:p>
            <a:pPr marL="0" indent="0" algn="r" rtl="1">
              <a:buNone/>
            </a:pPr>
            <a:r>
              <a:rPr lang="ar-JO" dirty="0" smtClean="0">
                <a:solidFill>
                  <a:srgbClr val="0070C0"/>
                </a:solidFill>
              </a:rPr>
              <a:t>الحدائق المعلقة في بابل.</a:t>
            </a:r>
          </a:p>
          <a:p>
            <a:pPr marL="0" indent="0" algn="r" rtl="1">
              <a:buNone/>
            </a:pPr>
            <a:r>
              <a:rPr lang="ar-JO" dirty="0" smtClean="0">
                <a:solidFill>
                  <a:srgbClr val="0070C0"/>
                </a:solidFill>
              </a:rPr>
              <a:t>مسلة حمورابي. </a:t>
            </a:r>
          </a:p>
          <a:p>
            <a:pPr marL="0" indent="0" algn="r" rtl="1">
              <a:buNone/>
            </a:pPr>
            <a:r>
              <a:rPr lang="ar-JO" dirty="0" smtClean="0">
                <a:solidFill>
                  <a:srgbClr val="0070C0"/>
                </a:solidFill>
              </a:rPr>
              <a:t>نحت تماثيل للآلهة.</a:t>
            </a:r>
          </a:p>
          <a:p>
            <a:pPr marL="0" indent="0" algn="r" rtl="1">
              <a:buNone/>
            </a:pPr>
            <a:r>
              <a:rPr lang="ar-JO" dirty="0" smtClean="0">
                <a:solidFill>
                  <a:schemeClr val="tx1"/>
                </a:solidFill>
              </a:rPr>
              <a:t>كما عرفوا الغناء والموسيقا والرقص فعثر على آلات موسيقية.</a:t>
            </a:r>
          </a:p>
          <a:p>
            <a:pPr marL="0" indent="0" algn="r" rtl="1">
              <a:buNone/>
            </a:pPr>
            <a:endParaRPr lang="ar-JO" dirty="0" smtClean="0">
              <a:solidFill>
                <a:schemeClr val="tx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50125" y="1942012"/>
            <a:ext cx="1706880" cy="148209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7466" y="2821577"/>
            <a:ext cx="1771650" cy="177029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84139" y="4249782"/>
            <a:ext cx="2147389" cy="1610542"/>
          </a:xfrm>
          <a:prstGeom prst="rect">
            <a:avLst/>
          </a:prstGeom>
        </p:spPr>
      </p:pic>
    </p:spTree>
    <p:extLst>
      <p:ext uri="{BB962C8B-B14F-4D97-AF65-F5344CB8AC3E}">
        <p14:creationId xmlns:p14="http://schemas.microsoft.com/office/powerpoint/2010/main" val="3009981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heel(1)">
                                      <p:cBhvr>
                                        <p:cTn id="33" dur="20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 calcmode="lin" valueType="num">
                                      <p:cBhvr>
                                        <p:cTn id="46"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9" dur="10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1" presetClass="entr" presetSubtype="1" fill="hold" nodeType="click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wheel(1)">
                                      <p:cBhvr>
                                        <p:cTn id="54" dur="2000"/>
                                        <p:tgtEl>
                                          <p:spTgt spid="5"/>
                                        </p:tgtEl>
                                      </p:cBhvr>
                                    </p:animEffect>
                                  </p:childTnLst>
                                </p:cTn>
                              </p:par>
                            </p:childTnLst>
                          </p:cTn>
                        </p:par>
                      </p:childTnLst>
                    </p:cTn>
                  </p:par>
                  <p:par>
                    <p:cTn id="55" fill="hold">
                      <p:stCondLst>
                        <p:cond delay="indefinite"/>
                      </p:stCondLst>
                      <p:childTnLst>
                        <p:par>
                          <p:cTn id="56" fill="hold">
                            <p:stCondLst>
                              <p:cond delay="0"/>
                            </p:stCondLst>
                            <p:childTnLst>
                              <p:par>
                                <p:cTn id="57" presetID="14" presetClass="entr" presetSubtype="10" fill="hold" nodeType="clickEffect">
                                  <p:stCondLst>
                                    <p:cond delay="0"/>
                                  </p:stCondLst>
                                  <p:childTnLst>
                                    <p:set>
                                      <p:cBhvr>
                                        <p:cTn id="58" dur="1" fill="hold">
                                          <p:stCondLst>
                                            <p:cond delay="0"/>
                                          </p:stCondLst>
                                        </p:cTn>
                                        <p:tgtEl>
                                          <p:spTgt spid="3">
                                            <p:txEl>
                                              <p:pRg st="6" end="6"/>
                                            </p:txEl>
                                          </p:spTgt>
                                        </p:tgtEl>
                                        <p:attrNameLst>
                                          <p:attrName>style.visibility</p:attrName>
                                        </p:attrNameLst>
                                      </p:cBhvr>
                                      <p:to>
                                        <p:strVal val="visible"/>
                                      </p:to>
                                    </p:set>
                                    <p:animEffect transition="in" filter="randombar(horizontal)">
                                      <p:cBhvr>
                                        <p:cTn id="59" dur="500"/>
                                        <p:tgtEl>
                                          <p:spTgt spid="3">
                                            <p:txEl>
                                              <p:pRg st="6" end="6"/>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1" presetClass="entr" presetSubtype="1" fill="hold" nodeType="clickEffect">
                                  <p:stCondLst>
                                    <p:cond delay="0"/>
                                  </p:stCondLst>
                                  <p:childTnLst>
                                    <p:set>
                                      <p:cBhvr>
                                        <p:cTn id="63" dur="1" fill="hold">
                                          <p:stCondLst>
                                            <p:cond delay="0"/>
                                          </p:stCondLst>
                                        </p:cTn>
                                        <p:tgtEl>
                                          <p:spTgt spid="8"/>
                                        </p:tgtEl>
                                        <p:attrNameLst>
                                          <p:attrName>style.visibility</p:attrName>
                                        </p:attrNameLst>
                                      </p:cBhvr>
                                      <p:to>
                                        <p:strVal val="visible"/>
                                      </p:to>
                                    </p:set>
                                    <p:animEffect transition="in" filter="wheel(1)">
                                      <p:cBhvr>
                                        <p:cTn id="6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2871</TotalTime>
  <Words>457</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الحياة العلمية والفكرية في بلاد الرافدين</vt:lpstr>
      <vt:lpstr>    الحياة العلمية في بلاد الرافدين </vt:lpstr>
      <vt:lpstr>    الحياة العلمية في بلاد الرافدين </vt:lpstr>
      <vt:lpstr>    الحياة العلمية في بلاد الرافدين </vt:lpstr>
      <vt:lpstr>    الحياة الفكرية في بلاد الرافدين </vt:lpstr>
      <vt:lpstr>    الحياة الفكرية في بلاد الرافدين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s.almanasir</cp:lastModifiedBy>
  <cp:revision>125</cp:revision>
  <dcterms:created xsi:type="dcterms:W3CDTF">2020-07-18T18:58:59Z</dcterms:created>
  <dcterms:modified xsi:type="dcterms:W3CDTF">2022-11-25T18:45:47Z</dcterms:modified>
</cp:coreProperties>
</file>