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6" r:id="rId4"/>
    <p:sldId id="277" r:id="rId5"/>
    <p:sldId id="278" r:id="rId6"/>
    <p:sldId id="279" r:id="rId7"/>
  </p:sldIdLst>
  <p:sldSz cx="12192000" cy="6858000"/>
  <p:notesSz cx="6858000" cy="9144000"/>
  <p:defaultTextStyle>
    <a:defPPr>
      <a:defRPr lang="ar-J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13" autoAdjust="0"/>
    <p:restoredTop sz="94660"/>
  </p:normalViewPr>
  <p:slideViewPr>
    <p:cSldViewPr snapToGrid="0">
      <p:cViewPr varScale="1">
        <p:scale>
          <a:sx n="88" d="100"/>
          <a:sy n="88" d="100"/>
        </p:scale>
        <p:origin x="47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JO"/>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JO"/>
          </a:p>
        </p:txBody>
      </p:sp>
      <p:sp>
        <p:nvSpPr>
          <p:cNvPr id="4" name="Date Placeholder 3"/>
          <p:cNvSpPr>
            <a:spLocks noGrp="1"/>
          </p:cNvSpPr>
          <p:nvPr>
            <p:ph type="dt" sz="half" idx="10"/>
          </p:nvPr>
        </p:nvSpPr>
        <p:spPr/>
        <p:txBody>
          <a:bodyPr/>
          <a:lstStyle/>
          <a:p>
            <a:fld id="{EC8484C5-08B3-4D89-B030-591E37F35AD0}" type="datetimeFigureOut">
              <a:rPr lang="ar-JO" smtClean="0"/>
              <a:t>02/05/1444</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11AEC48A-D911-4683-8FAC-0F7327C7D1DB}" type="slidenum">
              <a:rPr lang="ar-JO" smtClean="0"/>
              <a:t>‹#›</a:t>
            </a:fld>
            <a:endParaRPr lang="ar-JO"/>
          </a:p>
        </p:txBody>
      </p:sp>
    </p:spTree>
    <p:extLst>
      <p:ext uri="{BB962C8B-B14F-4D97-AF65-F5344CB8AC3E}">
        <p14:creationId xmlns:p14="http://schemas.microsoft.com/office/powerpoint/2010/main" val="2308675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EC8484C5-08B3-4D89-B030-591E37F35AD0}" type="datetimeFigureOut">
              <a:rPr lang="ar-JO" smtClean="0"/>
              <a:t>02/05/1444</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11AEC48A-D911-4683-8FAC-0F7327C7D1DB}" type="slidenum">
              <a:rPr lang="ar-JO" smtClean="0"/>
              <a:t>‹#›</a:t>
            </a:fld>
            <a:endParaRPr lang="ar-JO"/>
          </a:p>
        </p:txBody>
      </p:sp>
    </p:spTree>
    <p:extLst>
      <p:ext uri="{BB962C8B-B14F-4D97-AF65-F5344CB8AC3E}">
        <p14:creationId xmlns:p14="http://schemas.microsoft.com/office/powerpoint/2010/main" val="2568475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JO"/>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EC8484C5-08B3-4D89-B030-591E37F35AD0}" type="datetimeFigureOut">
              <a:rPr lang="ar-JO" smtClean="0"/>
              <a:t>02/05/1444</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11AEC48A-D911-4683-8FAC-0F7327C7D1DB}" type="slidenum">
              <a:rPr lang="ar-JO" smtClean="0"/>
              <a:t>‹#›</a:t>
            </a:fld>
            <a:endParaRPr lang="ar-JO"/>
          </a:p>
        </p:txBody>
      </p:sp>
    </p:spTree>
    <p:extLst>
      <p:ext uri="{BB962C8B-B14F-4D97-AF65-F5344CB8AC3E}">
        <p14:creationId xmlns:p14="http://schemas.microsoft.com/office/powerpoint/2010/main" val="718647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EC8484C5-08B3-4D89-B030-591E37F35AD0}" type="datetimeFigureOut">
              <a:rPr lang="ar-JO" smtClean="0"/>
              <a:t>02/05/1444</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11AEC48A-D911-4683-8FAC-0F7327C7D1DB}" type="slidenum">
              <a:rPr lang="ar-JO" smtClean="0"/>
              <a:t>‹#›</a:t>
            </a:fld>
            <a:endParaRPr lang="ar-JO"/>
          </a:p>
        </p:txBody>
      </p:sp>
    </p:spTree>
    <p:extLst>
      <p:ext uri="{BB962C8B-B14F-4D97-AF65-F5344CB8AC3E}">
        <p14:creationId xmlns:p14="http://schemas.microsoft.com/office/powerpoint/2010/main" val="3653266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JO"/>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C8484C5-08B3-4D89-B030-591E37F35AD0}" type="datetimeFigureOut">
              <a:rPr lang="ar-JO" smtClean="0"/>
              <a:t>02/05/1444</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11AEC48A-D911-4683-8FAC-0F7327C7D1DB}" type="slidenum">
              <a:rPr lang="ar-JO" smtClean="0"/>
              <a:t>‹#›</a:t>
            </a:fld>
            <a:endParaRPr lang="ar-JO"/>
          </a:p>
        </p:txBody>
      </p:sp>
    </p:spTree>
    <p:extLst>
      <p:ext uri="{BB962C8B-B14F-4D97-AF65-F5344CB8AC3E}">
        <p14:creationId xmlns:p14="http://schemas.microsoft.com/office/powerpoint/2010/main" val="446945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Date Placeholder 4"/>
          <p:cNvSpPr>
            <a:spLocks noGrp="1"/>
          </p:cNvSpPr>
          <p:nvPr>
            <p:ph type="dt" sz="half" idx="10"/>
          </p:nvPr>
        </p:nvSpPr>
        <p:spPr/>
        <p:txBody>
          <a:bodyPr/>
          <a:lstStyle/>
          <a:p>
            <a:fld id="{EC8484C5-08B3-4D89-B030-591E37F35AD0}" type="datetimeFigureOut">
              <a:rPr lang="ar-JO" smtClean="0"/>
              <a:t>02/05/1444</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11AEC48A-D911-4683-8FAC-0F7327C7D1DB}" type="slidenum">
              <a:rPr lang="ar-JO" smtClean="0"/>
              <a:t>‹#›</a:t>
            </a:fld>
            <a:endParaRPr lang="ar-JO"/>
          </a:p>
        </p:txBody>
      </p:sp>
    </p:spTree>
    <p:extLst>
      <p:ext uri="{BB962C8B-B14F-4D97-AF65-F5344CB8AC3E}">
        <p14:creationId xmlns:p14="http://schemas.microsoft.com/office/powerpoint/2010/main" val="1256467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JO"/>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7" name="Date Placeholder 6"/>
          <p:cNvSpPr>
            <a:spLocks noGrp="1"/>
          </p:cNvSpPr>
          <p:nvPr>
            <p:ph type="dt" sz="half" idx="10"/>
          </p:nvPr>
        </p:nvSpPr>
        <p:spPr/>
        <p:txBody>
          <a:bodyPr/>
          <a:lstStyle/>
          <a:p>
            <a:fld id="{EC8484C5-08B3-4D89-B030-591E37F35AD0}" type="datetimeFigureOut">
              <a:rPr lang="ar-JO" smtClean="0"/>
              <a:t>02/05/1444</a:t>
            </a:fld>
            <a:endParaRPr lang="ar-JO"/>
          </a:p>
        </p:txBody>
      </p:sp>
      <p:sp>
        <p:nvSpPr>
          <p:cNvPr id="8" name="Footer Placeholder 7"/>
          <p:cNvSpPr>
            <a:spLocks noGrp="1"/>
          </p:cNvSpPr>
          <p:nvPr>
            <p:ph type="ftr" sz="quarter" idx="11"/>
          </p:nvPr>
        </p:nvSpPr>
        <p:spPr/>
        <p:txBody>
          <a:bodyPr/>
          <a:lstStyle/>
          <a:p>
            <a:endParaRPr lang="ar-JO"/>
          </a:p>
        </p:txBody>
      </p:sp>
      <p:sp>
        <p:nvSpPr>
          <p:cNvPr id="9" name="Slide Number Placeholder 8"/>
          <p:cNvSpPr>
            <a:spLocks noGrp="1"/>
          </p:cNvSpPr>
          <p:nvPr>
            <p:ph type="sldNum" sz="quarter" idx="12"/>
          </p:nvPr>
        </p:nvSpPr>
        <p:spPr/>
        <p:txBody>
          <a:bodyPr/>
          <a:lstStyle/>
          <a:p>
            <a:fld id="{11AEC48A-D911-4683-8FAC-0F7327C7D1DB}" type="slidenum">
              <a:rPr lang="ar-JO" smtClean="0"/>
              <a:t>‹#›</a:t>
            </a:fld>
            <a:endParaRPr lang="ar-JO"/>
          </a:p>
        </p:txBody>
      </p:sp>
    </p:spTree>
    <p:extLst>
      <p:ext uri="{BB962C8B-B14F-4D97-AF65-F5344CB8AC3E}">
        <p14:creationId xmlns:p14="http://schemas.microsoft.com/office/powerpoint/2010/main" val="1547269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Date Placeholder 2"/>
          <p:cNvSpPr>
            <a:spLocks noGrp="1"/>
          </p:cNvSpPr>
          <p:nvPr>
            <p:ph type="dt" sz="half" idx="10"/>
          </p:nvPr>
        </p:nvSpPr>
        <p:spPr/>
        <p:txBody>
          <a:bodyPr/>
          <a:lstStyle/>
          <a:p>
            <a:fld id="{EC8484C5-08B3-4D89-B030-591E37F35AD0}" type="datetimeFigureOut">
              <a:rPr lang="ar-JO" smtClean="0"/>
              <a:t>02/05/1444</a:t>
            </a:fld>
            <a:endParaRPr lang="ar-JO"/>
          </a:p>
        </p:txBody>
      </p:sp>
      <p:sp>
        <p:nvSpPr>
          <p:cNvPr id="4" name="Footer Placeholder 3"/>
          <p:cNvSpPr>
            <a:spLocks noGrp="1"/>
          </p:cNvSpPr>
          <p:nvPr>
            <p:ph type="ftr" sz="quarter" idx="11"/>
          </p:nvPr>
        </p:nvSpPr>
        <p:spPr/>
        <p:txBody>
          <a:bodyPr/>
          <a:lstStyle/>
          <a:p>
            <a:endParaRPr lang="ar-JO"/>
          </a:p>
        </p:txBody>
      </p:sp>
      <p:sp>
        <p:nvSpPr>
          <p:cNvPr id="5" name="Slide Number Placeholder 4"/>
          <p:cNvSpPr>
            <a:spLocks noGrp="1"/>
          </p:cNvSpPr>
          <p:nvPr>
            <p:ph type="sldNum" sz="quarter" idx="12"/>
          </p:nvPr>
        </p:nvSpPr>
        <p:spPr/>
        <p:txBody>
          <a:bodyPr/>
          <a:lstStyle/>
          <a:p>
            <a:fld id="{11AEC48A-D911-4683-8FAC-0F7327C7D1DB}" type="slidenum">
              <a:rPr lang="ar-JO" smtClean="0"/>
              <a:t>‹#›</a:t>
            </a:fld>
            <a:endParaRPr lang="ar-JO"/>
          </a:p>
        </p:txBody>
      </p:sp>
    </p:spTree>
    <p:extLst>
      <p:ext uri="{BB962C8B-B14F-4D97-AF65-F5344CB8AC3E}">
        <p14:creationId xmlns:p14="http://schemas.microsoft.com/office/powerpoint/2010/main" val="2475879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8484C5-08B3-4D89-B030-591E37F35AD0}" type="datetimeFigureOut">
              <a:rPr lang="ar-JO" smtClean="0"/>
              <a:t>02/05/1444</a:t>
            </a:fld>
            <a:endParaRPr lang="ar-JO"/>
          </a:p>
        </p:txBody>
      </p:sp>
      <p:sp>
        <p:nvSpPr>
          <p:cNvPr id="3" name="Footer Placeholder 2"/>
          <p:cNvSpPr>
            <a:spLocks noGrp="1"/>
          </p:cNvSpPr>
          <p:nvPr>
            <p:ph type="ftr" sz="quarter" idx="11"/>
          </p:nvPr>
        </p:nvSpPr>
        <p:spPr/>
        <p:txBody>
          <a:bodyPr/>
          <a:lstStyle/>
          <a:p>
            <a:endParaRPr lang="ar-JO"/>
          </a:p>
        </p:txBody>
      </p:sp>
      <p:sp>
        <p:nvSpPr>
          <p:cNvPr id="4" name="Slide Number Placeholder 3"/>
          <p:cNvSpPr>
            <a:spLocks noGrp="1"/>
          </p:cNvSpPr>
          <p:nvPr>
            <p:ph type="sldNum" sz="quarter" idx="12"/>
          </p:nvPr>
        </p:nvSpPr>
        <p:spPr/>
        <p:txBody>
          <a:bodyPr/>
          <a:lstStyle/>
          <a:p>
            <a:fld id="{11AEC48A-D911-4683-8FAC-0F7327C7D1DB}" type="slidenum">
              <a:rPr lang="ar-JO" smtClean="0"/>
              <a:t>‹#›</a:t>
            </a:fld>
            <a:endParaRPr lang="ar-JO"/>
          </a:p>
        </p:txBody>
      </p:sp>
    </p:spTree>
    <p:extLst>
      <p:ext uri="{BB962C8B-B14F-4D97-AF65-F5344CB8AC3E}">
        <p14:creationId xmlns:p14="http://schemas.microsoft.com/office/powerpoint/2010/main" val="623699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JO"/>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C8484C5-08B3-4D89-B030-591E37F35AD0}" type="datetimeFigureOut">
              <a:rPr lang="ar-JO" smtClean="0"/>
              <a:t>02/05/1444</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11AEC48A-D911-4683-8FAC-0F7327C7D1DB}" type="slidenum">
              <a:rPr lang="ar-JO" smtClean="0"/>
              <a:t>‹#›</a:t>
            </a:fld>
            <a:endParaRPr lang="ar-JO"/>
          </a:p>
        </p:txBody>
      </p:sp>
    </p:spTree>
    <p:extLst>
      <p:ext uri="{BB962C8B-B14F-4D97-AF65-F5344CB8AC3E}">
        <p14:creationId xmlns:p14="http://schemas.microsoft.com/office/powerpoint/2010/main" val="2935640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JO"/>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JO"/>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C8484C5-08B3-4D89-B030-591E37F35AD0}" type="datetimeFigureOut">
              <a:rPr lang="ar-JO" smtClean="0"/>
              <a:t>02/05/1444</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11AEC48A-D911-4683-8FAC-0F7327C7D1DB}" type="slidenum">
              <a:rPr lang="ar-JO" smtClean="0"/>
              <a:t>‹#›</a:t>
            </a:fld>
            <a:endParaRPr lang="ar-JO"/>
          </a:p>
        </p:txBody>
      </p:sp>
    </p:spTree>
    <p:extLst>
      <p:ext uri="{BB962C8B-B14F-4D97-AF65-F5344CB8AC3E}">
        <p14:creationId xmlns:p14="http://schemas.microsoft.com/office/powerpoint/2010/main" val="1529074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JO"/>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8484C5-08B3-4D89-B030-591E37F35AD0}" type="datetimeFigureOut">
              <a:rPr lang="ar-JO" smtClean="0"/>
              <a:t>02/05/1444</a:t>
            </a:fld>
            <a:endParaRPr lang="ar-JO"/>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JO"/>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AEC48A-D911-4683-8FAC-0F7327C7D1DB}" type="slidenum">
              <a:rPr lang="ar-JO" smtClean="0"/>
              <a:t>‹#›</a:t>
            </a:fld>
            <a:endParaRPr lang="ar-JO"/>
          </a:p>
        </p:txBody>
      </p:sp>
    </p:spTree>
    <p:extLst>
      <p:ext uri="{BB962C8B-B14F-4D97-AF65-F5344CB8AC3E}">
        <p14:creationId xmlns:p14="http://schemas.microsoft.com/office/powerpoint/2010/main" val="315514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J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fif"/><Relationship Id="rId2" Type="http://schemas.openxmlformats.org/officeDocument/2006/relationships/image" Target="../media/image8.jf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9794" y="426721"/>
            <a:ext cx="9144000" cy="1637210"/>
          </a:xfrm>
        </p:spPr>
        <p:style>
          <a:lnRef idx="2">
            <a:schemeClr val="accent2"/>
          </a:lnRef>
          <a:fillRef idx="1">
            <a:schemeClr val="lt1"/>
          </a:fillRef>
          <a:effectRef idx="0">
            <a:schemeClr val="accent2"/>
          </a:effectRef>
          <a:fontRef idx="minor">
            <a:schemeClr val="dk1"/>
          </a:fontRef>
        </p:style>
        <p:txBody>
          <a:bodyPr>
            <a:normAutofit/>
          </a:bodyPr>
          <a:lstStyle/>
          <a:p>
            <a:pPr rtl="1"/>
            <a:r>
              <a:rPr lang="ar-JO" sz="2800" dirty="0" smtClean="0"/>
              <a:t>الحياة العلمية والفكرية في بلاد الرافدين</a:t>
            </a:r>
            <a:endParaRPr lang="ar-JO" sz="2800" dirty="0"/>
          </a:p>
        </p:txBody>
      </p:sp>
      <p:sp>
        <p:nvSpPr>
          <p:cNvPr id="3" name="Subtitle 2"/>
          <p:cNvSpPr>
            <a:spLocks noGrp="1"/>
          </p:cNvSpPr>
          <p:nvPr>
            <p:ph type="subTitle" idx="1"/>
          </p:nvPr>
        </p:nvSpPr>
        <p:spPr>
          <a:xfrm>
            <a:off x="1506583" y="2565717"/>
            <a:ext cx="9144000" cy="3425780"/>
          </a:xfrm>
        </p:spPr>
        <p:style>
          <a:lnRef idx="2">
            <a:schemeClr val="accent1"/>
          </a:lnRef>
          <a:fillRef idx="1">
            <a:schemeClr val="lt1"/>
          </a:fillRef>
          <a:effectRef idx="0">
            <a:schemeClr val="accent1"/>
          </a:effectRef>
          <a:fontRef idx="minor">
            <a:schemeClr val="dk1"/>
          </a:fontRef>
        </p:style>
        <p:txBody>
          <a:bodyPr>
            <a:normAutofit/>
          </a:bodyPr>
          <a:lstStyle/>
          <a:p>
            <a:endParaRPr lang="ar-JO" dirty="0" smtClean="0"/>
          </a:p>
          <a:p>
            <a:r>
              <a:rPr lang="ar-JO" dirty="0" smtClean="0">
                <a:solidFill>
                  <a:srgbClr val="0070C0"/>
                </a:solidFill>
              </a:rPr>
              <a:t>أولا: </a:t>
            </a:r>
            <a:r>
              <a:rPr lang="ar-JO" dirty="0" smtClean="0"/>
              <a:t>الحياة العلمية</a:t>
            </a:r>
            <a:endParaRPr lang="en-US" dirty="0" smtClean="0"/>
          </a:p>
          <a:p>
            <a:r>
              <a:rPr lang="ar-JO" dirty="0" smtClean="0"/>
              <a:t>- الآداب</a:t>
            </a:r>
          </a:p>
          <a:p>
            <a:r>
              <a:rPr lang="ar-JO" dirty="0" smtClean="0"/>
              <a:t>- العلوم</a:t>
            </a:r>
          </a:p>
          <a:p>
            <a:r>
              <a:rPr lang="ar-JO" dirty="0" smtClean="0"/>
              <a:t>               - المدارس والمكتبات</a:t>
            </a:r>
          </a:p>
          <a:p>
            <a:r>
              <a:rPr lang="ar-JO" dirty="0" smtClean="0">
                <a:solidFill>
                  <a:srgbClr val="0070C0"/>
                </a:solidFill>
              </a:rPr>
              <a:t>ثانيا: </a:t>
            </a:r>
            <a:r>
              <a:rPr lang="ar-JO" dirty="0" smtClean="0"/>
              <a:t>الحياة الفكرية</a:t>
            </a:r>
          </a:p>
          <a:p>
            <a:r>
              <a:rPr lang="ar-JO" dirty="0" smtClean="0">
                <a:solidFill>
                  <a:srgbClr val="0070C0"/>
                </a:solidFill>
              </a:rPr>
              <a:t>رابعا: </a:t>
            </a:r>
            <a:r>
              <a:rPr lang="ar-JO" dirty="0" smtClean="0"/>
              <a:t>العمارة والفنون</a:t>
            </a:r>
            <a:endParaRPr lang="ar-JO"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71407" y="426721"/>
            <a:ext cx="3735976" cy="1172570"/>
          </a:xfrm>
          <a:prstGeom prst="rect">
            <a:avLst/>
          </a:prstGeom>
        </p:spPr>
      </p:pic>
    </p:spTree>
    <p:extLst>
      <p:ext uri="{BB962C8B-B14F-4D97-AF65-F5344CB8AC3E}">
        <p14:creationId xmlns:p14="http://schemas.microsoft.com/office/powerpoint/2010/main" val="511574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p:cTn id="20"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6" dur="5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4" presetClass="entr" presetSubtype="10"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randombar(horizontal)">
                                      <p:cBhvr>
                                        <p:cTn id="4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pPr algn="ctr" rtl="1"/>
            <a:r>
              <a:rPr lang="ar-JO" dirty="0" smtClean="0"/>
              <a:t>    الحياة العلمية في بلاد الرافدين </a:t>
            </a:r>
            <a:endParaRPr lang="ar-JO" dirty="0"/>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lnSpcReduction="10000"/>
          </a:bodyPr>
          <a:lstStyle/>
          <a:p>
            <a:pPr marL="0" indent="0" algn="r" rtl="1">
              <a:buNone/>
            </a:pPr>
            <a:r>
              <a:rPr lang="ar-JO" dirty="0" smtClean="0">
                <a:solidFill>
                  <a:srgbClr val="FF0000"/>
                </a:solidFill>
              </a:rPr>
              <a:t>* الآداب :</a:t>
            </a:r>
            <a:r>
              <a:rPr lang="ar-JO" dirty="0" smtClean="0">
                <a:solidFill>
                  <a:schemeClr val="tx1"/>
                </a:solidFill>
              </a:rPr>
              <a:t>  </a:t>
            </a:r>
          </a:p>
          <a:p>
            <a:pPr marL="0" indent="0" algn="r" rtl="1">
              <a:buNone/>
            </a:pPr>
            <a:r>
              <a:rPr lang="ar-JO" dirty="0" smtClean="0">
                <a:solidFill>
                  <a:schemeClr val="tx1"/>
                </a:solidFill>
              </a:rPr>
              <a:t>تنوع الآداب في بلاد الرافدين وتمثل في عدة اشكال: </a:t>
            </a:r>
          </a:p>
          <a:p>
            <a:pPr marL="0" indent="0" algn="r" rtl="1">
              <a:buNone/>
            </a:pPr>
            <a:r>
              <a:rPr lang="ar-JO" dirty="0">
                <a:solidFill>
                  <a:srgbClr val="0070C0"/>
                </a:solidFill>
              </a:rPr>
              <a:t>القصص السومرية: </a:t>
            </a:r>
            <a:r>
              <a:rPr lang="ar-JO" dirty="0" smtClean="0">
                <a:solidFill>
                  <a:schemeClr val="tx1"/>
                </a:solidFill>
              </a:rPr>
              <a:t>مثل قصة عشتار وتموز وقصة الطوفان .</a:t>
            </a:r>
          </a:p>
          <a:p>
            <a:pPr marL="0" indent="0" algn="r" rtl="1">
              <a:buNone/>
            </a:pPr>
            <a:r>
              <a:rPr lang="ar-JO" dirty="0" smtClean="0">
                <a:solidFill>
                  <a:srgbClr val="0070C0"/>
                </a:solidFill>
              </a:rPr>
              <a:t>الملاحم الشعرية: </a:t>
            </a:r>
            <a:r>
              <a:rPr lang="ar-JO" dirty="0" smtClean="0">
                <a:solidFill>
                  <a:schemeClr val="tx1"/>
                </a:solidFill>
              </a:rPr>
              <a:t>تعد ملحمة جلجامش : أطول تأليف أكادي وهي من الآثار الباقية في مكتبة أشوربانيبال في نينوى وترجمت إلى اللغتين الحثية والحورية</a:t>
            </a:r>
            <a:r>
              <a:rPr lang="ar-JO" dirty="0">
                <a:solidFill>
                  <a:srgbClr val="FF0000"/>
                </a:solidFill>
              </a:rPr>
              <a:t>.</a:t>
            </a:r>
            <a:endParaRPr lang="ar-JO" dirty="0" smtClean="0">
              <a:solidFill>
                <a:srgbClr val="FF0000"/>
              </a:solidFill>
            </a:endParaRPr>
          </a:p>
          <a:p>
            <a:pPr marL="0" indent="0" algn="r" rtl="1">
              <a:buNone/>
            </a:pPr>
            <a:r>
              <a:rPr lang="ar-JO" dirty="0" smtClean="0">
                <a:solidFill>
                  <a:srgbClr val="0070C0"/>
                </a:solidFill>
              </a:rPr>
              <a:t>أدب الحكمة: </a:t>
            </a:r>
            <a:r>
              <a:rPr lang="ar-JO" dirty="0" smtClean="0">
                <a:solidFill>
                  <a:schemeClr val="tx1"/>
                </a:solidFill>
              </a:rPr>
              <a:t>مثل: الحكم والوصايا والامثال، والغزل والرثاء والفكاهة.</a:t>
            </a:r>
          </a:p>
          <a:p>
            <a:pPr algn="r" rtl="1"/>
            <a:r>
              <a:rPr lang="ar-JO" dirty="0" smtClean="0">
                <a:solidFill>
                  <a:schemeClr val="tx1"/>
                </a:solidFill>
              </a:rPr>
              <a:t>أهم خصائص الحياة الأدبية:</a:t>
            </a:r>
          </a:p>
          <a:p>
            <a:pPr algn="r" rtl="1"/>
            <a:r>
              <a:rPr lang="ar-JO" dirty="0" smtClean="0">
                <a:solidFill>
                  <a:schemeClr val="tx1"/>
                </a:solidFill>
              </a:rPr>
              <a:t>تعبر بصدق وواقعية عن أحوال السكان</a:t>
            </a:r>
          </a:p>
          <a:p>
            <a:pPr algn="r" rtl="1"/>
            <a:r>
              <a:rPr lang="ar-JO" dirty="0" smtClean="0">
                <a:solidFill>
                  <a:schemeClr val="tx1"/>
                </a:solidFill>
              </a:rPr>
              <a:t>صورت الظروف الطبيعية والبشرية في تلك الحضارة.</a:t>
            </a:r>
          </a:p>
          <a:p>
            <a:pPr marL="0" indent="0" algn="r" rtl="1">
              <a:buNone/>
            </a:pPr>
            <a:endParaRPr lang="ar-JO" dirty="0" smtClean="0">
              <a:solidFill>
                <a:srgbClr val="FF0000"/>
              </a:solidFill>
            </a:endParaRPr>
          </a:p>
          <a:p>
            <a:pPr marL="0" indent="0" algn="r" rtl="1">
              <a:buNone/>
            </a:pPr>
            <a:endParaRPr lang="ar-JO" dirty="0" smtClean="0">
              <a:solidFill>
                <a:srgbClr val="FF00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5155" y="1898469"/>
            <a:ext cx="1597750" cy="1309097"/>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3626" y="3742759"/>
            <a:ext cx="2127461" cy="1595596"/>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3432" y="4403489"/>
            <a:ext cx="1338943" cy="1687068"/>
          </a:xfrm>
          <a:prstGeom prst="rect">
            <a:avLst/>
          </a:prstGeom>
        </p:spPr>
      </p:pic>
    </p:spTree>
    <p:extLst>
      <p:ext uri="{BB962C8B-B14F-4D97-AF65-F5344CB8AC3E}">
        <p14:creationId xmlns:p14="http://schemas.microsoft.com/office/powerpoint/2010/main" val="2674157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heel(1)">
                                      <p:cBhvr>
                                        <p:cTn id="25" dur="20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randombar(horizontal)">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1" presetClass="entr" presetSubtype="1" fill="hold"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wheel(1)">
                                      <p:cBhvr>
                                        <p:cTn id="35" dur="2000"/>
                                        <p:tgtEl>
                                          <p:spTgt spid="5"/>
                                        </p:tgtEl>
                                      </p:cBhvr>
                                    </p:animEffect>
                                  </p:childTnLst>
                                </p:cTn>
                              </p:par>
                            </p:childTnLst>
                          </p:cTn>
                        </p:par>
                      </p:childTnLst>
                    </p:cTn>
                  </p:par>
                  <p:par>
                    <p:cTn id="36" fill="hold">
                      <p:stCondLst>
                        <p:cond delay="indefinite"/>
                      </p:stCondLst>
                      <p:childTnLst>
                        <p:par>
                          <p:cTn id="37" fill="hold">
                            <p:stCondLst>
                              <p:cond delay="0"/>
                            </p:stCondLst>
                            <p:childTnLst>
                              <p:par>
                                <p:cTn id="38" presetID="21" presetClass="entr" presetSubtype="1" fill="hold" nodeType="click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wheel(1)">
                                      <p:cBhvr>
                                        <p:cTn id="40" dur="2000"/>
                                        <p:tgtEl>
                                          <p:spTgt spid="6"/>
                                        </p:tgtEl>
                                      </p:cBhvr>
                                    </p:animEffect>
                                  </p:childTnLst>
                                </p:cTn>
                              </p:par>
                            </p:childTnLst>
                          </p:cTn>
                        </p:par>
                      </p:childTnLst>
                    </p:cTn>
                  </p:par>
                  <p:par>
                    <p:cTn id="41" fill="hold">
                      <p:stCondLst>
                        <p:cond delay="indefinite"/>
                      </p:stCondLst>
                      <p:childTnLst>
                        <p:par>
                          <p:cTn id="42" fill="hold">
                            <p:stCondLst>
                              <p:cond delay="0"/>
                            </p:stCondLst>
                            <p:childTnLst>
                              <p:par>
                                <p:cTn id="43" presetID="14" presetClass="entr" presetSubtype="10" fill="hold"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Effect transition="in" filter="randombar(horizontal)">
                                      <p:cBhvr>
                                        <p:cTn id="45" dur="500"/>
                                        <p:tgtEl>
                                          <p:spTgt spid="3">
                                            <p:txEl>
                                              <p:pRg st="4" end="4"/>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31" presetClass="entr" presetSubtype="0" fill="hold" nodeType="clickEffect">
                                  <p:stCondLst>
                                    <p:cond delay="0"/>
                                  </p:stCondLst>
                                  <p:childTnLst>
                                    <p:set>
                                      <p:cBhvr>
                                        <p:cTn id="49" dur="1" fill="hold">
                                          <p:stCondLst>
                                            <p:cond delay="0"/>
                                          </p:stCondLst>
                                        </p:cTn>
                                        <p:tgtEl>
                                          <p:spTgt spid="3">
                                            <p:txEl>
                                              <p:pRg st="5" end="5"/>
                                            </p:txEl>
                                          </p:spTgt>
                                        </p:tgtEl>
                                        <p:attrNameLst>
                                          <p:attrName>style.visibility</p:attrName>
                                        </p:attrNameLst>
                                      </p:cBhvr>
                                      <p:to>
                                        <p:strVal val="visible"/>
                                      </p:to>
                                    </p:set>
                                    <p:anim calcmode="lin" valueType="num">
                                      <p:cBhvr>
                                        <p:cTn id="50"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1"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2"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3" dur="1000"/>
                                        <p:tgtEl>
                                          <p:spTgt spid="3">
                                            <p:txEl>
                                              <p:pRg st="5" end="5"/>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31" presetClass="entr" presetSubtype="0" fill="hold" nodeType="clickEffect">
                                  <p:stCondLst>
                                    <p:cond delay="0"/>
                                  </p:stCondLst>
                                  <p:childTnLst>
                                    <p:set>
                                      <p:cBhvr>
                                        <p:cTn id="57" dur="1" fill="hold">
                                          <p:stCondLst>
                                            <p:cond delay="0"/>
                                          </p:stCondLst>
                                        </p:cTn>
                                        <p:tgtEl>
                                          <p:spTgt spid="3">
                                            <p:txEl>
                                              <p:pRg st="6" end="6"/>
                                            </p:txEl>
                                          </p:spTgt>
                                        </p:tgtEl>
                                        <p:attrNameLst>
                                          <p:attrName>style.visibility</p:attrName>
                                        </p:attrNameLst>
                                      </p:cBhvr>
                                      <p:to>
                                        <p:strVal val="visible"/>
                                      </p:to>
                                    </p:set>
                                    <p:anim calcmode="lin" valueType="num">
                                      <p:cBhvr>
                                        <p:cTn id="58"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9"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60"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61" dur="1000"/>
                                        <p:tgtEl>
                                          <p:spTgt spid="3">
                                            <p:txEl>
                                              <p:pRg st="6" end="6"/>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31" presetClass="entr" presetSubtype="0" fill="hold" nodeType="clickEffect">
                                  <p:stCondLst>
                                    <p:cond delay="0"/>
                                  </p:stCondLst>
                                  <p:childTnLst>
                                    <p:set>
                                      <p:cBhvr>
                                        <p:cTn id="65" dur="1" fill="hold">
                                          <p:stCondLst>
                                            <p:cond delay="0"/>
                                          </p:stCondLst>
                                        </p:cTn>
                                        <p:tgtEl>
                                          <p:spTgt spid="3">
                                            <p:txEl>
                                              <p:pRg st="7" end="7"/>
                                            </p:txEl>
                                          </p:spTgt>
                                        </p:tgtEl>
                                        <p:attrNameLst>
                                          <p:attrName>style.visibility</p:attrName>
                                        </p:attrNameLst>
                                      </p:cBhvr>
                                      <p:to>
                                        <p:strVal val="visible"/>
                                      </p:to>
                                    </p:set>
                                    <p:anim calcmode="lin" valueType="num">
                                      <p:cBhvr>
                                        <p:cTn id="66"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7"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68"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69"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pPr algn="ctr" rtl="1"/>
            <a:r>
              <a:rPr lang="ar-JO" dirty="0" smtClean="0"/>
              <a:t>    الحياة العلمية في بلاد الرافدين </a:t>
            </a:r>
            <a:endParaRPr lang="ar-JO" dirty="0"/>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pPr marL="0" indent="0" algn="r" rtl="1">
              <a:buNone/>
            </a:pPr>
            <a:r>
              <a:rPr lang="ar-JO" dirty="0" smtClean="0">
                <a:solidFill>
                  <a:srgbClr val="FF0000"/>
                </a:solidFill>
              </a:rPr>
              <a:t>* العلوم :</a:t>
            </a:r>
            <a:r>
              <a:rPr lang="ar-JO" dirty="0" smtClean="0">
                <a:solidFill>
                  <a:schemeClr val="tx1"/>
                </a:solidFill>
              </a:rPr>
              <a:t>  </a:t>
            </a:r>
          </a:p>
          <a:p>
            <a:pPr marL="0" indent="0" algn="r" rtl="1">
              <a:buNone/>
            </a:pPr>
            <a:r>
              <a:rPr lang="ar-JO" dirty="0" smtClean="0">
                <a:solidFill>
                  <a:schemeClr val="tx1"/>
                </a:solidFill>
              </a:rPr>
              <a:t>كان لسكان بلاد الرافدين عدة إنجازات في عدة علوم منها على: </a:t>
            </a:r>
          </a:p>
          <a:p>
            <a:pPr marL="0" indent="0" algn="r" rtl="1">
              <a:buNone/>
            </a:pPr>
            <a:r>
              <a:rPr lang="ar-JO" dirty="0" smtClean="0">
                <a:solidFill>
                  <a:srgbClr val="0070C0"/>
                </a:solidFill>
              </a:rPr>
              <a:t>الطب: </a:t>
            </a:r>
            <a:r>
              <a:rPr lang="ar-JO" dirty="0" smtClean="0">
                <a:solidFill>
                  <a:schemeClr val="tx1"/>
                </a:solidFill>
              </a:rPr>
              <a:t>من انجازاتهم: * تشخيص الأمراض</a:t>
            </a:r>
          </a:p>
          <a:p>
            <a:pPr marL="0" indent="0" algn="r" rtl="1">
              <a:buNone/>
            </a:pPr>
            <a:r>
              <a:rPr lang="ar-JO" dirty="0">
                <a:solidFill>
                  <a:schemeClr val="tx1"/>
                </a:solidFill>
              </a:rPr>
              <a:t> </a:t>
            </a:r>
            <a:r>
              <a:rPr lang="ar-JO" dirty="0" smtClean="0">
                <a:solidFill>
                  <a:schemeClr val="tx1"/>
                </a:solidFill>
              </a:rPr>
              <a:t>                       * أدخلوا الوصفة الطبية</a:t>
            </a:r>
          </a:p>
          <a:p>
            <a:pPr marL="0" indent="0" algn="r" rtl="1">
              <a:buNone/>
            </a:pPr>
            <a:r>
              <a:rPr lang="ar-JO" dirty="0">
                <a:solidFill>
                  <a:schemeClr val="tx1"/>
                </a:solidFill>
              </a:rPr>
              <a:t> </a:t>
            </a:r>
            <a:r>
              <a:rPr lang="ar-JO" dirty="0" smtClean="0">
                <a:solidFill>
                  <a:schemeClr val="tx1"/>
                </a:solidFill>
              </a:rPr>
              <a:t>                       * صنعوا الأدوية من بذور النباتات وجذورها وأوراقها</a:t>
            </a:r>
          </a:p>
          <a:p>
            <a:pPr marL="0" indent="0" algn="r" rtl="1">
              <a:buNone/>
            </a:pPr>
            <a:r>
              <a:rPr lang="ar-JO" dirty="0" smtClean="0">
                <a:solidFill>
                  <a:srgbClr val="0070C0"/>
                </a:solidFill>
              </a:rPr>
              <a:t>الرياضيات:</a:t>
            </a:r>
            <a:r>
              <a:rPr lang="ar-JO" dirty="0">
                <a:solidFill>
                  <a:schemeClr val="tx1"/>
                </a:solidFill>
              </a:rPr>
              <a:t> من انجازاتهم: * </a:t>
            </a:r>
            <a:r>
              <a:rPr lang="ar-JO" dirty="0" smtClean="0">
                <a:solidFill>
                  <a:schemeClr val="tx1"/>
                </a:solidFill>
              </a:rPr>
              <a:t>عرفوا نظامين للعد ( النظام العشري والنظام الستيني )</a:t>
            </a:r>
            <a:endParaRPr lang="ar-JO" dirty="0">
              <a:solidFill>
                <a:schemeClr val="tx1"/>
              </a:solidFill>
            </a:endParaRPr>
          </a:p>
          <a:p>
            <a:pPr marL="0" indent="0" algn="r" rtl="1">
              <a:buNone/>
            </a:pPr>
            <a:r>
              <a:rPr lang="ar-JO" dirty="0" smtClean="0">
                <a:solidFill>
                  <a:srgbClr val="00B0F0"/>
                </a:solidFill>
              </a:rPr>
              <a:t>أهم العوامل التي ساعدت في تقدم علم الرياضيات: </a:t>
            </a:r>
            <a:r>
              <a:rPr lang="ar-JO" dirty="0" smtClean="0">
                <a:solidFill>
                  <a:schemeClr val="tx1"/>
                </a:solidFill>
              </a:rPr>
              <a:t>1-النشاط التجاري 2- الحاجة إلى معرفة الموازين</a:t>
            </a:r>
          </a:p>
          <a:p>
            <a:pPr marL="0" indent="0" algn="r" rtl="1">
              <a:buNone/>
            </a:pPr>
            <a:r>
              <a:rPr lang="ar-JO" dirty="0">
                <a:solidFill>
                  <a:schemeClr val="tx1"/>
                </a:solidFill>
              </a:rPr>
              <a:t> </a:t>
            </a:r>
            <a:r>
              <a:rPr lang="ar-JO" dirty="0" smtClean="0">
                <a:solidFill>
                  <a:schemeClr val="tx1"/>
                </a:solidFill>
              </a:rPr>
              <a:t>                                                        3- الحاجة لمعرفة خواص الأشكال الهندسية</a:t>
            </a:r>
            <a:endParaRPr lang="ar-JO" dirty="0">
              <a:solidFill>
                <a:schemeClr val="tx1"/>
              </a:solidFill>
            </a:endParaRPr>
          </a:p>
          <a:p>
            <a:pPr marL="0" indent="0" algn="r" rtl="1">
              <a:buNone/>
            </a:pPr>
            <a:r>
              <a:rPr lang="ar-JO" dirty="0" smtClean="0">
                <a:solidFill>
                  <a:srgbClr val="0070C0"/>
                </a:solidFill>
              </a:rPr>
              <a:t>الفلك: </a:t>
            </a:r>
            <a:r>
              <a:rPr lang="ar-JO" dirty="0" smtClean="0">
                <a:solidFill>
                  <a:schemeClr val="tx1"/>
                </a:solidFill>
              </a:rPr>
              <a:t>من انجازاتهم: * الرصد الفلكي المنتظم لحركة الشروق والغروب لكوكب الزهرة.</a:t>
            </a:r>
          </a:p>
          <a:p>
            <a:pPr marL="0" indent="0" algn="r" rtl="1">
              <a:buNone/>
            </a:pPr>
            <a:r>
              <a:rPr lang="ar-JO" dirty="0" smtClean="0">
                <a:solidFill>
                  <a:schemeClr val="tx1"/>
                </a:solidFill>
              </a:rPr>
              <a:t>                        * استخدموا الزقّورات لرصد الأجرام السماوية إلى جانب وظيفتها الدينية</a:t>
            </a:r>
          </a:p>
          <a:p>
            <a:pPr marL="0" indent="0" algn="r" rtl="1">
              <a:buNone/>
            </a:pPr>
            <a:r>
              <a:rPr lang="ar-JO" dirty="0">
                <a:solidFill>
                  <a:schemeClr val="tx1"/>
                </a:solidFill>
              </a:rPr>
              <a:t> </a:t>
            </a:r>
            <a:r>
              <a:rPr lang="ar-JO" dirty="0" smtClean="0">
                <a:solidFill>
                  <a:schemeClr val="tx1"/>
                </a:solidFill>
              </a:rPr>
              <a:t>                       * استعملوا الساعات المائية لقياس أجزاء الليل والساعات الشمسية لقياس أجزاء النهار.</a:t>
            </a:r>
          </a:p>
          <a:p>
            <a:pPr marL="0" indent="0" algn="r" rtl="1">
              <a:buNone/>
            </a:pPr>
            <a:endParaRPr lang="ar-JO" dirty="0" smtClean="0">
              <a:solidFill>
                <a:srgbClr val="FF0000"/>
              </a:solidFill>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5761" y="1933251"/>
            <a:ext cx="3062433" cy="1739357"/>
          </a:xfrm>
          <a:prstGeom prst="rect">
            <a:avLst/>
          </a:prstGeom>
        </p:spPr>
      </p:pic>
    </p:spTree>
    <p:extLst>
      <p:ext uri="{BB962C8B-B14F-4D97-AF65-F5344CB8AC3E}">
        <p14:creationId xmlns:p14="http://schemas.microsoft.com/office/powerpoint/2010/main" val="3968246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p:cTn id="20"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p:cTn id="36"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7"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8"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9" dur="1000"/>
                                        <p:tgtEl>
                                          <p:spTgt spid="3">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p:cTn id="44"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5"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6"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7" dur="1000"/>
                                        <p:tgtEl>
                                          <p:spTgt spid="3">
                                            <p:txEl>
                                              <p:pRg st="5" end="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nodeType="click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Effect transition="in" filter="randombar(horizontal)">
                                      <p:cBhvr>
                                        <p:cTn id="52" dur="500"/>
                                        <p:tgtEl>
                                          <p:spTgt spid="3">
                                            <p:txEl>
                                              <p:pRg st="6" end="6"/>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4" presetClass="entr" presetSubtype="10" fill="hold" nodeType="click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animEffect transition="in" filter="randombar(horizontal)">
                                      <p:cBhvr>
                                        <p:cTn id="57" dur="500"/>
                                        <p:tgtEl>
                                          <p:spTgt spid="3">
                                            <p:txEl>
                                              <p:pRg st="7" end="7"/>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1" presetClass="entr" presetSubtype="0" fill="hold" nodeType="clickEffect">
                                  <p:stCondLst>
                                    <p:cond delay="0"/>
                                  </p:stCondLst>
                                  <p:childTnLst>
                                    <p:set>
                                      <p:cBhvr>
                                        <p:cTn id="61" dur="1" fill="hold">
                                          <p:stCondLst>
                                            <p:cond delay="0"/>
                                          </p:stCondLst>
                                        </p:cTn>
                                        <p:tgtEl>
                                          <p:spTgt spid="3">
                                            <p:txEl>
                                              <p:pRg st="8" end="8"/>
                                            </p:txEl>
                                          </p:spTgt>
                                        </p:tgtEl>
                                        <p:attrNameLst>
                                          <p:attrName>style.visibility</p:attrName>
                                        </p:attrNameLst>
                                      </p:cBhvr>
                                      <p:to>
                                        <p:strVal val="visible"/>
                                      </p:to>
                                    </p:set>
                                    <p:anim calcmode="lin" valueType="num">
                                      <p:cBhvr>
                                        <p:cTn id="62"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3"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64"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65" dur="1000"/>
                                        <p:tgtEl>
                                          <p:spTgt spid="3">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31" presetClass="entr" presetSubtype="0" fill="hold"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 calcmode="lin" valueType="num">
                                      <p:cBhvr>
                                        <p:cTn id="70"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71"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72"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73" dur="1000"/>
                                        <p:tgtEl>
                                          <p:spTgt spid="3">
                                            <p:txEl>
                                              <p:pRg st="9" end="9"/>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21" presetClass="entr" presetSubtype="1" fill="hold" nodeType="clickEffect">
                                  <p:stCondLst>
                                    <p:cond delay="0"/>
                                  </p:stCondLst>
                                  <p:childTnLst>
                                    <p:set>
                                      <p:cBhvr>
                                        <p:cTn id="77" dur="1" fill="hold">
                                          <p:stCondLst>
                                            <p:cond delay="0"/>
                                          </p:stCondLst>
                                        </p:cTn>
                                        <p:tgtEl>
                                          <p:spTgt spid="6"/>
                                        </p:tgtEl>
                                        <p:attrNameLst>
                                          <p:attrName>style.visibility</p:attrName>
                                        </p:attrNameLst>
                                      </p:cBhvr>
                                      <p:to>
                                        <p:strVal val="visible"/>
                                      </p:to>
                                    </p:set>
                                    <p:animEffect transition="in" filter="wheel(1)">
                                      <p:cBhvr>
                                        <p:cTn id="78" dur="2000"/>
                                        <p:tgtEl>
                                          <p:spTgt spid="6"/>
                                        </p:tgtEl>
                                      </p:cBhvr>
                                    </p:animEffect>
                                  </p:childTnLst>
                                </p:cTn>
                              </p:par>
                            </p:childTnLst>
                          </p:cTn>
                        </p:par>
                      </p:childTnLst>
                    </p:cTn>
                  </p:par>
                  <p:par>
                    <p:cTn id="79" fill="hold">
                      <p:stCondLst>
                        <p:cond delay="indefinite"/>
                      </p:stCondLst>
                      <p:childTnLst>
                        <p:par>
                          <p:cTn id="80" fill="hold">
                            <p:stCondLst>
                              <p:cond delay="0"/>
                            </p:stCondLst>
                            <p:childTnLst>
                              <p:par>
                                <p:cTn id="81" presetID="31" presetClass="entr" presetSubtype="0" fill="hold" nodeType="clickEffect">
                                  <p:stCondLst>
                                    <p:cond delay="0"/>
                                  </p:stCondLst>
                                  <p:childTnLst>
                                    <p:set>
                                      <p:cBhvr>
                                        <p:cTn id="82" dur="1" fill="hold">
                                          <p:stCondLst>
                                            <p:cond delay="0"/>
                                          </p:stCondLst>
                                        </p:cTn>
                                        <p:tgtEl>
                                          <p:spTgt spid="3">
                                            <p:txEl>
                                              <p:pRg st="10" end="10"/>
                                            </p:txEl>
                                          </p:spTgt>
                                        </p:tgtEl>
                                        <p:attrNameLst>
                                          <p:attrName>style.visibility</p:attrName>
                                        </p:attrNameLst>
                                      </p:cBhvr>
                                      <p:to>
                                        <p:strVal val="visible"/>
                                      </p:to>
                                    </p:set>
                                    <p:anim calcmode="lin" valueType="num">
                                      <p:cBhvr>
                                        <p:cTn id="83" dur="1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84" dur="1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85" dur="1000" fill="hold"/>
                                        <p:tgtEl>
                                          <p:spTgt spid="3">
                                            <p:txEl>
                                              <p:pRg st="10" end="10"/>
                                            </p:txEl>
                                          </p:spTgt>
                                        </p:tgtEl>
                                        <p:attrNameLst>
                                          <p:attrName>style.rotation</p:attrName>
                                        </p:attrNameLst>
                                      </p:cBhvr>
                                      <p:tavLst>
                                        <p:tav tm="0">
                                          <p:val>
                                            <p:fltVal val="90"/>
                                          </p:val>
                                        </p:tav>
                                        <p:tav tm="100000">
                                          <p:val>
                                            <p:fltVal val="0"/>
                                          </p:val>
                                        </p:tav>
                                      </p:tavLst>
                                    </p:anim>
                                    <p:animEffect transition="in" filter="fade">
                                      <p:cBhvr>
                                        <p:cTn id="86"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pPr algn="ctr" rtl="1"/>
            <a:r>
              <a:rPr lang="ar-JO" dirty="0" smtClean="0"/>
              <a:t>    الحياة العلمية في بلاد الرافدين </a:t>
            </a:r>
            <a:endParaRPr lang="ar-JO" dirty="0"/>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pPr marL="0" indent="0" algn="r" rtl="1">
              <a:buNone/>
            </a:pPr>
            <a:r>
              <a:rPr lang="ar-JO" dirty="0" smtClean="0">
                <a:solidFill>
                  <a:srgbClr val="FF0000"/>
                </a:solidFill>
              </a:rPr>
              <a:t>* المدارس:</a:t>
            </a:r>
            <a:r>
              <a:rPr lang="ar-JO" dirty="0" smtClean="0">
                <a:solidFill>
                  <a:schemeClr val="tx1"/>
                </a:solidFill>
              </a:rPr>
              <a:t>  </a:t>
            </a:r>
          </a:p>
          <a:p>
            <a:pPr marL="0" indent="0" algn="r" rtl="1">
              <a:buNone/>
            </a:pPr>
            <a:r>
              <a:rPr lang="ar-JO" dirty="0" smtClean="0">
                <a:solidFill>
                  <a:schemeClr val="tx1"/>
                </a:solidFill>
              </a:rPr>
              <a:t>ظهرت المدارس مع ظهور الكتابة المسمارية ، وكان يتعلم الطلبة الخط  </a:t>
            </a:r>
            <a:r>
              <a:rPr lang="ar-JO" dirty="0" smtClean="0">
                <a:solidFill>
                  <a:schemeClr val="tx1"/>
                </a:solidFill>
              </a:rPr>
              <a:t>والحساب:</a:t>
            </a:r>
            <a:endParaRPr lang="ar-JO" dirty="0" smtClean="0">
              <a:solidFill>
                <a:schemeClr val="tx1"/>
              </a:solidFill>
            </a:endParaRPr>
          </a:p>
          <a:p>
            <a:pPr marL="0" indent="0" algn="r" rtl="1">
              <a:buNone/>
            </a:pPr>
            <a:r>
              <a:rPr lang="ar-JO" dirty="0" smtClean="0">
                <a:solidFill>
                  <a:schemeClr val="tx1"/>
                </a:solidFill>
              </a:rPr>
              <a:t>ظهر </a:t>
            </a:r>
            <a:r>
              <a:rPr lang="ar-JO" dirty="0" smtClean="0">
                <a:solidFill>
                  <a:schemeClr val="tx1"/>
                </a:solidFill>
              </a:rPr>
              <a:t>نوعان من المدارس :</a:t>
            </a:r>
          </a:p>
          <a:p>
            <a:pPr marL="0" indent="0" algn="r" rtl="1">
              <a:buNone/>
            </a:pPr>
            <a:r>
              <a:rPr lang="ar-JO" dirty="0" smtClean="0">
                <a:solidFill>
                  <a:srgbClr val="0070C0"/>
                </a:solidFill>
              </a:rPr>
              <a:t>  * المدارس الخاصة بالمعابد يتعلم فيها أبناء العامة.</a:t>
            </a:r>
          </a:p>
          <a:p>
            <a:pPr marL="0" indent="0" algn="r" rtl="1">
              <a:buNone/>
            </a:pPr>
            <a:r>
              <a:rPr lang="ar-JO" dirty="0">
                <a:solidFill>
                  <a:srgbClr val="0070C0"/>
                </a:solidFill>
              </a:rPr>
              <a:t> </a:t>
            </a:r>
            <a:r>
              <a:rPr lang="ar-JO" dirty="0" smtClean="0">
                <a:solidFill>
                  <a:srgbClr val="0070C0"/>
                </a:solidFill>
              </a:rPr>
              <a:t> </a:t>
            </a:r>
            <a:r>
              <a:rPr lang="ar-JO" dirty="0">
                <a:solidFill>
                  <a:srgbClr val="0070C0"/>
                </a:solidFill>
              </a:rPr>
              <a:t>* المدارس الخاصة </a:t>
            </a:r>
            <a:r>
              <a:rPr lang="ar-JO" dirty="0" smtClean="0">
                <a:solidFill>
                  <a:srgbClr val="0070C0"/>
                </a:solidFill>
              </a:rPr>
              <a:t>لأبناء الطبقة العليا والوسطى</a:t>
            </a:r>
            <a:r>
              <a:rPr lang="ar-JO" dirty="0" smtClean="0">
                <a:solidFill>
                  <a:schemeClr val="tx1"/>
                </a:solidFill>
              </a:rPr>
              <a:t>.</a:t>
            </a:r>
          </a:p>
          <a:p>
            <a:pPr marL="0" indent="0" algn="r" rtl="1">
              <a:buNone/>
            </a:pPr>
            <a:r>
              <a:rPr lang="ar-JO" dirty="0">
                <a:solidFill>
                  <a:srgbClr val="FF0000"/>
                </a:solidFill>
              </a:rPr>
              <a:t>* </a:t>
            </a:r>
            <a:r>
              <a:rPr lang="ar-JO" dirty="0" smtClean="0">
                <a:solidFill>
                  <a:srgbClr val="FF0000"/>
                </a:solidFill>
              </a:rPr>
              <a:t>المكتبات:</a:t>
            </a:r>
            <a:r>
              <a:rPr lang="ar-JO" dirty="0" smtClean="0">
                <a:solidFill>
                  <a:schemeClr val="tx1"/>
                </a:solidFill>
              </a:rPr>
              <a:t>  </a:t>
            </a:r>
            <a:endParaRPr lang="ar-JO" dirty="0">
              <a:solidFill>
                <a:schemeClr val="tx1"/>
              </a:solidFill>
            </a:endParaRPr>
          </a:p>
          <a:p>
            <a:pPr marL="0" indent="0" algn="r" rtl="1">
              <a:buNone/>
            </a:pPr>
            <a:r>
              <a:rPr lang="ar-JO" dirty="0" smtClean="0">
                <a:solidFill>
                  <a:schemeClr val="tx1"/>
                </a:solidFill>
              </a:rPr>
              <a:t>تعد مكتبة نينوى أشهر مكتبة في بلاد الرافدين أنشئها أشور بانيبال في العاصمة نينوى، جمع فيها كل ما وجده من كتب قديمة أهمها كتب العلوم والآداب والتاريخ والديانات مدونة على ألواح طينية.</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9517" y="2756347"/>
            <a:ext cx="1824311" cy="1890168"/>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85145" y="2756347"/>
            <a:ext cx="2182697" cy="1545687"/>
          </a:xfrm>
          <a:prstGeom prst="rect">
            <a:avLst/>
          </a:prstGeom>
        </p:spPr>
      </p:pic>
    </p:spTree>
    <p:extLst>
      <p:ext uri="{BB962C8B-B14F-4D97-AF65-F5344CB8AC3E}">
        <p14:creationId xmlns:p14="http://schemas.microsoft.com/office/powerpoint/2010/main" val="74849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wheel(1)">
                                      <p:cBhvr>
                                        <p:cTn id="33" dur="2000"/>
                                        <p:tgtEl>
                                          <p:spTgt spid="5"/>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p:cTn id="38"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9"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0"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1" dur="1000"/>
                                        <p:tgtEl>
                                          <p:spTgt spid="3">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31" presetClass="entr" presetSubtype="0" fill="hold" nodeType="clickEffect">
                                  <p:stCondLst>
                                    <p:cond delay="0"/>
                                  </p:stCondLst>
                                  <p:childTnLst>
                                    <p:set>
                                      <p:cBhvr>
                                        <p:cTn id="45" dur="1" fill="hold">
                                          <p:stCondLst>
                                            <p:cond delay="0"/>
                                          </p:stCondLst>
                                        </p:cTn>
                                        <p:tgtEl>
                                          <p:spTgt spid="3">
                                            <p:txEl>
                                              <p:pRg st="5" end="5"/>
                                            </p:txEl>
                                          </p:spTgt>
                                        </p:tgtEl>
                                        <p:attrNameLst>
                                          <p:attrName>style.visibility</p:attrName>
                                        </p:attrNameLst>
                                      </p:cBhvr>
                                      <p:to>
                                        <p:strVal val="visible"/>
                                      </p:to>
                                    </p:set>
                                    <p:anim calcmode="lin" valueType="num">
                                      <p:cBhvr>
                                        <p:cTn id="46"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7"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8"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9" dur="1000"/>
                                        <p:tgtEl>
                                          <p:spTgt spid="3">
                                            <p:txEl>
                                              <p:pRg st="5" end="5"/>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1" presetClass="entr" presetSubtype="1" fill="hold" nodeType="clickEffect">
                                  <p:stCondLst>
                                    <p:cond delay="0"/>
                                  </p:stCondLst>
                                  <p:childTnLst>
                                    <p:set>
                                      <p:cBhvr>
                                        <p:cTn id="53" dur="1" fill="hold">
                                          <p:stCondLst>
                                            <p:cond delay="0"/>
                                          </p:stCondLst>
                                        </p:cTn>
                                        <p:tgtEl>
                                          <p:spTgt spid="4"/>
                                        </p:tgtEl>
                                        <p:attrNameLst>
                                          <p:attrName>style.visibility</p:attrName>
                                        </p:attrNameLst>
                                      </p:cBhvr>
                                      <p:to>
                                        <p:strVal val="visible"/>
                                      </p:to>
                                    </p:set>
                                    <p:animEffect transition="in" filter="wheel(1)">
                                      <p:cBhvr>
                                        <p:cTn id="54" dur="2000"/>
                                        <p:tgtEl>
                                          <p:spTgt spid="4"/>
                                        </p:tgtEl>
                                      </p:cBhvr>
                                    </p:animEffect>
                                  </p:childTnLst>
                                </p:cTn>
                              </p:par>
                            </p:childTnLst>
                          </p:cTn>
                        </p:par>
                      </p:childTnLst>
                    </p:cTn>
                  </p:par>
                  <p:par>
                    <p:cTn id="55" fill="hold">
                      <p:stCondLst>
                        <p:cond delay="indefinite"/>
                      </p:stCondLst>
                      <p:childTnLst>
                        <p:par>
                          <p:cTn id="56" fill="hold">
                            <p:stCondLst>
                              <p:cond delay="0"/>
                            </p:stCondLst>
                            <p:childTnLst>
                              <p:par>
                                <p:cTn id="57" presetID="14" presetClass="entr" presetSubtype="10" fill="hold" nodeType="clickEffect">
                                  <p:stCondLst>
                                    <p:cond delay="0"/>
                                  </p:stCondLst>
                                  <p:childTnLst>
                                    <p:set>
                                      <p:cBhvr>
                                        <p:cTn id="58" dur="1" fill="hold">
                                          <p:stCondLst>
                                            <p:cond delay="0"/>
                                          </p:stCondLst>
                                        </p:cTn>
                                        <p:tgtEl>
                                          <p:spTgt spid="3">
                                            <p:txEl>
                                              <p:pRg st="6" end="6"/>
                                            </p:txEl>
                                          </p:spTgt>
                                        </p:tgtEl>
                                        <p:attrNameLst>
                                          <p:attrName>style.visibility</p:attrName>
                                        </p:attrNameLst>
                                      </p:cBhvr>
                                      <p:to>
                                        <p:strVal val="visible"/>
                                      </p:to>
                                    </p:set>
                                    <p:animEffect transition="in" filter="randombar(horizontal)">
                                      <p:cBhvr>
                                        <p:cTn id="5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pPr algn="ctr" rtl="1"/>
            <a:r>
              <a:rPr lang="ar-JO" dirty="0" smtClean="0"/>
              <a:t>    الحياة الفكرية في بلاد الرافدين </a:t>
            </a:r>
            <a:endParaRPr lang="ar-JO" dirty="0"/>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lnSpcReduction="10000"/>
          </a:bodyPr>
          <a:lstStyle/>
          <a:p>
            <a:pPr marL="0" indent="0" algn="r" rtl="1">
              <a:buNone/>
            </a:pPr>
            <a:r>
              <a:rPr lang="ar-JO" dirty="0" smtClean="0">
                <a:solidFill>
                  <a:srgbClr val="FF0000"/>
                </a:solidFill>
              </a:rPr>
              <a:t>* الحياة الفكرية:</a:t>
            </a:r>
            <a:r>
              <a:rPr lang="ar-JO" dirty="0" smtClean="0">
                <a:solidFill>
                  <a:schemeClr val="tx1"/>
                </a:solidFill>
              </a:rPr>
              <a:t>  </a:t>
            </a:r>
          </a:p>
          <a:p>
            <a:pPr marL="0" indent="0" algn="r" rtl="1">
              <a:buNone/>
            </a:pPr>
            <a:r>
              <a:rPr lang="ar-JO" dirty="0" smtClean="0">
                <a:solidFill>
                  <a:schemeClr val="tx1"/>
                </a:solidFill>
              </a:rPr>
              <a:t>استخدمت في بلاد الرافدين </a:t>
            </a:r>
            <a:r>
              <a:rPr lang="ar-JO" dirty="0" smtClean="0">
                <a:solidFill>
                  <a:schemeClr val="tx1"/>
                </a:solidFill>
              </a:rPr>
              <a:t>لغتان في الكتابة المسمارية </a:t>
            </a:r>
            <a:r>
              <a:rPr lang="ar-JO" dirty="0" smtClean="0">
                <a:solidFill>
                  <a:schemeClr val="tx1"/>
                </a:solidFill>
              </a:rPr>
              <a:t>:</a:t>
            </a:r>
          </a:p>
          <a:p>
            <a:pPr marL="0" indent="0" algn="r" rtl="1">
              <a:buNone/>
            </a:pPr>
            <a:r>
              <a:rPr lang="ar-JO" dirty="0" smtClean="0">
                <a:solidFill>
                  <a:srgbClr val="00B0F0"/>
                </a:solidFill>
              </a:rPr>
              <a:t>(اللغة الأكادية واللغة السومرية) </a:t>
            </a:r>
          </a:p>
          <a:p>
            <a:pPr marL="0" indent="0" algn="r" rtl="1">
              <a:buNone/>
            </a:pPr>
            <a:r>
              <a:rPr lang="ar-JO" dirty="0" smtClean="0">
                <a:solidFill>
                  <a:srgbClr val="0070C0"/>
                </a:solidFill>
              </a:rPr>
              <a:t>الكتابة المسمارية:</a:t>
            </a:r>
          </a:p>
          <a:p>
            <a:pPr marL="0" indent="0" algn="r" rtl="1">
              <a:buNone/>
            </a:pPr>
            <a:r>
              <a:rPr lang="ar-JO" dirty="0" smtClean="0">
                <a:solidFill>
                  <a:schemeClr val="tx1"/>
                </a:solidFill>
              </a:rPr>
              <a:t>  هي الكتابة على الألواح الطينية باستخدام أقلام خاصة صنعت من القصب رؤوسها مثلثية الشكل تشبه المسامير يضغطون بها على الالواح الطينية فتترك أثرا يشبه المسامير.</a:t>
            </a:r>
          </a:p>
          <a:p>
            <a:pPr marL="0" indent="0" algn="r" rtl="1">
              <a:buNone/>
            </a:pPr>
            <a:r>
              <a:rPr lang="ar-JO" dirty="0" smtClean="0">
                <a:solidFill>
                  <a:srgbClr val="0070C0"/>
                </a:solidFill>
              </a:rPr>
              <a:t>الأختام الأسطوانية:</a:t>
            </a:r>
          </a:p>
          <a:p>
            <a:pPr marL="0" indent="0" algn="r" rtl="1">
              <a:buNone/>
            </a:pPr>
            <a:r>
              <a:rPr lang="ar-JO" dirty="0" smtClean="0">
                <a:solidFill>
                  <a:schemeClr val="tx1"/>
                </a:solidFill>
              </a:rPr>
              <a:t>صنعت من الحجارة والزجاج والمعادن وهي على شكل اسطواني عليها تصاميم وكانت تدحرج على الالواح الطينية  فتترك طبعات ظاهرة على اللوح الطيني. وكان صاحب الختم يحمل ختمه ويعلقه في قلادة.</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4860" y="1825626"/>
            <a:ext cx="1798797" cy="1555874"/>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746" y="1889064"/>
            <a:ext cx="1439568" cy="1780196"/>
          </a:xfrm>
          <a:prstGeom prst="rect">
            <a:avLst/>
          </a:prstGeom>
        </p:spPr>
      </p:pic>
    </p:spTree>
    <p:extLst>
      <p:ext uri="{BB962C8B-B14F-4D97-AF65-F5344CB8AC3E}">
        <p14:creationId xmlns:p14="http://schemas.microsoft.com/office/powerpoint/2010/main" val="1828759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p:cTn id="20"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1" presetClass="entr" presetSubtype="1" fill="hold"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wheel(1)">
                                      <p:cBhvr>
                                        <p:cTn id="36" dur="2000"/>
                                        <p:tgtEl>
                                          <p:spTgt spid="6"/>
                                        </p:tgtEl>
                                      </p:cBhvr>
                                    </p:animEffect>
                                  </p:childTnLst>
                                </p:cTn>
                              </p:par>
                            </p:childTnLst>
                          </p:cTn>
                        </p:par>
                      </p:childTnLst>
                    </p:cTn>
                  </p:par>
                  <p:par>
                    <p:cTn id="37" fill="hold">
                      <p:stCondLst>
                        <p:cond delay="indefinite"/>
                      </p:stCondLst>
                      <p:childTnLst>
                        <p:par>
                          <p:cTn id="38" fill="hold">
                            <p:stCondLst>
                              <p:cond delay="0"/>
                            </p:stCondLst>
                            <p:childTnLst>
                              <p:par>
                                <p:cTn id="39" presetID="14" presetClass="entr" presetSubtype="10" fill="hold"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randombar(horizontal)">
                                      <p:cBhvr>
                                        <p:cTn id="41" dur="500"/>
                                        <p:tgtEl>
                                          <p:spTgt spid="3">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31" presetClass="entr" presetSubtype="0" fill="hold" nodeType="clickEffect">
                                  <p:stCondLst>
                                    <p:cond delay="0"/>
                                  </p:stCondLst>
                                  <p:childTnLst>
                                    <p:set>
                                      <p:cBhvr>
                                        <p:cTn id="45" dur="1" fill="hold">
                                          <p:stCondLst>
                                            <p:cond delay="0"/>
                                          </p:stCondLst>
                                        </p:cTn>
                                        <p:tgtEl>
                                          <p:spTgt spid="3">
                                            <p:txEl>
                                              <p:pRg st="5" end="5"/>
                                            </p:txEl>
                                          </p:spTgt>
                                        </p:tgtEl>
                                        <p:attrNameLst>
                                          <p:attrName>style.visibility</p:attrName>
                                        </p:attrNameLst>
                                      </p:cBhvr>
                                      <p:to>
                                        <p:strVal val="visible"/>
                                      </p:to>
                                    </p:set>
                                    <p:anim calcmode="lin" valueType="num">
                                      <p:cBhvr>
                                        <p:cTn id="46"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7"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8"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9" dur="1000"/>
                                        <p:tgtEl>
                                          <p:spTgt spid="3">
                                            <p:txEl>
                                              <p:pRg st="5" end="5"/>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1" presetClass="entr" presetSubtype="1" fill="hold" nodeType="clickEffect">
                                  <p:stCondLst>
                                    <p:cond delay="0"/>
                                  </p:stCondLst>
                                  <p:childTnLst>
                                    <p:set>
                                      <p:cBhvr>
                                        <p:cTn id="53" dur="1" fill="hold">
                                          <p:stCondLst>
                                            <p:cond delay="0"/>
                                          </p:stCondLst>
                                        </p:cTn>
                                        <p:tgtEl>
                                          <p:spTgt spid="7"/>
                                        </p:tgtEl>
                                        <p:attrNameLst>
                                          <p:attrName>style.visibility</p:attrName>
                                        </p:attrNameLst>
                                      </p:cBhvr>
                                      <p:to>
                                        <p:strVal val="visible"/>
                                      </p:to>
                                    </p:set>
                                    <p:animEffect transition="in" filter="wheel(1)">
                                      <p:cBhvr>
                                        <p:cTn id="54" dur="2000"/>
                                        <p:tgtEl>
                                          <p:spTgt spid="7"/>
                                        </p:tgtEl>
                                      </p:cBhvr>
                                    </p:animEffect>
                                  </p:childTnLst>
                                </p:cTn>
                              </p:par>
                            </p:childTnLst>
                          </p:cTn>
                        </p:par>
                      </p:childTnLst>
                    </p:cTn>
                  </p:par>
                  <p:par>
                    <p:cTn id="55" fill="hold">
                      <p:stCondLst>
                        <p:cond delay="indefinite"/>
                      </p:stCondLst>
                      <p:childTnLst>
                        <p:par>
                          <p:cTn id="56" fill="hold">
                            <p:stCondLst>
                              <p:cond delay="0"/>
                            </p:stCondLst>
                            <p:childTnLst>
                              <p:par>
                                <p:cTn id="57" presetID="14" presetClass="entr" presetSubtype="10" fill="hold" nodeType="clickEffect">
                                  <p:stCondLst>
                                    <p:cond delay="0"/>
                                  </p:stCondLst>
                                  <p:childTnLst>
                                    <p:set>
                                      <p:cBhvr>
                                        <p:cTn id="58" dur="1" fill="hold">
                                          <p:stCondLst>
                                            <p:cond delay="0"/>
                                          </p:stCondLst>
                                        </p:cTn>
                                        <p:tgtEl>
                                          <p:spTgt spid="3">
                                            <p:txEl>
                                              <p:pRg st="6" end="6"/>
                                            </p:txEl>
                                          </p:spTgt>
                                        </p:tgtEl>
                                        <p:attrNameLst>
                                          <p:attrName>style.visibility</p:attrName>
                                        </p:attrNameLst>
                                      </p:cBhvr>
                                      <p:to>
                                        <p:strVal val="visible"/>
                                      </p:to>
                                    </p:set>
                                    <p:animEffect transition="in" filter="randombar(horizontal)">
                                      <p:cBhvr>
                                        <p:cTn id="5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pPr algn="ctr" rtl="1"/>
            <a:r>
              <a:rPr lang="ar-JO" dirty="0" smtClean="0"/>
              <a:t>    الحياة الفكرية في بلاد الرافدين </a:t>
            </a:r>
            <a:endParaRPr lang="ar-JO" dirty="0"/>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pPr marL="0" indent="0" algn="r" rtl="1">
              <a:buNone/>
            </a:pPr>
            <a:r>
              <a:rPr lang="ar-JO" dirty="0" smtClean="0">
                <a:solidFill>
                  <a:srgbClr val="FF0000"/>
                </a:solidFill>
              </a:rPr>
              <a:t>* العمارة والفنون:</a:t>
            </a:r>
            <a:r>
              <a:rPr lang="ar-JO" dirty="0" smtClean="0">
                <a:solidFill>
                  <a:schemeClr val="tx1"/>
                </a:solidFill>
              </a:rPr>
              <a:t>  </a:t>
            </a:r>
          </a:p>
          <a:p>
            <a:pPr marL="0" indent="0" algn="r" rtl="1">
              <a:buNone/>
            </a:pPr>
            <a:r>
              <a:rPr lang="ar-JO" dirty="0" smtClean="0">
                <a:solidFill>
                  <a:schemeClr val="tx1"/>
                </a:solidFill>
              </a:rPr>
              <a:t>ركزت العمارة على المعابد والقصور التي بنوها من الطوب المشوي.</a:t>
            </a:r>
            <a:r>
              <a:rPr lang="ar-JO" dirty="0" smtClean="0">
                <a:solidFill>
                  <a:srgbClr val="0070C0"/>
                </a:solidFill>
              </a:rPr>
              <a:t> </a:t>
            </a:r>
          </a:p>
          <a:p>
            <a:pPr marL="0" indent="0" algn="r" rtl="1">
              <a:buNone/>
            </a:pPr>
            <a:r>
              <a:rPr lang="ar-JO" dirty="0" smtClean="0">
                <a:solidFill>
                  <a:schemeClr val="tx1"/>
                </a:solidFill>
              </a:rPr>
              <a:t>من أهم انجازاتهم في مجال الفن والعمارة:</a:t>
            </a:r>
          </a:p>
          <a:p>
            <a:pPr marL="0" indent="0" algn="r" rtl="1">
              <a:buNone/>
            </a:pPr>
            <a:r>
              <a:rPr lang="ar-JO" dirty="0" smtClean="0">
                <a:solidFill>
                  <a:srgbClr val="0070C0"/>
                </a:solidFill>
              </a:rPr>
              <a:t>الحدائق المعلقة في بابل.</a:t>
            </a:r>
          </a:p>
          <a:p>
            <a:pPr marL="0" indent="0" algn="r" rtl="1">
              <a:buNone/>
            </a:pPr>
            <a:r>
              <a:rPr lang="ar-JO" dirty="0" smtClean="0">
                <a:solidFill>
                  <a:srgbClr val="0070C0"/>
                </a:solidFill>
              </a:rPr>
              <a:t>مسلة حمورابي. </a:t>
            </a:r>
          </a:p>
          <a:p>
            <a:pPr marL="0" indent="0" algn="r" rtl="1">
              <a:buNone/>
            </a:pPr>
            <a:r>
              <a:rPr lang="ar-JO" dirty="0" smtClean="0">
                <a:solidFill>
                  <a:srgbClr val="0070C0"/>
                </a:solidFill>
              </a:rPr>
              <a:t>نحت تماثيل للآلهة.</a:t>
            </a:r>
          </a:p>
          <a:p>
            <a:pPr marL="0" indent="0" algn="r" rtl="1">
              <a:buNone/>
            </a:pPr>
            <a:r>
              <a:rPr lang="ar-JO" dirty="0" smtClean="0">
                <a:solidFill>
                  <a:schemeClr val="tx1"/>
                </a:solidFill>
              </a:rPr>
              <a:t>كما عرفوا الغناء والموسيقا والرقص فعثر على آلات موسيقية.</a:t>
            </a:r>
          </a:p>
          <a:p>
            <a:pPr marL="0" indent="0" algn="r" rtl="1">
              <a:buNone/>
            </a:pPr>
            <a:endParaRPr lang="ar-JO" dirty="0" smtClean="0">
              <a:solidFill>
                <a:schemeClr val="tx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50125" y="1942012"/>
            <a:ext cx="1706880" cy="148209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7466" y="2821577"/>
            <a:ext cx="1771650" cy="177029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84139" y="4249782"/>
            <a:ext cx="2147389" cy="1610542"/>
          </a:xfrm>
          <a:prstGeom prst="rect">
            <a:avLst/>
          </a:prstGeom>
        </p:spPr>
      </p:pic>
    </p:spTree>
    <p:extLst>
      <p:ext uri="{BB962C8B-B14F-4D97-AF65-F5344CB8AC3E}">
        <p14:creationId xmlns:p14="http://schemas.microsoft.com/office/powerpoint/2010/main" val="3009981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nodeType="click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wheel(1)">
                                      <p:cBhvr>
                                        <p:cTn id="33" dur="2000"/>
                                        <p:tgtEl>
                                          <p:spTgt spid="4"/>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p:cTn id="38"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9"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0"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1" dur="1000"/>
                                        <p:tgtEl>
                                          <p:spTgt spid="3">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31" presetClass="entr" presetSubtype="0" fill="hold" nodeType="clickEffect">
                                  <p:stCondLst>
                                    <p:cond delay="0"/>
                                  </p:stCondLst>
                                  <p:childTnLst>
                                    <p:set>
                                      <p:cBhvr>
                                        <p:cTn id="45" dur="1" fill="hold">
                                          <p:stCondLst>
                                            <p:cond delay="0"/>
                                          </p:stCondLst>
                                        </p:cTn>
                                        <p:tgtEl>
                                          <p:spTgt spid="3">
                                            <p:txEl>
                                              <p:pRg st="5" end="5"/>
                                            </p:txEl>
                                          </p:spTgt>
                                        </p:tgtEl>
                                        <p:attrNameLst>
                                          <p:attrName>style.visibility</p:attrName>
                                        </p:attrNameLst>
                                      </p:cBhvr>
                                      <p:to>
                                        <p:strVal val="visible"/>
                                      </p:to>
                                    </p:set>
                                    <p:anim calcmode="lin" valueType="num">
                                      <p:cBhvr>
                                        <p:cTn id="46"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7"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8"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9" dur="1000"/>
                                        <p:tgtEl>
                                          <p:spTgt spid="3">
                                            <p:txEl>
                                              <p:pRg st="5" end="5"/>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1" presetClass="entr" presetSubtype="1" fill="hold" nodeType="clickEffect">
                                  <p:stCondLst>
                                    <p:cond delay="0"/>
                                  </p:stCondLst>
                                  <p:childTnLst>
                                    <p:set>
                                      <p:cBhvr>
                                        <p:cTn id="53" dur="1" fill="hold">
                                          <p:stCondLst>
                                            <p:cond delay="0"/>
                                          </p:stCondLst>
                                        </p:cTn>
                                        <p:tgtEl>
                                          <p:spTgt spid="5"/>
                                        </p:tgtEl>
                                        <p:attrNameLst>
                                          <p:attrName>style.visibility</p:attrName>
                                        </p:attrNameLst>
                                      </p:cBhvr>
                                      <p:to>
                                        <p:strVal val="visible"/>
                                      </p:to>
                                    </p:set>
                                    <p:animEffect transition="in" filter="wheel(1)">
                                      <p:cBhvr>
                                        <p:cTn id="54" dur="2000"/>
                                        <p:tgtEl>
                                          <p:spTgt spid="5"/>
                                        </p:tgtEl>
                                      </p:cBhvr>
                                    </p:animEffect>
                                  </p:childTnLst>
                                </p:cTn>
                              </p:par>
                            </p:childTnLst>
                          </p:cTn>
                        </p:par>
                      </p:childTnLst>
                    </p:cTn>
                  </p:par>
                  <p:par>
                    <p:cTn id="55" fill="hold">
                      <p:stCondLst>
                        <p:cond delay="indefinite"/>
                      </p:stCondLst>
                      <p:childTnLst>
                        <p:par>
                          <p:cTn id="56" fill="hold">
                            <p:stCondLst>
                              <p:cond delay="0"/>
                            </p:stCondLst>
                            <p:childTnLst>
                              <p:par>
                                <p:cTn id="57" presetID="14" presetClass="entr" presetSubtype="10" fill="hold" nodeType="clickEffect">
                                  <p:stCondLst>
                                    <p:cond delay="0"/>
                                  </p:stCondLst>
                                  <p:childTnLst>
                                    <p:set>
                                      <p:cBhvr>
                                        <p:cTn id="58" dur="1" fill="hold">
                                          <p:stCondLst>
                                            <p:cond delay="0"/>
                                          </p:stCondLst>
                                        </p:cTn>
                                        <p:tgtEl>
                                          <p:spTgt spid="3">
                                            <p:txEl>
                                              <p:pRg st="6" end="6"/>
                                            </p:txEl>
                                          </p:spTgt>
                                        </p:tgtEl>
                                        <p:attrNameLst>
                                          <p:attrName>style.visibility</p:attrName>
                                        </p:attrNameLst>
                                      </p:cBhvr>
                                      <p:to>
                                        <p:strVal val="visible"/>
                                      </p:to>
                                    </p:set>
                                    <p:animEffect transition="in" filter="randombar(horizontal)">
                                      <p:cBhvr>
                                        <p:cTn id="59" dur="500"/>
                                        <p:tgtEl>
                                          <p:spTgt spid="3">
                                            <p:txEl>
                                              <p:pRg st="6" end="6"/>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21" presetClass="entr" presetSubtype="1" fill="hold" nodeType="clickEffect">
                                  <p:stCondLst>
                                    <p:cond delay="0"/>
                                  </p:stCondLst>
                                  <p:childTnLst>
                                    <p:set>
                                      <p:cBhvr>
                                        <p:cTn id="63" dur="1" fill="hold">
                                          <p:stCondLst>
                                            <p:cond delay="0"/>
                                          </p:stCondLst>
                                        </p:cTn>
                                        <p:tgtEl>
                                          <p:spTgt spid="8"/>
                                        </p:tgtEl>
                                        <p:attrNameLst>
                                          <p:attrName>style.visibility</p:attrName>
                                        </p:attrNameLst>
                                      </p:cBhvr>
                                      <p:to>
                                        <p:strVal val="visible"/>
                                      </p:to>
                                    </p:set>
                                    <p:animEffect transition="in" filter="wheel(1)">
                                      <p:cBhvr>
                                        <p:cTn id="64"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2871</TotalTime>
  <Words>457</Words>
  <Application>Microsoft Office PowerPoint</Application>
  <PresentationFormat>Widescreen</PresentationFormat>
  <Paragraphs>53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الحياة العلمية والفكرية في بلاد الرافدين</vt:lpstr>
      <vt:lpstr>    الحياة العلمية في بلاد الرافدين </vt:lpstr>
      <vt:lpstr>    الحياة العلمية في بلاد الرافدين </vt:lpstr>
      <vt:lpstr>    الحياة العلمية في بلاد الرافدين </vt:lpstr>
      <vt:lpstr>    الحياة الفكرية في بلاد الرافدين </vt:lpstr>
      <vt:lpstr>    الحياة الفكرية في بلاد الرافدين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s.almanasir</cp:lastModifiedBy>
  <cp:revision>125</cp:revision>
  <dcterms:created xsi:type="dcterms:W3CDTF">2020-07-18T18:58:59Z</dcterms:created>
  <dcterms:modified xsi:type="dcterms:W3CDTF">2022-11-25T18:45:47Z</dcterms:modified>
</cp:coreProperties>
</file>