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802C7-73D3-4AF8-9365-3063B6CE8945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84B6EE-315F-473B-9514-8F996875EF12}">
      <dgm:prSet phldrT="[Text]"/>
      <dgm:spPr/>
      <dgm:t>
        <a:bodyPr/>
        <a:lstStyle/>
        <a:p>
          <a:r>
            <a:rPr lang="ar-JO" dirty="0"/>
            <a:t>سهولة المواصلات</a:t>
          </a:r>
          <a:endParaRPr lang="en-US" dirty="0"/>
        </a:p>
      </dgm:t>
    </dgm:pt>
    <dgm:pt modelId="{42DC7971-9A15-4C0A-B33E-B70613FF6DAA}" type="parTrans" cxnId="{88F4E388-F030-47E9-B899-9BEACB9CC5B0}">
      <dgm:prSet/>
      <dgm:spPr/>
      <dgm:t>
        <a:bodyPr/>
        <a:lstStyle/>
        <a:p>
          <a:endParaRPr lang="en-US"/>
        </a:p>
      </dgm:t>
    </dgm:pt>
    <dgm:pt modelId="{7766A1A5-91A2-4C30-927B-1DC13C8A1496}" type="sibTrans" cxnId="{88F4E388-F030-47E9-B899-9BEACB9CC5B0}">
      <dgm:prSet/>
      <dgm:spPr/>
      <dgm:t>
        <a:bodyPr/>
        <a:lstStyle/>
        <a:p>
          <a:endParaRPr lang="en-US"/>
        </a:p>
      </dgm:t>
    </dgm:pt>
    <dgm:pt modelId="{137D6C93-9E59-4853-9DE9-6172154E8740}">
      <dgm:prSet phldrT="[Text]"/>
      <dgm:spPr/>
      <dgm:t>
        <a:bodyPr/>
        <a:lstStyle/>
        <a:p>
          <a:r>
            <a:rPr lang="ar-JO" dirty="0"/>
            <a:t>توافر المياه</a:t>
          </a:r>
          <a:endParaRPr lang="en-US" dirty="0"/>
        </a:p>
      </dgm:t>
    </dgm:pt>
    <dgm:pt modelId="{FC914482-A361-4848-BEAF-3053A4ED3368}" type="parTrans" cxnId="{4DC5C784-92CD-4F5E-BAF3-FC5E556AC853}">
      <dgm:prSet/>
      <dgm:spPr/>
      <dgm:t>
        <a:bodyPr/>
        <a:lstStyle/>
        <a:p>
          <a:endParaRPr lang="en-US"/>
        </a:p>
      </dgm:t>
    </dgm:pt>
    <dgm:pt modelId="{C9FE63AE-854B-4B01-9A09-01763DAB2957}" type="sibTrans" cxnId="{4DC5C784-92CD-4F5E-BAF3-FC5E556AC853}">
      <dgm:prSet/>
      <dgm:spPr/>
      <dgm:t>
        <a:bodyPr/>
        <a:lstStyle/>
        <a:p>
          <a:endParaRPr lang="en-US"/>
        </a:p>
      </dgm:t>
    </dgm:pt>
    <dgm:pt modelId="{670CBDE9-CC55-4E1A-AD3D-6C38644F64B2}">
      <dgm:prSet phldrT="[Text]"/>
      <dgm:spPr/>
      <dgm:t>
        <a:bodyPr/>
        <a:lstStyle/>
        <a:p>
          <a:r>
            <a:rPr lang="ar-JO" dirty="0"/>
            <a:t>خصوبة التربة</a:t>
          </a:r>
          <a:endParaRPr lang="en-US" dirty="0"/>
        </a:p>
      </dgm:t>
    </dgm:pt>
    <dgm:pt modelId="{F61E928B-43DD-4991-B247-2825DAABD659}" type="parTrans" cxnId="{350CD656-E2ED-434C-A5AD-2FEB96D220C2}">
      <dgm:prSet/>
      <dgm:spPr/>
      <dgm:t>
        <a:bodyPr/>
        <a:lstStyle/>
        <a:p>
          <a:endParaRPr lang="en-US"/>
        </a:p>
      </dgm:t>
    </dgm:pt>
    <dgm:pt modelId="{C5DFDD9E-ACF7-4305-A606-33A5724B34D4}" type="sibTrans" cxnId="{350CD656-E2ED-434C-A5AD-2FEB96D220C2}">
      <dgm:prSet/>
      <dgm:spPr/>
      <dgm:t>
        <a:bodyPr/>
        <a:lstStyle/>
        <a:p>
          <a:endParaRPr lang="en-US"/>
        </a:p>
      </dgm:t>
    </dgm:pt>
    <dgm:pt modelId="{C8438283-EDF6-414D-AC89-85ECC37935CF}">
      <dgm:prSet phldrT="[Text]"/>
      <dgm:spPr/>
      <dgm:t>
        <a:bodyPr/>
        <a:lstStyle/>
        <a:p>
          <a:r>
            <a:rPr lang="ar-JO" dirty="0"/>
            <a:t>المناخ المعتدل</a:t>
          </a:r>
          <a:endParaRPr lang="en-US" dirty="0"/>
        </a:p>
      </dgm:t>
    </dgm:pt>
    <dgm:pt modelId="{850417D0-9459-4E36-B392-3B5F4059CD5C}" type="parTrans" cxnId="{D761AE1D-2E3B-40ED-AF28-5FE0FA48C13E}">
      <dgm:prSet/>
      <dgm:spPr/>
      <dgm:t>
        <a:bodyPr/>
        <a:lstStyle/>
        <a:p>
          <a:endParaRPr lang="en-US"/>
        </a:p>
      </dgm:t>
    </dgm:pt>
    <dgm:pt modelId="{76634F59-DDE6-48F4-ADA0-EBF3439A7A63}" type="sibTrans" cxnId="{D761AE1D-2E3B-40ED-AF28-5FE0FA48C13E}">
      <dgm:prSet/>
      <dgm:spPr/>
      <dgm:t>
        <a:bodyPr/>
        <a:lstStyle/>
        <a:p>
          <a:endParaRPr lang="en-US"/>
        </a:p>
      </dgm:t>
    </dgm:pt>
    <dgm:pt modelId="{79370B19-6A56-4C05-8DE3-A964A56F76DB}">
      <dgm:prSet phldrT="[Text]"/>
      <dgm:spPr/>
      <dgm:t>
        <a:bodyPr/>
        <a:lstStyle/>
        <a:p>
          <a:r>
            <a:rPr lang="ar-JO" dirty="0"/>
            <a:t>استخدام الأدوات الزراعية</a:t>
          </a:r>
          <a:endParaRPr lang="en-US" dirty="0"/>
        </a:p>
      </dgm:t>
    </dgm:pt>
    <dgm:pt modelId="{118F4792-9F96-41A5-A56D-74943A76EDE8}" type="parTrans" cxnId="{F95254A4-9510-41A6-B9DB-E92B33ED494D}">
      <dgm:prSet/>
      <dgm:spPr/>
      <dgm:t>
        <a:bodyPr/>
        <a:lstStyle/>
        <a:p>
          <a:endParaRPr lang="en-US"/>
        </a:p>
      </dgm:t>
    </dgm:pt>
    <dgm:pt modelId="{37A3F69A-9477-45A5-B4FB-20D2B2984611}" type="sibTrans" cxnId="{F95254A4-9510-41A6-B9DB-E92B33ED494D}">
      <dgm:prSet/>
      <dgm:spPr/>
      <dgm:t>
        <a:bodyPr/>
        <a:lstStyle/>
        <a:p>
          <a:endParaRPr lang="en-US"/>
        </a:p>
      </dgm:t>
    </dgm:pt>
    <dgm:pt modelId="{D8C2002C-5287-4BF2-89C9-A606FA6327F4}" type="pres">
      <dgm:prSet presAssocID="{795802C7-73D3-4AF8-9365-3063B6CE8945}" presName="cycle" presStyleCnt="0">
        <dgm:presLayoutVars>
          <dgm:dir/>
          <dgm:resizeHandles val="exact"/>
        </dgm:presLayoutVars>
      </dgm:prSet>
      <dgm:spPr/>
    </dgm:pt>
    <dgm:pt modelId="{EC9753F4-5EAF-4A13-91D0-D8D329C0F8C6}" type="pres">
      <dgm:prSet presAssocID="{AC84B6EE-315F-473B-9514-8F996875EF12}" presName="node" presStyleLbl="node1" presStyleIdx="0" presStyleCnt="5" custScaleX="219802">
        <dgm:presLayoutVars>
          <dgm:bulletEnabled val="1"/>
        </dgm:presLayoutVars>
      </dgm:prSet>
      <dgm:spPr/>
    </dgm:pt>
    <dgm:pt modelId="{5D9B9751-724E-4D44-BD0E-E82BBD63B41A}" type="pres">
      <dgm:prSet presAssocID="{AC84B6EE-315F-473B-9514-8F996875EF12}" presName="spNode" presStyleCnt="0"/>
      <dgm:spPr/>
    </dgm:pt>
    <dgm:pt modelId="{4BDCB17E-41E8-4DE3-B7BF-18F9D7600255}" type="pres">
      <dgm:prSet presAssocID="{7766A1A5-91A2-4C30-927B-1DC13C8A1496}" presName="sibTrans" presStyleLbl="sibTrans1D1" presStyleIdx="0" presStyleCnt="5"/>
      <dgm:spPr/>
    </dgm:pt>
    <dgm:pt modelId="{FBB03F2D-4E24-4C03-B02E-58EDA8262FB7}" type="pres">
      <dgm:prSet presAssocID="{137D6C93-9E59-4853-9DE9-6172154E8740}" presName="node" presStyleLbl="node1" presStyleIdx="1" presStyleCnt="5" custScaleX="184154" custScaleY="86997">
        <dgm:presLayoutVars>
          <dgm:bulletEnabled val="1"/>
        </dgm:presLayoutVars>
      </dgm:prSet>
      <dgm:spPr/>
    </dgm:pt>
    <dgm:pt modelId="{F2E5C12D-9774-423C-963F-DE9EF41C1C55}" type="pres">
      <dgm:prSet presAssocID="{137D6C93-9E59-4853-9DE9-6172154E8740}" presName="spNode" presStyleCnt="0"/>
      <dgm:spPr/>
    </dgm:pt>
    <dgm:pt modelId="{AE8C0773-F00D-40FA-995E-8014A8AA7F37}" type="pres">
      <dgm:prSet presAssocID="{C9FE63AE-854B-4B01-9A09-01763DAB2957}" presName="sibTrans" presStyleLbl="sibTrans1D1" presStyleIdx="1" presStyleCnt="5"/>
      <dgm:spPr/>
    </dgm:pt>
    <dgm:pt modelId="{51F786EF-3B61-4335-9C63-6681654F708C}" type="pres">
      <dgm:prSet presAssocID="{670CBDE9-CC55-4E1A-AD3D-6C38644F64B2}" presName="node" presStyleLbl="node1" presStyleIdx="2" presStyleCnt="5" custScaleX="150229" custScaleY="98559">
        <dgm:presLayoutVars>
          <dgm:bulletEnabled val="1"/>
        </dgm:presLayoutVars>
      </dgm:prSet>
      <dgm:spPr/>
    </dgm:pt>
    <dgm:pt modelId="{CC54397A-107C-484D-9EA2-98448908E7D6}" type="pres">
      <dgm:prSet presAssocID="{670CBDE9-CC55-4E1A-AD3D-6C38644F64B2}" presName="spNode" presStyleCnt="0"/>
      <dgm:spPr/>
    </dgm:pt>
    <dgm:pt modelId="{DBD3DDD8-1690-4B77-A97C-DD6ECD5E183C}" type="pres">
      <dgm:prSet presAssocID="{C5DFDD9E-ACF7-4305-A606-33A5724B34D4}" presName="sibTrans" presStyleLbl="sibTrans1D1" presStyleIdx="2" presStyleCnt="5"/>
      <dgm:spPr/>
    </dgm:pt>
    <dgm:pt modelId="{1325C652-B8AD-4E1A-A23F-807F0807C594}" type="pres">
      <dgm:prSet presAssocID="{C8438283-EDF6-414D-AC89-85ECC37935CF}" presName="node" presStyleLbl="node1" presStyleIdx="3" presStyleCnt="5" custScaleX="139571" custScaleY="110645">
        <dgm:presLayoutVars>
          <dgm:bulletEnabled val="1"/>
        </dgm:presLayoutVars>
      </dgm:prSet>
      <dgm:spPr/>
    </dgm:pt>
    <dgm:pt modelId="{6AB1F3A3-A908-47E9-BD31-57282465F693}" type="pres">
      <dgm:prSet presAssocID="{C8438283-EDF6-414D-AC89-85ECC37935CF}" presName="spNode" presStyleCnt="0"/>
      <dgm:spPr/>
    </dgm:pt>
    <dgm:pt modelId="{A2E9752A-B268-4A7C-A8A9-54F687FCF604}" type="pres">
      <dgm:prSet presAssocID="{76634F59-DDE6-48F4-ADA0-EBF3439A7A63}" presName="sibTrans" presStyleLbl="sibTrans1D1" presStyleIdx="3" presStyleCnt="5"/>
      <dgm:spPr/>
    </dgm:pt>
    <dgm:pt modelId="{34804BEB-F37B-4AA3-A096-B10FD06F2E59}" type="pres">
      <dgm:prSet presAssocID="{79370B19-6A56-4C05-8DE3-A964A56F76DB}" presName="node" presStyleLbl="node1" presStyleIdx="4" presStyleCnt="5" custScaleX="185280">
        <dgm:presLayoutVars>
          <dgm:bulletEnabled val="1"/>
        </dgm:presLayoutVars>
      </dgm:prSet>
      <dgm:spPr/>
    </dgm:pt>
    <dgm:pt modelId="{9883D5D2-671B-4C13-A489-B01C30643A85}" type="pres">
      <dgm:prSet presAssocID="{79370B19-6A56-4C05-8DE3-A964A56F76DB}" presName="spNode" presStyleCnt="0"/>
      <dgm:spPr/>
    </dgm:pt>
    <dgm:pt modelId="{A446CDB2-3047-445C-B45D-8AC8C8872C00}" type="pres">
      <dgm:prSet presAssocID="{37A3F69A-9477-45A5-B4FB-20D2B2984611}" presName="sibTrans" presStyleLbl="sibTrans1D1" presStyleIdx="4" presStyleCnt="5"/>
      <dgm:spPr/>
    </dgm:pt>
  </dgm:ptLst>
  <dgm:cxnLst>
    <dgm:cxn modelId="{26E2E914-3EEA-4D06-95BA-909A72BDBE20}" type="presOf" srcId="{C8438283-EDF6-414D-AC89-85ECC37935CF}" destId="{1325C652-B8AD-4E1A-A23F-807F0807C594}" srcOrd="0" destOrd="0" presId="urn:microsoft.com/office/officeart/2005/8/layout/cycle6"/>
    <dgm:cxn modelId="{D761AE1D-2E3B-40ED-AF28-5FE0FA48C13E}" srcId="{795802C7-73D3-4AF8-9365-3063B6CE8945}" destId="{C8438283-EDF6-414D-AC89-85ECC37935CF}" srcOrd="3" destOrd="0" parTransId="{850417D0-9459-4E36-B392-3B5F4059CD5C}" sibTransId="{76634F59-DDE6-48F4-ADA0-EBF3439A7A63}"/>
    <dgm:cxn modelId="{B60E1736-FC9C-47D1-A4F6-8579C5561338}" type="presOf" srcId="{C5DFDD9E-ACF7-4305-A606-33A5724B34D4}" destId="{DBD3DDD8-1690-4B77-A97C-DD6ECD5E183C}" srcOrd="0" destOrd="0" presId="urn:microsoft.com/office/officeart/2005/8/layout/cycle6"/>
    <dgm:cxn modelId="{B190106E-8526-4E14-AEB9-2424DDE56695}" type="presOf" srcId="{7766A1A5-91A2-4C30-927B-1DC13C8A1496}" destId="{4BDCB17E-41E8-4DE3-B7BF-18F9D7600255}" srcOrd="0" destOrd="0" presId="urn:microsoft.com/office/officeart/2005/8/layout/cycle6"/>
    <dgm:cxn modelId="{E7217953-3323-43A0-93F6-F7D485750206}" type="presOf" srcId="{137D6C93-9E59-4853-9DE9-6172154E8740}" destId="{FBB03F2D-4E24-4C03-B02E-58EDA8262FB7}" srcOrd="0" destOrd="0" presId="urn:microsoft.com/office/officeart/2005/8/layout/cycle6"/>
    <dgm:cxn modelId="{350CD656-E2ED-434C-A5AD-2FEB96D220C2}" srcId="{795802C7-73D3-4AF8-9365-3063B6CE8945}" destId="{670CBDE9-CC55-4E1A-AD3D-6C38644F64B2}" srcOrd="2" destOrd="0" parTransId="{F61E928B-43DD-4991-B247-2825DAABD659}" sibTransId="{C5DFDD9E-ACF7-4305-A606-33A5724B34D4}"/>
    <dgm:cxn modelId="{EFB3BB78-17B5-49A9-B70F-A0F3829E219F}" type="presOf" srcId="{C9FE63AE-854B-4B01-9A09-01763DAB2957}" destId="{AE8C0773-F00D-40FA-995E-8014A8AA7F37}" srcOrd="0" destOrd="0" presId="urn:microsoft.com/office/officeart/2005/8/layout/cycle6"/>
    <dgm:cxn modelId="{4DC5C784-92CD-4F5E-BAF3-FC5E556AC853}" srcId="{795802C7-73D3-4AF8-9365-3063B6CE8945}" destId="{137D6C93-9E59-4853-9DE9-6172154E8740}" srcOrd="1" destOrd="0" parTransId="{FC914482-A361-4848-BEAF-3053A4ED3368}" sibTransId="{C9FE63AE-854B-4B01-9A09-01763DAB2957}"/>
    <dgm:cxn modelId="{88F4E388-F030-47E9-B899-9BEACB9CC5B0}" srcId="{795802C7-73D3-4AF8-9365-3063B6CE8945}" destId="{AC84B6EE-315F-473B-9514-8F996875EF12}" srcOrd="0" destOrd="0" parTransId="{42DC7971-9A15-4C0A-B33E-B70613FF6DAA}" sibTransId="{7766A1A5-91A2-4C30-927B-1DC13C8A1496}"/>
    <dgm:cxn modelId="{3C162889-615B-4B37-A9FE-33C68527ABEE}" type="presOf" srcId="{AC84B6EE-315F-473B-9514-8F996875EF12}" destId="{EC9753F4-5EAF-4A13-91D0-D8D329C0F8C6}" srcOrd="0" destOrd="0" presId="urn:microsoft.com/office/officeart/2005/8/layout/cycle6"/>
    <dgm:cxn modelId="{FE6C668E-A1BC-4B19-89BC-6EFD54A7B6BB}" type="presOf" srcId="{795802C7-73D3-4AF8-9365-3063B6CE8945}" destId="{D8C2002C-5287-4BF2-89C9-A606FA6327F4}" srcOrd="0" destOrd="0" presId="urn:microsoft.com/office/officeart/2005/8/layout/cycle6"/>
    <dgm:cxn modelId="{37B8FB96-D8FA-4E68-8475-C584EB48EF88}" type="presOf" srcId="{670CBDE9-CC55-4E1A-AD3D-6C38644F64B2}" destId="{51F786EF-3B61-4335-9C63-6681654F708C}" srcOrd="0" destOrd="0" presId="urn:microsoft.com/office/officeart/2005/8/layout/cycle6"/>
    <dgm:cxn modelId="{821FE5A2-648E-4AD5-828C-B4CB9AB650D4}" type="presOf" srcId="{79370B19-6A56-4C05-8DE3-A964A56F76DB}" destId="{34804BEB-F37B-4AA3-A096-B10FD06F2E59}" srcOrd="0" destOrd="0" presId="urn:microsoft.com/office/officeart/2005/8/layout/cycle6"/>
    <dgm:cxn modelId="{F95254A4-9510-41A6-B9DB-E92B33ED494D}" srcId="{795802C7-73D3-4AF8-9365-3063B6CE8945}" destId="{79370B19-6A56-4C05-8DE3-A964A56F76DB}" srcOrd="4" destOrd="0" parTransId="{118F4792-9F96-41A5-A56D-74943A76EDE8}" sibTransId="{37A3F69A-9477-45A5-B4FB-20D2B2984611}"/>
    <dgm:cxn modelId="{71845CED-15E9-4927-90BD-2A8B9BCBBC19}" type="presOf" srcId="{76634F59-DDE6-48F4-ADA0-EBF3439A7A63}" destId="{A2E9752A-B268-4A7C-A8A9-54F687FCF604}" srcOrd="0" destOrd="0" presId="urn:microsoft.com/office/officeart/2005/8/layout/cycle6"/>
    <dgm:cxn modelId="{053182F4-7744-4914-9888-E3D001252C8C}" type="presOf" srcId="{37A3F69A-9477-45A5-B4FB-20D2B2984611}" destId="{A446CDB2-3047-445C-B45D-8AC8C8872C00}" srcOrd="0" destOrd="0" presId="urn:microsoft.com/office/officeart/2005/8/layout/cycle6"/>
    <dgm:cxn modelId="{C39E4BB3-905A-4246-981D-038B8453D46C}" type="presParOf" srcId="{D8C2002C-5287-4BF2-89C9-A606FA6327F4}" destId="{EC9753F4-5EAF-4A13-91D0-D8D329C0F8C6}" srcOrd="0" destOrd="0" presId="urn:microsoft.com/office/officeart/2005/8/layout/cycle6"/>
    <dgm:cxn modelId="{E8976BD4-18AF-4F87-9029-744F55BD162E}" type="presParOf" srcId="{D8C2002C-5287-4BF2-89C9-A606FA6327F4}" destId="{5D9B9751-724E-4D44-BD0E-E82BBD63B41A}" srcOrd="1" destOrd="0" presId="urn:microsoft.com/office/officeart/2005/8/layout/cycle6"/>
    <dgm:cxn modelId="{DE199618-7ABC-4EAF-8AD9-971464ABFADC}" type="presParOf" srcId="{D8C2002C-5287-4BF2-89C9-A606FA6327F4}" destId="{4BDCB17E-41E8-4DE3-B7BF-18F9D7600255}" srcOrd="2" destOrd="0" presId="urn:microsoft.com/office/officeart/2005/8/layout/cycle6"/>
    <dgm:cxn modelId="{E2A4903A-F6A8-40AD-8527-041EC622858C}" type="presParOf" srcId="{D8C2002C-5287-4BF2-89C9-A606FA6327F4}" destId="{FBB03F2D-4E24-4C03-B02E-58EDA8262FB7}" srcOrd="3" destOrd="0" presId="urn:microsoft.com/office/officeart/2005/8/layout/cycle6"/>
    <dgm:cxn modelId="{3AE2A4CD-3EE7-409E-AC47-8FBEF0CC95F0}" type="presParOf" srcId="{D8C2002C-5287-4BF2-89C9-A606FA6327F4}" destId="{F2E5C12D-9774-423C-963F-DE9EF41C1C55}" srcOrd="4" destOrd="0" presId="urn:microsoft.com/office/officeart/2005/8/layout/cycle6"/>
    <dgm:cxn modelId="{23CC70DF-9579-49CB-BF79-2F41976FEAD4}" type="presParOf" srcId="{D8C2002C-5287-4BF2-89C9-A606FA6327F4}" destId="{AE8C0773-F00D-40FA-995E-8014A8AA7F37}" srcOrd="5" destOrd="0" presId="urn:microsoft.com/office/officeart/2005/8/layout/cycle6"/>
    <dgm:cxn modelId="{49171259-BC92-4332-86C8-57BDB41C7170}" type="presParOf" srcId="{D8C2002C-5287-4BF2-89C9-A606FA6327F4}" destId="{51F786EF-3B61-4335-9C63-6681654F708C}" srcOrd="6" destOrd="0" presId="urn:microsoft.com/office/officeart/2005/8/layout/cycle6"/>
    <dgm:cxn modelId="{7F45C32E-F4A4-4305-9B55-629F40FBDAAB}" type="presParOf" srcId="{D8C2002C-5287-4BF2-89C9-A606FA6327F4}" destId="{CC54397A-107C-484D-9EA2-98448908E7D6}" srcOrd="7" destOrd="0" presId="urn:microsoft.com/office/officeart/2005/8/layout/cycle6"/>
    <dgm:cxn modelId="{8FAF7D64-16C5-4FC3-B097-6F243F462E91}" type="presParOf" srcId="{D8C2002C-5287-4BF2-89C9-A606FA6327F4}" destId="{DBD3DDD8-1690-4B77-A97C-DD6ECD5E183C}" srcOrd="8" destOrd="0" presId="urn:microsoft.com/office/officeart/2005/8/layout/cycle6"/>
    <dgm:cxn modelId="{9B625DFD-612E-4C73-96B3-55606F77A8AE}" type="presParOf" srcId="{D8C2002C-5287-4BF2-89C9-A606FA6327F4}" destId="{1325C652-B8AD-4E1A-A23F-807F0807C594}" srcOrd="9" destOrd="0" presId="urn:microsoft.com/office/officeart/2005/8/layout/cycle6"/>
    <dgm:cxn modelId="{7B29D674-9BFA-49E0-A052-7362BA35761B}" type="presParOf" srcId="{D8C2002C-5287-4BF2-89C9-A606FA6327F4}" destId="{6AB1F3A3-A908-47E9-BD31-57282465F693}" srcOrd="10" destOrd="0" presId="urn:microsoft.com/office/officeart/2005/8/layout/cycle6"/>
    <dgm:cxn modelId="{481724DF-A31A-431E-A4A7-3D99929CFE3C}" type="presParOf" srcId="{D8C2002C-5287-4BF2-89C9-A606FA6327F4}" destId="{A2E9752A-B268-4A7C-A8A9-54F687FCF604}" srcOrd="11" destOrd="0" presId="urn:microsoft.com/office/officeart/2005/8/layout/cycle6"/>
    <dgm:cxn modelId="{9C0EE4FD-7210-412B-83F6-E4A29AACF714}" type="presParOf" srcId="{D8C2002C-5287-4BF2-89C9-A606FA6327F4}" destId="{34804BEB-F37B-4AA3-A096-B10FD06F2E59}" srcOrd="12" destOrd="0" presId="urn:microsoft.com/office/officeart/2005/8/layout/cycle6"/>
    <dgm:cxn modelId="{42AD8A7F-BC8A-4EDA-803D-37DF2135E996}" type="presParOf" srcId="{D8C2002C-5287-4BF2-89C9-A606FA6327F4}" destId="{9883D5D2-671B-4C13-A489-B01C30643A85}" srcOrd="13" destOrd="0" presId="urn:microsoft.com/office/officeart/2005/8/layout/cycle6"/>
    <dgm:cxn modelId="{49B3E007-200E-427E-A338-43694F4BDE54}" type="presParOf" srcId="{D8C2002C-5287-4BF2-89C9-A606FA6327F4}" destId="{A446CDB2-3047-445C-B45D-8AC8C8872C0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753F4-5EAF-4A13-91D0-D8D329C0F8C6}">
      <dsp:nvSpPr>
        <dsp:cNvPr id="0" name=""/>
        <dsp:cNvSpPr/>
      </dsp:nvSpPr>
      <dsp:spPr>
        <a:xfrm>
          <a:off x="2689761" y="443"/>
          <a:ext cx="1949379" cy="5764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400" kern="1200" dirty="0"/>
            <a:t>سهولة المواصلات</a:t>
          </a:r>
          <a:endParaRPr lang="en-US" sz="1400" kern="1200" dirty="0"/>
        </a:p>
      </dsp:txBody>
      <dsp:txXfrm>
        <a:off x="2717902" y="28584"/>
        <a:ext cx="1893097" cy="520189"/>
      </dsp:txXfrm>
    </dsp:sp>
    <dsp:sp modelId="{4BDCB17E-41E8-4DE3-B7BF-18F9D7600255}">
      <dsp:nvSpPr>
        <dsp:cNvPr id="0" name=""/>
        <dsp:cNvSpPr/>
      </dsp:nvSpPr>
      <dsp:spPr>
        <a:xfrm>
          <a:off x="2421812" y="468431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1643313" y="110341"/>
              </a:moveTo>
              <a:arcTo wR="1151449" hR="1151449" stAng="17717282" swAng="128543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03F2D-4E24-4C03-B02E-58EDA8262FB7}">
      <dsp:nvSpPr>
        <dsp:cNvPr id="0" name=""/>
        <dsp:cNvSpPr/>
      </dsp:nvSpPr>
      <dsp:spPr>
        <a:xfrm>
          <a:off x="3942932" y="833554"/>
          <a:ext cx="1633224" cy="5015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400" kern="1200" dirty="0"/>
            <a:t>توافر المياه</a:t>
          </a:r>
          <a:endParaRPr lang="en-US" sz="1400" kern="1200" dirty="0"/>
        </a:p>
      </dsp:txBody>
      <dsp:txXfrm>
        <a:off x="3967414" y="858036"/>
        <a:ext cx="1584260" cy="452549"/>
      </dsp:txXfrm>
    </dsp:sp>
    <dsp:sp modelId="{AE8C0773-F00D-40FA-995E-8014A8AA7F37}">
      <dsp:nvSpPr>
        <dsp:cNvPr id="0" name=""/>
        <dsp:cNvSpPr/>
      </dsp:nvSpPr>
      <dsp:spPr>
        <a:xfrm>
          <a:off x="2513002" y="288679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2298779" y="1054130"/>
              </a:moveTo>
              <a:arcTo wR="1151449" hR="1151449" stAng="21309101" swAng="232059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786EF-3B61-4335-9C63-6681654F708C}">
      <dsp:nvSpPr>
        <dsp:cNvPr id="0" name=""/>
        <dsp:cNvSpPr/>
      </dsp:nvSpPr>
      <dsp:spPr>
        <a:xfrm>
          <a:off x="3675081" y="2087588"/>
          <a:ext cx="1332350" cy="568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400" kern="1200" dirty="0"/>
            <a:t>خصوبة التربة</a:t>
          </a:r>
          <a:endParaRPr lang="en-US" sz="1400" kern="1200" dirty="0"/>
        </a:p>
      </dsp:txBody>
      <dsp:txXfrm>
        <a:off x="3702816" y="2115323"/>
        <a:ext cx="1276880" cy="512694"/>
      </dsp:txXfrm>
    </dsp:sp>
    <dsp:sp modelId="{DBD3DDD8-1690-4B77-A97C-DD6ECD5E183C}">
      <dsp:nvSpPr>
        <dsp:cNvPr id="0" name=""/>
        <dsp:cNvSpPr/>
      </dsp:nvSpPr>
      <dsp:spPr>
        <a:xfrm>
          <a:off x="2513002" y="288679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1161393" y="2302856"/>
              </a:moveTo>
              <a:arcTo wR="1151449" hR="1151449" stAng="5370310" swAng="2005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5C652-B8AD-4E1A-A23F-807F0807C594}">
      <dsp:nvSpPr>
        <dsp:cNvPr id="0" name=""/>
        <dsp:cNvSpPr/>
      </dsp:nvSpPr>
      <dsp:spPr>
        <a:xfrm>
          <a:off x="2368733" y="2052752"/>
          <a:ext cx="1237826" cy="6378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400" kern="1200" dirty="0"/>
            <a:t>المناخ المعتدل</a:t>
          </a:r>
          <a:endParaRPr lang="en-US" sz="1400" kern="1200" dirty="0"/>
        </a:p>
      </dsp:txBody>
      <dsp:txXfrm>
        <a:off x="2399870" y="2083889"/>
        <a:ext cx="1175552" cy="575563"/>
      </dsp:txXfrm>
    </dsp:sp>
    <dsp:sp modelId="{A2E9752A-B268-4A7C-A8A9-54F687FCF604}">
      <dsp:nvSpPr>
        <dsp:cNvPr id="0" name=""/>
        <dsp:cNvSpPr/>
      </dsp:nvSpPr>
      <dsp:spPr>
        <a:xfrm>
          <a:off x="2513002" y="288679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172781" y="1758115"/>
              </a:moveTo>
              <a:arcTo wR="1151449" hR="1151449" stAng="8892340" swAng="20885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04BEB-F37B-4AA3-A096-B10FD06F2E59}">
      <dsp:nvSpPr>
        <dsp:cNvPr id="0" name=""/>
        <dsp:cNvSpPr/>
      </dsp:nvSpPr>
      <dsp:spPr>
        <a:xfrm>
          <a:off x="1747752" y="796075"/>
          <a:ext cx="1643210" cy="5764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1400" kern="1200" dirty="0"/>
            <a:t>استخدام الأدوات الزراعية</a:t>
          </a:r>
          <a:endParaRPr lang="en-US" sz="1400" kern="1200" dirty="0"/>
        </a:p>
      </dsp:txBody>
      <dsp:txXfrm>
        <a:off x="1775893" y="824216"/>
        <a:ext cx="1586928" cy="520189"/>
      </dsp:txXfrm>
    </dsp:sp>
    <dsp:sp modelId="{A446CDB2-3047-445C-B45D-8AC8C8872C00}">
      <dsp:nvSpPr>
        <dsp:cNvPr id="0" name=""/>
        <dsp:cNvSpPr/>
      </dsp:nvSpPr>
      <dsp:spPr>
        <a:xfrm>
          <a:off x="2633330" y="454297"/>
          <a:ext cx="2302898" cy="2302898"/>
        </a:xfrm>
        <a:custGeom>
          <a:avLst/>
          <a:gdLst/>
          <a:ahLst/>
          <a:cxnLst/>
          <a:rect l="0" t="0" r="0" b="0"/>
          <a:pathLst>
            <a:path>
              <a:moveTo>
                <a:pt x="335376" y="339131"/>
              </a:moveTo>
              <a:arcTo wR="1151449" hR="1151449" stAng="13492073" swAng="109585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0867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847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864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5326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694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564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4726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758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236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564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2907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484C5-08B3-4D89-B030-591E37F35AD0}" type="datetimeFigureOut">
              <a:rPr lang="ar-JO" smtClean="0"/>
              <a:t>24/04/1445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EC48A-D911-4683-8FAC-0F7327C7D1DB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794" y="426721"/>
            <a:ext cx="9144000" cy="16372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r>
              <a:rPr lang="ar-JO" sz="2800"/>
              <a:t> مظاهرالحياة </a:t>
            </a:r>
            <a:r>
              <a:rPr lang="ar-JO" sz="2800" dirty="0"/>
              <a:t>الاقتصادية والاجتماعية في بلاد الرافدين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83" y="2565717"/>
            <a:ext cx="9144000" cy="34257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ar-JO" dirty="0"/>
          </a:p>
          <a:p>
            <a:r>
              <a:rPr lang="ar-JO" dirty="0">
                <a:solidFill>
                  <a:srgbClr val="0070C0"/>
                </a:solidFill>
              </a:rPr>
              <a:t>أولا:</a:t>
            </a:r>
            <a:r>
              <a:rPr lang="ar-JO" dirty="0"/>
              <a:t> الحياة الاقتصادية </a:t>
            </a:r>
          </a:p>
          <a:p>
            <a:r>
              <a:rPr lang="ar-JO">
                <a:solidFill>
                  <a:srgbClr val="0070C0"/>
                </a:solidFill>
              </a:rPr>
              <a:t>ثانيا: </a:t>
            </a:r>
            <a:r>
              <a:rPr lang="ar-JO" dirty="0"/>
              <a:t>الحياة الاجتماعية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407" y="426721"/>
            <a:ext cx="3735976" cy="11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الحياة الاقتصادية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/>
              <a:t>تمثلت الحياة الاقتصادية في بلاد الرافدين في ثلاث اتجاهات :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 الزراعة                                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تميزت طبيعة بلاد الرافدين بتوافر عدة عوامل ساعدت على ازدهار الزراعة وهي: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085828606"/>
              </p:ext>
            </p:extLst>
          </p:nvPr>
        </p:nvGraphicFramePr>
        <p:xfrm>
          <a:off x="2129245" y="3361507"/>
          <a:ext cx="7323910" cy="2698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1977" y="3361507"/>
            <a:ext cx="2637399" cy="259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3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graphicEl>
                                              <a:dgm id="{EC9753F4-5EAF-4A13-91D0-D8D329C0F8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4BDCB17E-41E8-4DE3-B7BF-18F9D76002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BB03F2D-4E24-4C03-B02E-58EDA826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graphicEl>
                                              <a:dgm id="{FBB03F2D-4E24-4C03-B02E-58EDA826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graphicEl>
                                              <a:dgm id="{FBB03F2D-4E24-4C03-B02E-58EDA8262F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E8C0773-F00D-40FA-995E-8014A8AA7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graphicEl>
                                              <a:dgm id="{AE8C0773-F00D-40FA-995E-8014A8AA7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graphicEl>
                                              <a:dgm id="{AE8C0773-F00D-40FA-995E-8014A8AA7F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graphicEl>
                                              <a:dgm id="{51F786EF-3B61-4335-9C63-6681654F7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graphicEl>
                                              <a:dgm id="{DBD3DDD8-1690-4B77-A97C-DD6ECD5E1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325C652-B8AD-4E1A-A23F-807F0807C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graphicEl>
                                              <a:dgm id="{1325C652-B8AD-4E1A-A23F-807F0807C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graphicEl>
                                              <a:dgm id="{1325C652-B8AD-4E1A-A23F-807F0807C5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2E9752A-B268-4A7C-A8A9-54F687FCF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graphicEl>
                                              <a:dgm id="{A2E9752A-B268-4A7C-A8A9-54F687FCF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graphicEl>
                                              <a:dgm id="{A2E9752A-B268-4A7C-A8A9-54F687FCF6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4804BEB-F37B-4AA3-A096-B10FD06F2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graphicEl>
                                              <a:dgm id="{34804BEB-F37B-4AA3-A096-B10FD06F2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graphicEl>
                                              <a:dgm id="{34804BEB-F37B-4AA3-A096-B10FD06F2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446CDB2-3047-445C-B45D-8AC8C8872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graphicEl>
                                              <a:dgm id="{A446CDB2-3047-445C-B45D-8AC8C8872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graphicEl>
                                              <a:dgm id="{A446CDB2-3047-445C-B45D-8AC8C8872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الحياة الاقتصادية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تنوعت المحاصيل الزراعية وفي مقدمتها: القمح والشعير والذرة والتمور.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كانت تدفع أجور العمال على شكل كميات من الحبوب والطحين.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ارتبطت الزراعة ارتباطا وثيقا بالمعتقدات الدينية حيث كانوا يقومون: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* إقامة الصلوات                 *تقديم القرابين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       </a:t>
            </a:r>
            <a:r>
              <a:rPr lang="ar-JO" dirty="0">
                <a:solidFill>
                  <a:srgbClr val="FF0000"/>
                </a:solidFill>
              </a:rPr>
              <a:t>علل: </a:t>
            </a:r>
            <a:r>
              <a:rPr lang="ar-JO" dirty="0">
                <a:solidFill>
                  <a:schemeClr val="tx1"/>
                </a:solidFill>
              </a:rPr>
              <a:t>إقامة الصلوات وتقديم القرابين للآلهة من أجل الزراعة.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1- من اجل الحصول على انتاج وافر.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2- لتكون الآلهة عونا وسندا في ابعاد أخطار الفيضانات والآفات الزراعية.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07" y="2247671"/>
            <a:ext cx="2637399" cy="2594397"/>
          </a:xfrm>
          <a:prstGeom prst="rect">
            <a:avLst/>
          </a:prstGeom>
        </p:spPr>
      </p:pic>
      <p:pic>
        <p:nvPicPr>
          <p:cNvPr id="4" name="Picture 3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118168"/>
            <a:ext cx="9753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3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الحياة الاقتصادية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 الصناعة                               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برعوا في الصناعة بسبب توافر المواد الأولية ومن هذه المواد التي استخدمت في الصناعة: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JO" dirty="0">
                <a:solidFill>
                  <a:srgbClr val="0070C0"/>
                </a:solidFill>
              </a:rPr>
              <a:t>الطوب المشوي: </a:t>
            </a:r>
            <a:r>
              <a:rPr lang="ar-JO" dirty="0">
                <a:solidFill>
                  <a:schemeClr val="tx1"/>
                </a:solidFill>
              </a:rPr>
              <a:t>وهو خليط من الصلصال والقش، يجفف ويشوى بالنار واستخدموه كألواح للكتابة</a:t>
            </a: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-</a:t>
            </a: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rgbClr val="0070C0"/>
                </a:solidFill>
              </a:rPr>
              <a:t>المعادن: </a:t>
            </a:r>
            <a:r>
              <a:rPr lang="ar-JO" dirty="0">
                <a:solidFill>
                  <a:schemeClr val="tx1"/>
                </a:solidFill>
              </a:rPr>
              <a:t>استخدموا الذهب والفضة في صناعة الحلي، والبرونز والحديد في صناعة الأسلحة واختام </a:t>
            </a:r>
            <a:endParaRPr lang="ar-JO" dirty="0">
              <a:solidFill>
                <a:srgbClr val="0070C0"/>
              </a:solidFill>
            </a:endParaRPr>
          </a:p>
          <a:p>
            <a:pPr algn="r" rtl="1">
              <a:buFontTx/>
              <a:buChar char="-"/>
            </a:pPr>
            <a:r>
              <a:rPr lang="ar-JO" dirty="0">
                <a:solidFill>
                  <a:srgbClr val="0070C0"/>
                </a:solidFill>
              </a:rPr>
              <a:t>النفط الخام: </a:t>
            </a:r>
            <a:r>
              <a:rPr lang="ar-JO" dirty="0">
                <a:solidFill>
                  <a:schemeClr val="tx1"/>
                </a:solidFill>
              </a:rPr>
              <a:t>استخدموه في الإضاءة وتقوية جدران الأبنية الواقعة على ضفاف الأنهار.</a:t>
            </a:r>
          </a:p>
          <a:p>
            <a:pPr algn="r" rtl="1">
              <a:buFontTx/>
              <a:buChar char="-"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         </a:t>
            </a:r>
            <a:r>
              <a:rPr lang="ar-JO" dirty="0">
                <a:solidFill>
                  <a:srgbClr val="FF0000"/>
                </a:solidFill>
              </a:rPr>
              <a:t>فسر</a:t>
            </a:r>
            <a:r>
              <a:rPr lang="ar-JO" dirty="0">
                <a:solidFill>
                  <a:schemeClr val="tx1"/>
                </a:solidFill>
              </a:rPr>
              <a:t>: استخدام النفط في تقوية جدران الأبنية الواقعة على ضفاف الأنهار.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    لتقليل أخطار فيضان نهري دجلة والفرات من هدم جدران المنازل القريبة منهما.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919356"/>
            <a:ext cx="975360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817" y="2481943"/>
            <a:ext cx="2778034" cy="124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88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الحياة الاقتصادية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 التجارة                               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اشتهرت بلاد الرافدين بنشاطها التجاري الداخلي والخارجي، وكانت عمليات البيع والشراء تتم بالمقايضة. ومن أهم العوامل التي ساعدت في ازدهار التجارة :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- موقع بلاد الرافدين المتوسط بين الحضارات.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-</a:t>
            </a:r>
            <a:r>
              <a:rPr lang="ar-JO" dirty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rgbClr val="0070C0"/>
                </a:solidFill>
              </a:rPr>
              <a:t>انتشار الأمن.</a:t>
            </a:r>
            <a:r>
              <a:rPr lang="ar-JO" dirty="0">
                <a:solidFill>
                  <a:schemeClr val="tx1"/>
                </a:solidFill>
              </a:rPr>
              <a:t> </a:t>
            </a:r>
            <a:endParaRPr lang="ar-JO" dirty="0">
              <a:solidFill>
                <a:srgbClr val="0070C0"/>
              </a:solidFill>
            </a:endParaRPr>
          </a:p>
          <a:p>
            <a:pPr algn="r" rtl="1">
              <a:buFontTx/>
              <a:buChar char="-"/>
            </a:pPr>
            <a:r>
              <a:rPr lang="ar-JO" dirty="0">
                <a:solidFill>
                  <a:srgbClr val="0070C0"/>
                </a:solidFill>
              </a:rPr>
              <a:t>توافر طرق المواصلات البرية والنهرية والبحرية.</a:t>
            </a:r>
            <a:endParaRPr lang="ar-JO" dirty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         هل لازالت المقايضة بالسلع تستخدم في التجارة في وقتنا الحاضر؟ ولماذا؟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    لا ، بسبب ظهور النقود.</a:t>
            </a:r>
          </a:p>
        </p:txBody>
      </p:sp>
      <p:pic>
        <p:nvPicPr>
          <p:cNvPr id="6" name="Picture 5" descr="Spotprent Smiley Vragen · Gratis afbeelding op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440" y="4762602"/>
            <a:ext cx="975360" cy="723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86" y="3016789"/>
            <a:ext cx="3466012" cy="182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8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/>
              <a:t>    الحياة الاجتماعية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* الأسرة                                </a:t>
            </a: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 تمتعت الاسرة بمكانة مرموقة لأنها أساس المجتمع لذا ركزت القوانين على بيان حقوقها وواجباتها، أما بالنسبة للمرأة فتمتعت بعدة حقوق مثل: حق الملكية، وحق الطلاق والميراث.</a:t>
            </a:r>
          </a:p>
          <a:p>
            <a:pPr marL="0" indent="0" algn="r" rtl="1">
              <a:buNone/>
            </a:pPr>
            <a:endParaRPr lang="ar-JO" dirty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r>
              <a:rPr lang="ar-JO" dirty="0">
                <a:solidFill>
                  <a:srgbClr val="0070C0"/>
                </a:solidFill>
              </a:rPr>
              <a:t>                                        العليا : الحكام والكهنة والجيش وكبار الموظفين.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                                      الوسطى: عامة الناس من العاملين في الصناعة والزراعة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accent2"/>
                </a:solidFill>
              </a:rPr>
              <a:t>                                        الدنيا: تضم العبيد و أسرى الحرب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265714"/>
            <a:ext cx="3542211" cy="278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9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Words>355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 مظاهرالحياة الاقتصادية والاجتماعية في بلاد الرافدين</vt:lpstr>
      <vt:lpstr>    الحياة الاقتصادية</vt:lpstr>
      <vt:lpstr>    الحياة الاقتصادية</vt:lpstr>
      <vt:lpstr>    الحياة الاقتصادية</vt:lpstr>
      <vt:lpstr>    الحياة الاقتصادية</vt:lpstr>
      <vt:lpstr>    الحياة الاجتماعية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s.almanasir</cp:lastModifiedBy>
  <cp:revision>86</cp:revision>
  <dcterms:created xsi:type="dcterms:W3CDTF">2020-07-18T18:58:59Z</dcterms:created>
  <dcterms:modified xsi:type="dcterms:W3CDTF">2023-11-07T18:09:13Z</dcterms:modified>
</cp:coreProperties>
</file>