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9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7BA9-3BE6-4956-BB1B-08D76BA165F5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119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7BA9-3BE6-4956-BB1B-08D76BA165F5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49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7BA9-3BE6-4956-BB1B-08D76BA165F5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51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609601" y="438150"/>
            <a:ext cx="10960100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 SemiBold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952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609601" y="438150"/>
            <a:ext cx="10960100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 SemiBold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174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609601" y="438150"/>
            <a:ext cx="10960100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 SemiBold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1367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609601" y="438150"/>
            <a:ext cx="10960100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 SemiBold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2173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609601" y="438150"/>
            <a:ext cx="10960100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 SemiBold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9617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609601" y="438150"/>
            <a:ext cx="10960100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 SemiBold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726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7BA9-3BE6-4956-BB1B-08D76BA165F5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2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7BA9-3BE6-4956-BB1B-08D76BA165F5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638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7BA9-3BE6-4956-BB1B-08D76BA165F5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22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7BA9-3BE6-4956-BB1B-08D76BA165F5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96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7BA9-3BE6-4956-BB1B-08D76BA165F5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62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7BA9-3BE6-4956-BB1B-08D76BA165F5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51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7BA9-3BE6-4956-BB1B-08D76BA165F5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7BA9-3BE6-4956-BB1B-08D76BA165F5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14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27BA9-3BE6-4956-BB1B-08D76BA165F5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1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082" y="1036834"/>
            <a:ext cx="10347704" cy="994306"/>
          </a:xfrm>
        </p:spPr>
        <p:txBody>
          <a:bodyPr>
            <a:normAutofit fontScale="90000"/>
          </a:bodyPr>
          <a:lstStyle/>
          <a:p>
            <a:r>
              <a:rPr lang="en-US" sz="8800" b="1" dirty="0"/>
              <a:t>Using but correctly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17648" y="2300180"/>
            <a:ext cx="9144000" cy="1655762"/>
          </a:xfrm>
        </p:spPr>
        <p:txBody>
          <a:bodyPr/>
          <a:lstStyle/>
          <a:p>
            <a:r>
              <a:rPr lang="en-US" dirty="0"/>
              <a:t>Page 14</a:t>
            </a:r>
          </a:p>
        </p:txBody>
      </p:sp>
    </p:spTree>
    <p:extLst>
      <p:ext uri="{BB962C8B-B14F-4D97-AF65-F5344CB8AC3E}">
        <p14:creationId xmlns:p14="http://schemas.microsoft.com/office/powerpoint/2010/main" val="957889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063750" y="549276"/>
            <a:ext cx="806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chemeClr val="tx1"/>
                </a:solidFill>
                <a:ea typeface="Twinkl" pitchFamily="2" charset="0"/>
                <a:cs typeface="Twinkl" pitchFamily="2" charset="0"/>
              </a:rPr>
              <a:t>Can you choose the correct conjunction to complete the sentence as the conjunction shooting stars fly through space?</a:t>
            </a:r>
          </a:p>
        </p:txBody>
      </p:sp>
      <p:pic>
        <p:nvPicPr>
          <p:cNvPr id="1536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44"/>
          <a:stretch>
            <a:fillRect/>
          </a:stretch>
        </p:blipFill>
        <p:spPr bwMode="auto">
          <a:xfrm>
            <a:off x="1970089" y="1597026"/>
            <a:ext cx="701675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447"/>
          <a:stretch>
            <a:fillRect/>
          </a:stretch>
        </p:blipFill>
        <p:spPr bwMode="auto">
          <a:xfrm>
            <a:off x="8769350" y="5670550"/>
            <a:ext cx="10350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6" y="1597026"/>
            <a:ext cx="1484313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538" y="3873500"/>
            <a:ext cx="857250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and"/>
          <p:cNvGrpSpPr>
            <a:grpSpLocks/>
          </p:cNvGrpSpPr>
          <p:nvPr/>
        </p:nvGrpSpPr>
        <p:grpSpPr bwMode="auto">
          <a:xfrm>
            <a:off x="12606338" y="4002089"/>
            <a:ext cx="1806575" cy="2566987"/>
            <a:chOff x="7630469" y="2971722"/>
            <a:chExt cx="1806237" cy="2567470"/>
          </a:xfrm>
        </p:grpSpPr>
        <p:pic>
          <p:nvPicPr>
            <p:cNvPr id="15377" name="Picture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505"/>
            <a:stretch>
              <a:fillRect/>
            </a:stretch>
          </p:blipFill>
          <p:spPr bwMode="auto">
            <a:xfrm rot="-2700000">
              <a:off x="7771790" y="2971722"/>
              <a:ext cx="1664916" cy="2567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8" name="TextBox 21"/>
            <p:cNvSpPr txBox="1">
              <a:spLocks noChangeArrowheads="1"/>
            </p:cNvSpPr>
            <p:nvPr/>
          </p:nvSpPr>
          <p:spPr bwMode="auto">
            <a:xfrm>
              <a:off x="7630469" y="3772843"/>
              <a:ext cx="75788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2400" b="1">
                  <a:solidFill>
                    <a:schemeClr val="tx1"/>
                  </a:solidFill>
                </a:rPr>
                <a:t>and</a:t>
              </a:r>
            </a:p>
          </p:txBody>
        </p:sp>
      </p:grpSp>
      <p:grpSp>
        <p:nvGrpSpPr>
          <p:cNvPr id="27" name="but"/>
          <p:cNvGrpSpPr>
            <a:grpSpLocks/>
          </p:cNvGrpSpPr>
          <p:nvPr/>
        </p:nvGrpSpPr>
        <p:grpSpPr bwMode="auto">
          <a:xfrm>
            <a:off x="-2973388" y="2671764"/>
            <a:ext cx="2568575" cy="1665287"/>
            <a:chOff x="7320513" y="3422999"/>
            <a:chExt cx="2567470" cy="1664916"/>
          </a:xfrm>
        </p:grpSpPr>
        <p:pic>
          <p:nvPicPr>
            <p:cNvPr id="15373" name="Picture 2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505"/>
            <a:stretch>
              <a:fillRect/>
            </a:stretch>
          </p:blipFill>
          <p:spPr bwMode="auto">
            <a:xfrm rot="2700000" flipH="1">
              <a:off x="7771790" y="2971722"/>
              <a:ext cx="1664916" cy="2567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4" name="TextBox 28"/>
            <p:cNvSpPr txBox="1">
              <a:spLocks noChangeArrowheads="1"/>
            </p:cNvSpPr>
            <p:nvPr/>
          </p:nvSpPr>
          <p:spPr bwMode="auto">
            <a:xfrm>
              <a:off x="8794847" y="3762363"/>
              <a:ext cx="75788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2400" b="1">
                  <a:solidFill>
                    <a:schemeClr val="tx1"/>
                  </a:solidFill>
                </a:rPr>
                <a:t>but</a:t>
              </a:r>
            </a:p>
          </p:txBody>
        </p:sp>
      </p:grpSp>
      <p:sp>
        <p:nvSpPr>
          <p:cNvPr id="31" name="Rounded Rectangle 30"/>
          <p:cNvSpPr/>
          <p:nvPr/>
        </p:nvSpPr>
        <p:spPr>
          <a:xfrm>
            <a:off x="3063876" y="4903789"/>
            <a:ext cx="6080125" cy="720725"/>
          </a:xfrm>
          <a:prstGeom prst="roundRect">
            <a:avLst>
              <a:gd name="adj" fmla="val 31806"/>
            </a:avLst>
          </a:prstGeom>
          <a:solidFill>
            <a:srgbClr val="92D050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cs typeface="Twinkl"/>
              </a:rPr>
              <a:t>I was going to come to your party ___ I had the flu.</a:t>
            </a:r>
          </a:p>
        </p:txBody>
      </p:sp>
      <p:sp>
        <p:nvSpPr>
          <p:cNvPr id="8" name="Oval 7"/>
          <p:cNvSpPr/>
          <p:nvPr/>
        </p:nvSpPr>
        <p:spPr>
          <a:xfrm>
            <a:off x="2063751" y="3225801"/>
            <a:ext cx="1636713" cy="1635125"/>
          </a:xfrm>
          <a:prstGeom prst="ellipse">
            <a:avLst/>
          </a:prstGeom>
          <a:solidFill>
            <a:srgbClr val="87BD31"/>
          </a:solidFill>
          <a:ln w="28575">
            <a:solidFill>
              <a:srgbClr val="CEDF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b="1" dirty="0"/>
              <a:t>Correct!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810376" y="5075239"/>
            <a:ext cx="7223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</a:rPr>
              <a:t>but</a:t>
            </a:r>
          </a:p>
        </p:txBody>
      </p:sp>
    </p:spTree>
    <p:extLst>
      <p:ext uri="{BB962C8B-B14F-4D97-AF65-F5344CB8AC3E}">
        <p14:creationId xmlns:p14="http://schemas.microsoft.com/office/powerpoint/2010/main" val="94111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00093 L 2.22222E-6 -0.00069 L 0.01198 0.00324 C 0.01354 0.00393 0.0151 0.00509 0.01684 0.00509 C 0.03003 0.00509 0.0434 0.00393 0.05677 0.00324 C 0.06076 0.00139 0.06458 -0.00069 0.06857 -0.00232 C 0.07656 -0.00556 0.08038 -0.00509 0.08854 -0.0081 C 0.09166 -0.00903 0.09479 -0.01111 0.09791 -0.01227 C 0.10104 -0.01343 0.10416 -0.01435 0.10729 -0.01505 C 0.11094 -0.0162 0.11475 -0.01667 0.11805 -0.01806 C 0.15173 -0.03102 0.12187 -0.01968 0.13906 -0.0294 C 0.14219 -0.03102 0.14548 -0.03218 0.14861 -0.0338 C 0.15017 -0.03472 0.15156 -0.03588 0.1533 -0.03681 C 0.15555 -0.03796 0.15798 -0.03843 0.16024 -0.03958 C 0.16267 -0.04097 0.16493 -0.04259 0.16736 -0.04375 C 0.17604 -0.04838 0.16423 -0.04005 0.17673 -0.04954 C 0.18125 -0.05278 0.18455 -0.05671 0.18975 -0.05833 C 0.20069 -0.06157 0.18698 -0.05741 0.20121 -0.06088 C 0.20278 -0.06157 0.20434 -0.06204 0.2059 -0.0625 C 0.21163 -0.06366 0.22239 -0.06528 0.22239 -0.06505 L 0.26267 -0.06088 C 0.26649 -0.06042 0.26649 -0.0588 0.26979 -0.05671 C 0.27083 -0.05602 0.27222 -0.05579 0.27326 -0.05532 C 0.27482 -0.0544 0.27639 -0.05301 0.27795 -0.05255 C 0.2816 -0.05093 0.28559 -0.05069 0.28871 -0.04815 C 0.28975 -0.04699 0.2908 -0.04583 0.29201 -0.04514 C 0.29427 -0.04444 0.30764 -0.04259 0.3085 -0.04259 C 0.32291 -0.04329 0.3368 -0.04352 0.35121 -0.04514 C 0.35382 -0.04537 0.35642 -0.04699 0.35937 -0.04815 C 0.36423 -0.04977 0.36493 -0.04931 0.36996 -0.05255 C 0.37187 -0.0537 0.37396 -0.05532 0.37587 -0.05671 C 0.39114 -0.0669 0.36805 -0.05046 0.38646 -0.06389 C 0.39166 -0.07361 0.38489 -0.06181 0.39357 -0.07407 C 0.39444 -0.07523 0.39479 -0.07732 0.396 -0.07824 C 0.4 -0.08264 0.40173 -0.08241 0.40642 -0.08403 C 0.41076 -0.08704 0.41267 -0.08866 0.41719 -0.09097 C 0.41892 -0.09213 0.421 -0.09306 0.42291 -0.09398 C 0.42413 -0.09468 0.42535 -0.09491 0.42656 -0.09537 C 0.42812 -0.0963 0.42969 -0.09722 0.43125 -0.09838 C 0.43229 -0.09884 0.43368 -0.09884 0.43472 -0.09977 C 0.43611 -0.10046 0.43698 -0.10185 0.43837 -0.10255 C 0.43941 -0.10324 0.44062 -0.10347 0.44184 -0.10417 C 0.44392 -0.10486 0.446 -0.10579 0.44774 -0.10671 C 0.44913 -0.10764 0.45 -0.10903 0.45121 -0.10972 C 0.45312 -0.11065 0.46041 -0.11204 0.4618 -0.1125 C 0.46423 -0.11319 0.46666 -0.11435 0.46892 -0.11551 C 0.47205 -0.1169 0.47899 -0.12176 0.48073 -0.12407 C 0.48177 -0.12546 0.48298 -0.12708 0.48437 -0.12824 C 0.4868 -0.13102 0.49184 -0.1338 0.49479 -0.1338 L 0.51962 -0.1338 L 0.51962 -0.13357 " pathEditMode="relative" rAng="0" ptsTypes="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72" y="-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7.40741E-7 L -5.27778E-6 7.40741E-7 C -0.01338 0.0088 -0.00313 0.00255 -0.01025 0.00625 C -0.01181 0.00695 -0.0132 0.00787 -0.01476 0.00857 C -0.01563 0.00903 -0.0165 0.00972 -0.01754 0.00972 C -0.03108 0.01227 -0.0665 0.01227 -0.0698 0.01227 C -0.07813 0.01597 -0.07327 0.01435 -0.09098 0.01227 C -0.09185 0.01227 -0.09272 0.01134 -0.09376 0.01111 C -0.09897 0.00995 -0.11251 0.00903 -0.11667 0.00857 C -0.11893 0.00764 -0.12049 0.00671 -0.1231 0.00625 C -0.12518 0.00556 -0.12726 0.00533 -0.12952 0.00486 C -0.13126 0.00463 -0.13317 0.00417 -0.1349 0.0037 C -0.13733 0.00324 -0.13994 0.00301 -0.14237 0.00255 C -0.14376 0.00208 -0.14532 0.00139 -0.14688 0.00116 L -0.32848 7.40741E-7 C -0.33317 -0.00046 -0.33768 -0.00069 -0.34237 -0.00116 C -0.34671 -0.00185 -0.36476 -0.00486 -0.3698 -0.00602 L -0.37535 -0.00741 C -0.37744 -0.00764 -0.37969 -0.0081 -0.38178 -0.00856 C -0.38664 -0.00949 -0.38664 -0.01018 -0.39185 -0.01088 C -0.39515 -0.01157 -0.39862 -0.0118 -0.40192 -0.01227 C -0.40313 -0.0125 -0.40435 -0.01319 -0.40556 -0.01342 C -0.41251 -0.01505 -0.41442 -0.01435 -0.42206 -0.01713 C -0.42588 -0.01829 -0.42935 -0.0206 -0.43317 -0.02199 C -0.43525 -0.02268 -0.43751 -0.02338 -0.43959 -0.0243 C -0.44115 -0.025 -0.44254 -0.02616 -0.4441 -0.02685 C -0.44532 -0.02731 -0.44654 -0.02755 -0.44775 -0.02801 C -0.45001 -0.02893 -0.45209 -0.02963 -0.45417 -0.03055 C -0.45522 -0.03102 -0.45608 -0.03125 -0.45695 -0.03171 C -0.45886 -0.03287 -0.4606 -0.03426 -0.46251 -0.03542 C -0.46424 -0.03634 -0.46615 -0.0368 -0.46806 -0.03796 C -0.47119 -0.03981 -0.47414 -0.0419 -0.47709 -0.04398 C -0.47831 -0.04491 -0.47969 -0.04537 -0.48091 -0.04653 C -0.48473 -0.05046 -0.49098 -0.05671 -0.49463 -0.05856 C -0.49619 -0.05949 -0.49775 -0.05995 -0.49914 -0.06111 C -0.50053 -0.06204 -0.50157 -0.06366 -0.50279 -0.06481 C -0.50435 -0.0662 -0.50591 -0.06713 -0.50747 -0.06852 C -0.50904 -0.06991 -0.51042 -0.07199 -0.51199 -0.07338 C -0.51285 -0.07407 -0.5139 -0.07407 -0.51476 -0.07454 C -0.51581 -0.07523 -0.5165 -0.07639 -0.51754 -0.07708 C -0.51876 -0.07801 -0.51997 -0.07847 -0.52119 -0.0794 C -0.5231 -0.08102 -0.52483 -0.08287 -0.52674 -0.08426 C -0.52779 -0.08518 -0.52917 -0.08588 -0.53039 -0.0868 C -0.53299 -0.08912 -0.53525 -0.09167 -0.53768 -0.09421 C -0.5448 -0.10116 -0.53872 -0.09421 -0.54324 -0.10139 C -0.5441 -0.10278 -0.54515 -0.1037 -0.54601 -0.10509 C -0.54706 -0.10694 -0.54775 -0.10926 -0.54879 -0.11134 C -0.54949 -0.11296 -0.5507 -0.11435 -0.5514 -0.1162 C -0.55244 -0.11805 -0.55331 -0.12037 -0.55417 -0.12222 C -0.55504 -0.12407 -0.55608 -0.12546 -0.55695 -0.12708 C -0.55765 -0.12847 -0.55817 -0.12963 -0.55886 -0.13079 C -0.55973 -0.13287 -0.56042 -0.13495 -0.56164 -0.13704 C -0.56233 -0.13842 -0.56355 -0.13935 -0.56424 -0.14051 C -0.56494 -0.14167 -0.56546 -0.14329 -0.56615 -0.14421 C -0.56754 -0.1463 -0.57154 -0.15231 -0.57449 -0.15417 C -0.57622 -0.15509 -0.57813 -0.15579 -0.57987 -0.15648 C -0.58091 -0.15694 -0.58178 -0.15694 -0.58265 -0.15764 C -0.58542 -0.16018 -0.58508 -0.16042 -0.5882 -0.16134 C -0.58855 -0.16157 -0.58872 -0.16134 -0.58907 -0.16134 L -0.59358 -0.16134 " pathEditMode="relative" ptsTypes="AAAAAAAAAAAAAAAAAAAAAAAAAAAAAAAAAAAAAAAAAAAAAAAAAAAAAAAAAAAA">
                                      <p:cBhvr>
                                        <p:cTn id="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8" grpId="0" animBg="1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063750" y="549276"/>
            <a:ext cx="806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chemeClr val="tx1"/>
                </a:solidFill>
                <a:ea typeface="Twinkl" pitchFamily="2" charset="0"/>
                <a:cs typeface="Twinkl" pitchFamily="2" charset="0"/>
              </a:rPr>
              <a:t>Can you choose the correct conjunction to complete the sentence as the conjunction shooting stars fly through space?</a:t>
            </a:r>
          </a:p>
        </p:txBody>
      </p:sp>
      <p:pic>
        <p:nvPicPr>
          <p:cNvPr id="16387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44"/>
          <a:stretch>
            <a:fillRect/>
          </a:stretch>
        </p:blipFill>
        <p:spPr bwMode="auto">
          <a:xfrm>
            <a:off x="1970089" y="1597026"/>
            <a:ext cx="701675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447"/>
          <a:stretch>
            <a:fillRect/>
          </a:stretch>
        </p:blipFill>
        <p:spPr bwMode="auto">
          <a:xfrm>
            <a:off x="8769350" y="5670550"/>
            <a:ext cx="10350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6" y="1597026"/>
            <a:ext cx="1484313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538" y="3873500"/>
            <a:ext cx="857250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and"/>
          <p:cNvGrpSpPr>
            <a:grpSpLocks/>
          </p:cNvGrpSpPr>
          <p:nvPr/>
        </p:nvGrpSpPr>
        <p:grpSpPr bwMode="auto">
          <a:xfrm>
            <a:off x="12606338" y="4002089"/>
            <a:ext cx="1806575" cy="2566987"/>
            <a:chOff x="7630469" y="2971722"/>
            <a:chExt cx="1806237" cy="2567470"/>
          </a:xfrm>
        </p:grpSpPr>
        <p:pic>
          <p:nvPicPr>
            <p:cNvPr id="16401" name="Picture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505"/>
            <a:stretch>
              <a:fillRect/>
            </a:stretch>
          </p:blipFill>
          <p:spPr bwMode="auto">
            <a:xfrm rot="-2700000">
              <a:off x="7771790" y="2971722"/>
              <a:ext cx="1664916" cy="2567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402" name="TextBox 21"/>
            <p:cNvSpPr txBox="1">
              <a:spLocks noChangeArrowheads="1"/>
            </p:cNvSpPr>
            <p:nvPr/>
          </p:nvSpPr>
          <p:spPr bwMode="auto">
            <a:xfrm>
              <a:off x="7630469" y="3772843"/>
              <a:ext cx="75788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2400" b="1">
                  <a:solidFill>
                    <a:schemeClr val="tx1"/>
                  </a:solidFill>
                </a:rPr>
                <a:t>and</a:t>
              </a:r>
            </a:p>
          </p:txBody>
        </p:sp>
      </p:grpSp>
      <p:grpSp>
        <p:nvGrpSpPr>
          <p:cNvPr id="27" name="but"/>
          <p:cNvGrpSpPr>
            <a:grpSpLocks/>
          </p:cNvGrpSpPr>
          <p:nvPr/>
        </p:nvGrpSpPr>
        <p:grpSpPr bwMode="auto">
          <a:xfrm>
            <a:off x="-2973388" y="2671764"/>
            <a:ext cx="2568575" cy="1665287"/>
            <a:chOff x="7320513" y="3422999"/>
            <a:chExt cx="2567470" cy="1664916"/>
          </a:xfrm>
        </p:grpSpPr>
        <p:pic>
          <p:nvPicPr>
            <p:cNvPr id="16397" name="Picture 2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505"/>
            <a:stretch>
              <a:fillRect/>
            </a:stretch>
          </p:blipFill>
          <p:spPr bwMode="auto">
            <a:xfrm rot="2700000" flipH="1">
              <a:off x="7771790" y="2971722"/>
              <a:ext cx="1664916" cy="2567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398" name="TextBox 28"/>
            <p:cNvSpPr txBox="1">
              <a:spLocks noChangeArrowheads="1"/>
            </p:cNvSpPr>
            <p:nvPr/>
          </p:nvSpPr>
          <p:spPr bwMode="auto">
            <a:xfrm>
              <a:off x="8794847" y="3762363"/>
              <a:ext cx="75788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2400" b="1">
                  <a:solidFill>
                    <a:schemeClr val="tx1"/>
                  </a:solidFill>
                </a:rPr>
                <a:t>but</a:t>
              </a:r>
            </a:p>
          </p:txBody>
        </p:sp>
      </p:grpSp>
      <p:sp>
        <p:nvSpPr>
          <p:cNvPr id="31" name="Rounded Rectangle 30"/>
          <p:cNvSpPr/>
          <p:nvPr/>
        </p:nvSpPr>
        <p:spPr>
          <a:xfrm>
            <a:off x="3063876" y="4903789"/>
            <a:ext cx="6080125" cy="720725"/>
          </a:xfrm>
          <a:prstGeom prst="roundRect">
            <a:avLst>
              <a:gd name="adj" fmla="val 31806"/>
            </a:avLst>
          </a:prstGeom>
          <a:solidFill>
            <a:srgbClr val="92D050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cs typeface="Twinkl"/>
              </a:rPr>
              <a:t>She likes rock climbing ___ she likes cooking.</a:t>
            </a:r>
          </a:p>
        </p:txBody>
      </p:sp>
      <p:sp>
        <p:nvSpPr>
          <p:cNvPr id="8" name="Oval 7"/>
          <p:cNvSpPr/>
          <p:nvPr/>
        </p:nvSpPr>
        <p:spPr>
          <a:xfrm>
            <a:off x="2063751" y="3225801"/>
            <a:ext cx="1636713" cy="1635125"/>
          </a:xfrm>
          <a:prstGeom prst="ellipse">
            <a:avLst/>
          </a:prstGeom>
          <a:solidFill>
            <a:srgbClr val="87BD31"/>
          </a:solidFill>
          <a:ln w="28575">
            <a:solidFill>
              <a:srgbClr val="CEDF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b="1" dirty="0"/>
              <a:t>Correct!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030914" y="5080000"/>
            <a:ext cx="720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</a:rPr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111125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00093 L 2.22222E-6 -0.00069 L 0.01198 0.00324 C 0.01354 0.00393 0.0151 0.00509 0.01684 0.00509 C 0.03003 0.00509 0.0434 0.00393 0.05677 0.00324 C 0.06076 0.00139 0.06458 -0.00069 0.06857 -0.00232 C 0.07656 -0.00556 0.08038 -0.00509 0.08854 -0.0081 C 0.09166 -0.00903 0.09479 -0.01111 0.09791 -0.01227 C 0.10104 -0.01343 0.10416 -0.01435 0.10729 -0.01505 C 0.11094 -0.0162 0.11475 -0.01667 0.11805 -0.01806 C 0.15173 -0.03102 0.12187 -0.01968 0.13906 -0.0294 C 0.14219 -0.03102 0.14548 -0.03218 0.14861 -0.0338 C 0.15017 -0.03472 0.15156 -0.03588 0.1533 -0.03681 C 0.15555 -0.03796 0.15798 -0.03843 0.16024 -0.03958 C 0.16267 -0.04097 0.16493 -0.04259 0.16736 -0.04375 C 0.17604 -0.04838 0.16423 -0.04005 0.17673 -0.04954 C 0.18125 -0.05278 0.18455 -0.05671 0.18975 -0.05833 C 0.20069 -0.06157 0.18698 -0.05741 0.20121 -0.06088 C 0.20278 -0.06157 0.20434 -0.06204 0.2059 -0.0625 C 0.21163 -0.06366 0.22239 -0.06528 0.22239 -0.06505 L 0.26267 -0.06088 C 0.26649 -0.06042 0.26649 -0.0588 0.26979 -0.05671 C 0.27083 -0.05602 0.27222 -0.05579 0.27326 -0.05532 C 0.27482 -0.0544 0.27639 -0.05301 0.27795 -0.05255 C 0.2816 -0.05093 0.28559 -0.05069 0.28871 -0.04815 C 0.28975 -0.04699 0.2908 -0.04583 0.29201 -0.04514 C 0.29427 -0.04444 0.30764 -0.04259 0.3085 -0.04259 C 0.32291 -0.04329 0.3368 -0.04352 0.35121 -0.04514 C 0.35382 -0.04537 0.35642 -0.04699 0.35937 -0.04815 C 0.36423 -0.04977 0.36493 -0.04931 0.36996 -0.05255 C 0.37187 -0.0537 0.37396 -0.05532 0.37587 -0.05671 C 0.39114 -0.0669 0.36805 -0.05046 0.38646 -0.06389 C 0.39166 -0.07361 0.38489 -0.06181 0.39357 -0.07407 C 0.39444 -0.07523 0.39479 -0.07732 0.396 -0.07824 C 0.4 -0.08264 0.40173 -0.08241 0.40642 -0.08403 C 0.41076 -0.08704 0.41267 -0.08866 0.41719 -0.09097 C 0.41892 -0.09213 0.421 -0.09306 0.42291 -0.09398 C 0.42413 -0.09468 0.42535 -0.09491 0.42656 -0.09537 C 0.42812 -0.0963 0.42969 -0.09722 0.43125 -0.09838 C 0.43229 -0.09884 0.43368 -0.09884 0.43472 -0.09977 C 0.43611 -0.10046 0.43698 -0.10185 0.43837 -0.10255 C 0.43941 -0.10324 0.44062 -0.10347 0.44184 -0.10417 C 0.44392 -0.10486 0.446 -0.10579 0.44774 -0.10671 C 0.44913 -0.10764 0.45 -0.10903 0.45121 -0.10972 C 0.45312 -0.11065 0.46041 -0.11204 0.4618 -0.1125 C 0.46423 -0.11319 0.46666 -0.11435 0.46892 -0.11551 C 0.47205 -0.1169 0.47899 -0.12176 0.48073 -0.12407 C 0.48177 -0.12546 0.48298 -0.12708 0.48437 -0.12824 C 0.4868 -0.13102 0.49184 -0.1338 0.49479 -0.1338 L 0.51962 -0.1338 L 0.51962 -0.13357 " pathEditMode="relative" rAng="0" ptsTypes="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72" y="-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7.40741E-7 L -5.27778E-6 7.40741E-7 C -0.01338 0.0088 -0.00313 0.00255 -0.01025 0.00625 C -0.01181 0.00695 -0.0132 0.00787 -0.01476 0.00857 C -0.01563 0.00903 -0.0165 0.00972 -0.01754 0.00972 C -0.03108 0.01227 -0.0665 0.01227 -0.0698 0.01227 C -0.07813 0.01597 -0.07327 0.01435 -0.09098 0.01227 C -0.09185 0.01227 -0.09272 0.01134 -0.09376 0.01111 C -0.09897 0.00995 -0.11251 0.00903 -0.11667 0.00857 C -0.11893 0.00764 -0.12049 0.00671 -0.1231 0.00625 C -0.12518 0.00556 -0.12726 0.00533 -0.12952 0.00486 C -0.13126 0.00463 -0.13317 0.00417 -0.1349 0.0037 C -0.13733 0.00324 -0.13994 0.00301 -0.14237 0.00255 C -0.14376 0.00208 -0.14532 0.00139 -0.14688 0.00116 L -0.32848 7.40741E-7 C -0.33317 -0.00046 -0.33768 -0.00069 -0.34237 -0.00116 C -0.34671 -0.00185 -0.36476 -0.00486 -0.3698 -0.00602 L -0.37535 -0.00741 C -0.37744 -0.00764 -0.37969 -0.0081 -0.38178 -0.00856 C -0.38664 -0.00949 -0.38664 -0.01018 -0.39185 -0.01088 C -0.39515 -0.01157 -0.39862 -0.0118 -0.40192 -0.01227 C -0.40313 -0.0125 -0.40435 -0.01319 -0.40556 -0.01342 C -0.41251 -0.01505 -0.41442 -0.01435 -0.42206 -0.01713 C -0.42588 -0.01829 -0.42935 -0.0206 -0.43317 -0.02199 C -0.43525 -0.02268 -0.43751 -0.02338 -0.43959 -0.0243 C -0.44115 -0.025 -0.44254 -0.02616 -0.4441 -0.02685 C -0.44532 -0.02731 -0.44654 -0.02755 -0.44775 -0.02801 C -0.45001 -0.02893 -0.45209 -0.02963 -0.45417 -0.03055 C -0.45522 -0.03102 -0.45608 -0.03125 -0.45695 -0.03171 C -0.45886 -0.03287 -0.4606 -0.03426 -0.46251 -0.03542 C -0.46424 -0.03634 -0.46615 -0.0368 -0.46806 -0.03796 C -0.47119 -0.03981 -0.47414 -0.0419 -0.47709 -0.04398 C -0.47831 -0.04491 -0.47969 -0.04537 -0.48091 -0.04653 C -0.48473 -0.05046 -0.49098 -0.05671 -0.49463 -0.05856 C -0.49619 -0.05949 -0.49775 -0.05995 -0.49914 -0.06111 C -0.50053 -0.06204 -0.50157 -0.06366 -0.50279 -0.06481 C -0.50435 -0.0662 -0.50591 -0.06713 -0.50747 -0.06852 C -0.50904 -0.06991 -0.51042 -0.07199 -0.51199 -0.07338 C -0.51285 -0.07407 -0.5139 -0.07407 -0.51476 -0.07454 C -0.51581 -0.07523 -0.5165 -0.07639 -0.51754 -0.07708 C -0.51876 -0.07801 -0.51997 -0.07847 -0.52119 -0.0794 C -0.5231 -0.08102 -0.52483 -0.08287 -0.52674 -0.08426 C -0.52779 -0.08518 -0.52917 -0.08588 -0.53039 -0.0868 C -0.53299 -0.08912 -0.53525 -0.09167 -0.53768 -0.09421 C -0.5448 -0.10116 -0.53872 -0.09421 -0.54324 -0.10139 C -0.5441 -0.10278 -0.54515 -0.1037 -0.54601 -0.10509 C -0.54706 -0.10694 -0.54775 -0.10926 -0.54879 -0.11134 C -0.54949 -0.11296 -0.5507 -0.11435 -0.5514 -0.1162 C -0.55244 -0.11805 -0.55331 -0.12037 -0.55417 -0.12222 C -0.55504 -0.12407 -0.55608 -0.12546 -0.55695 -0.12708 C -0.55765 -0.12847 -0.55817 -0.12963 -0.55886 -0.13079 C -0.55973 -0.13287 -0.56042 -0.13495 -0.56164 -0.13704 C -0.56233 -0.13842 -0.56355 -0.13935 -0.56424 -0.14051 C -0.56494 -0.14167 -0.56546 -0.14329 -0.56615 -0.14421 C -0.56754 -0.1463 -0.57154 -0.15231 -0.57449 -0.15417 C -0.57622 -0.15509 -0.57813 -0.15579 -0.57987 -0.15648 C -0.58091 -0.15694 -0.58178 -0.15694 -0.58265 -0.15764 C -0.58542 -0.16018 -0.58508 -0.16042 -0.5882 -0.16134 C -0.58855 -0.16157 -0.58872 -0.16134 -0.58907 -0.16134 L -0.59358 -0.16134 " pathEditMode="relative" ptsTypes="AAAAAAAAAAAAAAAAAAAAAAAAAAAAAAAAAAAAAAAAAAAAAAAAAAAAAAAAAAAA">
                                      <p:cBhvr>
                                        <p:cTn id="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8" grpId="0" animBg="1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063750" y="549276"/>
            <a:ext cx="806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chemeClr val="tx1"/>
                </a:solidFill>
                <a:ea typeface="Twinkl" pitchFamily="2" charset="0"/>
                <a:cs typeface="Twinkl" pitchFamily="2" charset="0"/>
              </a:rPr>
              <a:t>Can you choose the correct conjunction to complete the sentence as the conjunction shooting stars fly through space?</a:t>
            </a:r>
          </a:p>
        </p:txBody>
      </p:sp>
      <p:pic>
        <p:nvPicPr>
          <p:cNvPr id="17411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44"/>
          <a:stretch>
            <a:fillRect/>
          </a:stretch>
        </p:blipFill>
        <p:spPr bwMode="auto">
          <a:xfrm>
            <a:off x="1970089" y="1597026"/>
            <a:ext cx="701675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447"/>
          <a:stretch>
            <a:fillRect/>
          </a:stretch>
        </p:blipFill>
        <p:spPr bwMode="auto">
          <a:xfrm>
            <a:off x="8769350" y="5670550"/>
            <a:ext cx="10350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6" y="1597026"/>
            <a:ext cx="1484313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538" y="3873500"/>
            <a:ext cx="857250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and"/>
          <p:cNvGrpSpPr>
            <a:grpSpLocks/>
          </p:cNvGrpSpPr>
          <p:nvPr/>
        </p:nvGrpSpPr>
        <p:grpSpPr bwMode="auto">
          <a:xfrm>
            <a:off x="12606338" y="4002089"/>
            <a:ext cx="1806575" cy="2566987"/>
            <a:chOff x="7630469" y="2971722"/>
            <a:chExt cx="1806237" cy="2567470"/>
          </a:xfrm>
        </p:grpSpPr>
        <p:pic>
          <p:nvPicPr>
            <p:cNvPr id="17425" name="Picture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505"/>
            <a:stretch>
              <a:fillRect/>
            </a:stretch>
          </p:blipFill>
          <p:spPr bwMode="auto">
            <a:xfrm rot="-2700000">
              <a:off x="7771790" y="2971722"/>
              <a:ext cx="1664916" cy="2567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26" name="TextBox 21"/>
            <p:cNvSpPr txBox="1">
              <a:spLocks noChangeArrowheads="1"/>
            </p:cNvSpPr>
            <p:nvPr/>
          </p:nvSpPr>
          <p:spPr bwMode="auto">
            <a:xfrm>
              <a:off x="7630469" y="3772843"/>
              <a:ext cx="75788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2400" b="1">
                  <a:solidFill>
                    <a:schemeClr val="tx1"/>
                  </a:solidFill>
                </a:rPr>
                <a:t>and</a:t>
              </a:r>
            </a:p>
          </p:txBody>
        </p:sp>
      </p:grpSp>
      <p:grpSp>
        <p:nvGrpSpPr>
          <p:cNvPr id="27" name="but"/>
          <p:cNvGrpSpPr>
            <a:grpSpLocks/>
          </p:cNvGrpSpPr>
          <p:nvPr/>
        </p:nvGrpSpPr>
        <p:grpSpPr bwMode="auto">
          <a:xfrm>
            <a:off x="-2973388" y="2671764"/>
            <a:ext cx="2568575" cy="1665287"/>
            <a:chOff x="7320513" y="3422999"/>
            <a:chExt cx="2567470" cy="1664916"/>
          </a:xfrm>
        </p:grpSpPr>
        <p:pic>
          <p:nvPicPr>
            <p:cNvPr id="17421" name="Picture 2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505"/>
            <a:stretch>
              <a:fillRect/>
            </a:stretch>
          </p:blipFill>
          <p:spPr bwMode="auto">
            <a:xfrm rot="2700000" flipH="1">
              <a:off x="7771790" y="2971722"/>
              <a:ext cx="1664916" cy="2567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22" name="TextBox 28"/>
            <p:cNvSpPr txBox="1">
              <a:spLocks noChangeArrowheads="1"/>
            </p:cNvSpPr>
            <p:nvPr/>
          </p:nvSpPr>
          <p:spPr bwMode="auto">
            <a:xfrm>
              <a:off x="8794847" y="3762363"/>
              <a:ext cx="75788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2400" b="1">
                  <a:solidFill>
                    <a:schemeClr val="tx1"/>
                  </a:solidFill>
                </a:rPr>
                <a:t>but</a:t>
              </a:r>
            </a:p>
          </p:txBody>
        </p:sp>
      </p:grpSp>
      <p:sp>
        <p:nvSpPr>
          <p:cNvPr id="31" name="Rounded Rectangle 30"/>
          <p:cNvSpPr/>
          <p:nvPr/>
        </p:nvSpPr>
        <p:spPr>
          <a:xfrm>
            <a:off x="2725739" y="4903789"/>
            <a:ext cx="6740525" cy="720725"/>
          </a:xfrm>
          <a:prstGeom prst="roundRect">
            <a:avLst>
              <a:gd name="adj" fmla="val 31806"/>
            </a:avLst>
          </a:prstGeom>
          <a:solidFill>
            <a:srgbClr val="92D050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cs typeface="Twinkl"/>
              </a:rPr>
              <a:t>We could join the queue ___ we will have to wait a long time.</a:t>
            </a:r>
          </a:p>
        </p:txBody>
      </p:sp>
      <p:sp>
        <p:nvSpPr>
          <p:cNvPr id="8" name="Oval 7"/>
          <p:cNvSpPr/>
          <p:nvPr/>
        </p:nvSpPr>
        <p:spPr>
          <a:xfrm>
            <a:off x="2063751" y="3225801"/>
            <a:ext cx="1636713" cy="1635125"/>
          </a:xfrm>
          <a:prstGeom prst="ellipse">
            <a:avLst/>
          </a:prstGeom>
          <a:solidFill>
            <a:srgbClr val="87BD31"/>
          </a:solidFill>
          <a:ln w="28575">
            <a:solidFill>
              <a:srgbClr val="CEDF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b="1" dirty="0"/>
              <a:t>Correct!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265738" y="5075239"/>
            <a:ext cx="722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</a:rPr>
              <a:t>but</a:t>
            </a:r>
          </a:p>
        </p:txBody>
      </p:sp>
    </p:spTree>
    <p:extLst>
      <p:ext uri="{BB962C8B-B14F-4D97-AF65-F5344CB8AC3E}">
        <p14:creationId xmlns:p14="http://schemas.microsoft.com/office/powerpoint/2010/main" val="215403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00093 L 2.22222E-6 -0.00069 L 0.01198 0.00324 C 0.01354 0.00393 0.0151 0.00509 0.01684 0.00509 C 0.03003 0.00509 0.0434 0.00393 0.05677 0.00324 C 0.06076 0.00139 0.06458 -0.00069 0.06857 -0.00232 C 0.07656 -0.00556 0.08038 -0.00509 0.08854 -0.0081 C 0.09166 -0.00903 0.09479 -0.01111 0.09791 -0.01227 C 0.10104 -0.01343 0.10416 -0.01435 0.10729 -0.01505 C 0.11094 -0.0162 0.11475 -0.01667 0.11805 -0.01806 C 0.15173 -0.03102 0.12187 -0.01968 0.13906 -0.0294 C 0.14219 -0.03102 0.14548 -0.03218 0.14861 -0.0338 C 0.15017 -0.03472 0.15156 -0.03588 0.1533 -0.03681 C 0.15555 -0.03796 0.15798 -0.03843 0.16024 -0.03958 C 0.16267 -0.04097 0.16493 -0.04259 0.16736 -0.04375 C 0.17604 -0.04838 0.16423 -0.04005 0.17673 -0.04954 C 0.18125 -0.05278 0.18455 -0.05671 0.18975 -0.05833 C 0.20069 -0.06157 0.18698 -0.05741 0.20121 -0.06088 C 0.20278 -0.06157 0.20434 -0.06204 0.2059 -0.0625 C 0.21163 -0.06366 0.22239 -0.06528 0.22239 -0.06505 L 0.26267 -0.06088 C 0.26649 -0.06042 0.26649 -0.0588 0.26979 -0.05671 C 0.27083 -0.05602 0.27222 -0.05579 0.27326 -0.05532 C 0.27482 -0.0544 0.27639 -0.05301 0.27795 -0.05255 C 0.2816 -0.05093 0.28559 -0.05069 0.28871 -0.04815 C 0.28975 -0.04699 0.2908 -0.04583 0.29201 -0.04514 C 0.29427 -0.04444 0.30764 -0.04259 0.3085 -0.04259 C 0.32291 -0.04329 0.3368 -0.04352 0.35121 -0.04514 C 0.35382 -0.04537 0.35642 -0.04699 0.35937 -0.04815 C 0.36423 -0.04977 0.36493 -0.04931 0.36996 -0.05255 C 0.37187 -0.0537 0.37396 -0.05532 0.37587 -0.05671 C 0.39114 -0.0669 0.36805 -0.05046 0.38646 -0.06389 C 0.39166 -0.07361 0.38489 -0.06181 0.39357 -0.07407 C 0.39444 -0.07523 0.39479 -0.07732 0.396 -0.07824 C 0.4 -0.08264 0.40173 -0.08241 0.40642 -0.08403 C 0.41076 -0.08704 0.41267 -0.08866 0.41719 -0.09097 C 0.41892 -0.09213 0.421 -0.09306 0.42291 -0.09398 C 0.42413 -0.09468 0.42535 -0.09491 0.42656 -0.09537 C 0.42812 -0.0963 0.42969 -0.09722 0.43125 -0.09838 C 0.43229 -0.09884 0.43368 -0.09884 0.43472 -0.09977 C 0.43611 -0.10046 0.43698 -0.10185 0.43837 -0.10255 C 0.43941 -0.10324 0.44062 -0.10347 0.44184 -0.10417 C 0.44392 -0.10486 0.446 -0.10579 0.44774 -0.10671 C 0.44913 -0.10764 0.45 -0.10903 0.45121 -0.10972 C 0.45312 -0.11065 0.46041 -0.11204 0.4618 -0.1125 C 0.46423 -0.11319 0.46666 -0.11435 0.46892 -0.11551 C 0.47205 -0.1169 0.47899 -0.12176 0.48073 -0.12407 C 0.48177 -0.12546 0.48298 -0.12708 0.48437 -0.12824 C 0.4868 -0.13102 0.49184 -0.1338 0.49479 -0.1338 L 0.51962 -0.1338 L 0.51962 -0.13357 " pathEditMode="relative" rAng="0" ptsTypes="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72" y="-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7.40741E-7 L -5.27778E-6 7.40741E-7 C -0.01338 0.0088 -0.00313 0.00255 -0.01025 0.00625 C -0.01181 0.00695 -0.0132 0.00787 -0.01476 0.00857 C -0.01563 0.00903 -0.0165 0.00972 -0.01754 0.00972 C -0.03108 0.01227 -0.0665 0.01227 -0.0698 0.01227 C -0.07813 0.01597 -0.07327 0.01435 -0.09098 0.01227 C -0.09185 0.01227 -0.09272 0.01134 -0.09376 0.01111 C -0.09897 0.00995 -0.11251 0.00903 -0.11667 0.00857 C -0.11893 0.00764 -0.12049 0.00671 -0.1231 0.00625 C -0.12518 0.00556 -0.12726 0.00533 -0.12952 0.00486 C -0.13126 0.00463 -0.13317 0.00417 -0.1349 0.0037 C -0.13733 0.00324 -0.13994 0.00301 -0.14237 0.00255 C -0.14376 0.00208 -0.14532 0.00139 -0.14688 0.00116 L -0.32848 7.40741E-7 C -0.33317 -0.00046 -0.33768 -0.00069 -0.34237 -0.00116 C -0.34671 -0.00185 -0.36476 -0.00486 -0.3698 -0.00602 L -0.37535 -0.00741 C -0.37744 -0.00764 -0.37969 -0.0081 -0.38178 -0.00856 C -0.38664 -0.00949 -0.38664 -0.01018 -0.39185 -0.01088 C -0.39515 -0.01157 -0.39862 -0.0118 -0.40192 -0.01227 C -0.40313 -0.0125 -0.40435 -0.01319 -0.40556 -0.01342 C -0.41251 -0.01505 -0.41442 -0.01435 -0.42206 -0.01713 C -0.42588 -0.01829 -0.42935 -0.0206 -0.43317 -0.02199 C -0.43525 -0.02268 -0.43751 -0.02338 -0.43959 -0.0243 C -0.44115 -0.025 -0.44254 -0.02616 -0.4441 -0.02685 C -0.44532 -0.02731 -0.44654 -0.02755 -0.44775 -0.02801 C -0.45001 -0.02893 -0.45209 -0.02963 -0.45417 -0.03055 C -0.45522 -0.03102 -0.45608 -0.03125 -0.45695 -0.03171 C -0.45886 -0.03287 -0.4606 -0.03426 -0.46251 -0.03542 C -0.46424 -0.03634 -0.46615 -0.0368 -0.46806 -0.03796 C -0.47119 -0.03981 -0.47414 -0.0419 -0.47709 -0.04398 C -0.47831 -0.04491 -0.47969 -0.04537 -0.48091 -0.04653 C -0.48473 -0.05046 -0.49098 -0.05671 -0.49463 -0.05856 C -0.49619 -0.05949 -0.49775 -0.05995 -0.49914 -0.06111 C -0.50053 -0.06204 -0.50157 -0.06366 -0.50279 -0.06481 C -0.50435 -0.0662 -0.50591 -0.06713 -0.50747 -0.06852 C -0.50904 -0.06991 -0.51042 -0.07199 -0.51199 -0.07338 C -0.51285 -0.07407 -0.5139 -0.07407 -0.51476 -0.07454 C -0.51581 -0.07523 -0.5165 -0.07639 -0.51754 -0.07708 C -0.51876 -0.07801 -0.51997 -0.07847 -0.52119 -0.0794 C -0.5231 -0.08102 -0.52483 -0.08287 -0.52674 -0.08426 C -0.52779 -0.08518 -0.52917 -0.08588 -0.53039 -0.0868 C -0.53299 -0.08912 -0.53525 -0.09167 -0.53768 -0.09421 C -0.5448 -0.10116 -0.53872 -0.09421 -0.54324 -0.10139 C -0.5441 -0.10278 -0.54515 -0.1037 -0.54601 -0.10509 C -0.54706 -0.10694 -0.54775 -0.10926 -0.54879 -0.11134 C -0.54949 -0.11296 -0.5507 -0.11435 -0.5514 -0.1162 C -0.55244 -0.11805 -0.55331 -0.12037 -0.55417 -0.12222 C -0.55504 -0.12407 -0.55608 -0.12546 -0.55695 -0.12708 C -0.55765 -0.12847 -0.55817 -0.12963 -0.55886 -0.13079 C -0.55973 -0.13287 -0.56042 -0.13495 -0.56164 -0.13704 C -0.56233 -0.13842 -0.56355 -0.13935 -0.56424 -0.14051 C -0.56494 -0.14167 -0.56546 -0.14329 -0.56615 -0.14421 C -0.56754 -0.1463 -0.57154 -0.15231 -0.57449 -0.15417 C -0.57622 -0.15509 -0.57813 -0.15579 -0.57987 -0.15648 C -0.58091 -0.15694 -0.58178 -0.15694 -0.58265 -0.15764 C -0.58542 -0.16018 -0.58508 -0.16042 -0.5882 -0.16134 C -0.58855 -0.16157 -0.58872 -0.16134 -0.58907 -0.16134 L -0.59358 -0.16134 " pathEditMode="relative" ptsTypes="AAAAAAAAAAAAAAAAAAAAAAAAAAAAAAAAAAAAAAAAAAAAAAAAAAAAAAAAAAAA">
                                      <p:cBhvr>
                                        <p:cTn id="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8" grpId="0" animBg="1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a simple sentence?</a:t>
            </a:r>
          </a:p>
        </p:txBody>
      </p:sp>
    </p:spTree>
    <p:extLst>
      <p:ext uri="{BB962C8B-B14F-4D97-AF65-F5344CB8AC3E}">
        <p14:creationId xmlns:p14="http://schemas.microsoft.com/office/powerpoint/2010/main" val="128077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6942" y="495947"/>
            <a:ext cx="11360258" cy="4689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simple sentence 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consists of just one clause. (Expresses a complete thought)</a:t>
            </a: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Example: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wind</a:t>
            </a:r>
            <a:r>
              <a:rPr lang="en-US" sz="40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r>
              <a:rPr lang="en-US" sz="4000" b="1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blew strongly.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Subject           predicate </a:t>
            </a:r>
            <a:r>
              <a:rPr lang="en-US" sz="4000" b="1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(includes </a:t>
            </a:r>
            <a:r>
              <a:rPr lang="en-US" sz="40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verb “blew”)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45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a compound sentence?</a:t>
            </a:r>
          </a:p>
        </p:txBody>
      </p:sp>
    </p:spTree>
    <p:extLst>
      <p:ext uri="{BB962C8B-B14F-4D97-AF65-F5344CB8AC3E}">
        <p14:creationId xmlns:p14="http://schemas.microsoft.com/office/powerpoint/2010/main" val="2222659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2441" y="511445"/>
            <a:ext cx="11034793" cy="5020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 compound sentence</a:t>
            </a:r>
            <a:r>
              <a:rPr lang="en-US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is made up of two clauses of equal weight </a:t>
            </a:r>
            <a:r>
              <a:rPr lang="en-US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(two complete thoughts.)</a:t>
            </a:r>
            <a:r>
              <a:rPr lang="en-US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connected to one another with a </a:t>
            </a:r>
            <a:r>
              <a:rPr lang="en-US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conjunction</a:t>
            </a:r>
            <a:r>
              <a:rPr lang="en-US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and, or, but, so - These are both known as main clause or independent clause.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Example: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wind blew strongly, so the boat moved quickly</a:t>
            </a:r>
            <a:endParaRPr lang="en-US" sz="4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en-US" sz="40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Mom </a:t>
            </a:r>
            <a:r>
              <a:rPr lang="en-US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likes to hike, but dad likes to fish.</a:t>
            </a:r>
            <a:endParaRPr lang="en-US" sz="4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71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6909" y="1562153"/>
            <a:ext cx="10515600" cy="4351338"/>
          </a:xfrm>
        </p:spPr>
        <p:txBody>
          <a:bodyPr/>
          <a:lstStyle/>
          <a:p>
            <a:r>
              <a:rPr lang="en-US" sz="5400" b="1" dirty="0"/>
              <a:t>Use a comma</a:t>
            </a:r>
            <a:r>
              <a:rPr lang="en-US" sz="5400" dirty="0"/>
              <a:t> before “but” when you join two sentences to form a compound sentence.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150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2063750" y="557213"/>
            <a:ext cx="80645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chemeClr val="tx1"/>
                </a:solidFill>
              </a:rPr>
              <a:t>Can you look at these pictures of people doing two things at once and write a sentence using the conjunction ‘</a:t>
            </a:r>
            <a:r>
              <a:rPr lang="en-GB" altLang="en-US" b="1">
                <a:solidFill>
                  <a:srgbClr val="FF0066"/>
                </a:solidFill>
              </a:rPr>
              <a:t>and</a:t>
            </a:r>
            <a:r>
              <a:rPr lang="en-GB" altLang="en-US">
                <a:solidFill>
                  <a:schemeClr val="tx1"/>
                </a:solidFill>
              </a:rPr>
              <a:t>’?</a:t>
            </a:r>
          </a:p>
        </p:txBody>
      </p:sp>
      <p:sp>
        <p:nvSpPr>
          <p:cNvPr id="10243" name="TextBox 35"/>
          <p:cNvSpPr txBox="1">
            <a:spLocks noChangeArrowheads="1"/>
          </p:cNvSpPr>
          <p:nvPr/>
        </p:nvSpPr>
        <p:spPr bwMode="auto">
          <a:xfrm>
            <a:off x="2063750" y="2609850"/>
            <a:ext cx="23764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ea typeface="MS PGothic" panose="020B0600070205080204" pitchFamily="34" charset="-128"/>
              </a:rPr>
              <a:t>Kaia is playing with </a:t>
            </a:r>
            <a:r>
              <a:rPr lang="en-US" altLang="en-US" sz="1600">
                <a:solidFill>
                  <a:srgbClr val="000000"/>
                </a:solidFill>
                <a:ea typeface="MS PGothic" panose="020B0600070205080204" pitchFamily="34" charset="-128"/>
              </a:rPr>
              <a:t>the car </a:t>
            </a:r>
            <a:r>
              <a:rPr lang="en-US" altLang="en-US" sz="1600" b="1" dirty="0">
                <a:solidFill>
                  <a:srgbClr val="FF0066"/>
                </a:solidFill>
                <a:ea typeface="MS PGothic" panose="020B0600070205080204" pitchFamily="34" charset="-128"/>
              </a:rPr>
              <a:t>and</a:t>
            </a:r>
            <a:r>
              <a:rPr lang="en-US" altLang="en-US" sz="1600" dirty="0">
                <a:solidFill>
                  <a:srgbClr val="000000"/>
                </a:solidFill>
                <a:ea typeface="MS PGothic" panose="020B0600070205080204" pitchFamily="34" charset="-128"/>
              </a:rPr>
              <a:t> she is playing with the blocks. </a:t>
            </a:r>
          </a:p>
        </p:txBody>
      </p:sp>
      <p:sp>
        <p:nvSpPr>
          <p:cNvPr id="8" name="TextBox 35"/>
          <p:cNvSpPr txBox="1">
            <a:spLocks noChangeArrowheads="1"/>
          </p:cNvSpPr>
          <p:nvPr/>
        </p:nvSpPr>
        <p:spPr bwMode="auto">
          <a:xfrm>
            <a:off x="5457825" y="2667001"/>
            <a:ext cx="12763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ea typeface="MS PGothic" panose="020B0600070205080204" pitchFamily="34" charset="-128"/>
              </a:rPr>
              <a:t>Leon is...</a:t>
            </a:r>
            <a:endParaRPr lang="en-US" altLang="en-US">
              <a:solidFill>
                <a:srgbClr val="FF0000"/>
              </a:solidFill>
              <a:ea typeface="MS PGothic" panose="020B0600070205080204" pitchFamily="34" charset="-128"/>
            </a:endParaRPr>
          </a:p>
        </p:txBody>
      </p:sp>
      <p:sp>
        <p:nvSpPr>
          <p:cNvPr id="9" name="TextBox 35"/>
          <p:cNvSpPr txBox="1">
            <a:spLocks noChangeArrowheads="1"/>
          </p:cNvSpPr>
          <p:nvPr/>
        </p:nvSpPr>
        <p:spPr bwMode="auto">
          <a:xfrm>
            <a:off x="8189914" y="5184776"/>
            <a:ext cx="12779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ea typeface="MS PGothic" panose="020B0600070205080204" pitchFamily="34" charset="-128"/>
              </a:rPr>
              <a:t>Magda is...</a:t>
            </a:r>
          </a:p>
        </p:txBody>
      </p:sp>
      <p:sp>
        <p:nvSpPr>
          <p:cNvPr id="10" name="TextBox 35"/>
          <p:cNvSpPr txBox="1">
            <a:spLocks noChangeArrowheads="1"/>
          </p:cNvSpPr>
          <p:nvPr/>
        </p:nvSpPr>
        <p:spPr bwMode="auto">
          <a:xfrm>
            <a:off x="7974013" y="2686050"/>
            <a:ext cx="12763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ea typeface="MS PGothic" panose="020B0600070205080204" pitchFamily="34" charset="-128"/>
              </a:rPr>
              <a:t>Stella is...</a:t>
            </a:r>
          </a:p>
        </p:txBody>
      </p:sp>
      <p:sp>
        <p:nvSpPr>
          <p:cNvPr id="11" name="TextBox 35"/>
          <p:cNvSpPr txBox="1">
            <a:spLocks noChangeArrowheads="1"/>
          </p:cNvSpPr>
          <p:nvPr/>
        </p:nvSpPr>
        <p:spPr bwMode="auto">
          <a:xfrm>
            <a:off x="2486025" y="5184776"/>
            <a:ext cx="12763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ea typeface="MS PGothic" panose="020B0600070205080204" pitchFamily="34" charset="-128"/>
              </a:rPr>
              <a:t>Jayden is...</a:t>
            </a:r>
            <a:endParaRPr lang="en-US" altLang="en-US">
              <a:solidFill>
                <a:srgbClr val="FF0000"/>
              </a:solidFill>
              <a:ea typeface="MS PGothic" panose="020B0600070205080204" pitchFamily="34" charset="-128"/>
            </a:endParaRPr>
          </a:p>
        </p:txBody>
      </p:sp>
      <p:sp>
        <p:nvSpPr>
          <p:cNvPr id="12" name="TextBox 35"/>
          <p:cNvSpPr txBox="1">
            <a:spLocks noChangeArrowheads="1"/>
          </p:cNvSpPr>
          <p:nvPr/>
        </p:nvSpPr>
        <p:spPr bwMode="auto">
          <a:xfrm>
            <a:off x="5457825" y="5184776"/>
            <a:ext cx="12763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ea typeface="MS PGothic" panose="020B0600070205080204" pitchFamily="34" charset="-128"/>
              </a:rPr>
              <a:t>Chloe is...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63750" y="5938839"/>
            <a:ext cx="80645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</a:rPr>
              <a:t>Can you write a sentence about two things you can do at once using ‘</a:t>
            </a:r>
            <a:r>
              <a:rPr lang="en-GB" altLang="en-US" b="1">
                <a:solidFill>
                  <a:srgbClr val="FF0066"/>
                </a:solidFill>
              </a:rPr>
              <a:t>and</a:t>
            </a:r>
            <a:r>
              <a:rPr lang="en-GB" altLang="en-US" b="1">
                <a:solidFill>
                  <a:schemeClr val="tx1"/>
                </a:solidFill>
              </a:rPr>
              <a:t>’?</a:t>
            </a:r>
            <a:endParaRPr lang="en-GB" altLang="en-US" i="1">
              <a:solidFill>
                <a:schemeClr val="tx1"/>
              </a:solidFill>
            </a:endParaRPr>
          </a:p>
        </p:txBody>
      </p:sp>
      <p:pic>
        <p:nvPicPr>
          <p:cNvPr id="10250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025" y="1262064"/>
            <a:ext cx="1531938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1" y="1279526"/>
            <a:ext cx="809625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2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688" y="1441450"/>
            <a:ext cx="857250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3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4014" y="1279525"/>
            <a:ext cx="1146175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4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1909764"/>
            <a:ext cx="407988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5" name="Picture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576" y="3702051"/>
            <a:ext cx="2143125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6" name="Picture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3570288"/>
            <a:ext cx="1466850" cy="149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7" name="Picture 2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9089" y="3679825"/>
            <a:ext cx="211137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Oval Callout 19"/>
          <p:cNvSpPr/>
          <p:nvPr/>
        </p:nvSpPr>
        <p:spPr>
          <a:xfrm>
            <a:off x="5868989" y="3313114"/>
            <a:ext cx="676275" cy="473075"/>
          </a:xfrm>
          <a:prstGeom prst="wedgeEllipseCallout">
            <a:avLst>
              <a:gd name="adj1" fmla="val 29167"/>
              <a:gd name="adj2" fmla="val 8336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10259" name="Picture 2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0214" y="3481389"/>
            <a:ext cx="1417637" cy="153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759325" y="2633664"/>
            <a:ext cx="26733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Leon is </a:t>
            </a:r>
            <a:r>
              <a:rPr lang="en-US" altLang="en-US" sz="1600" b="1" dirty="0">
                <a:solidFill>
                  <a:schemeClr val="tx1"/>
                </a:solidFill>
              </a:rPr>
              <a:t>reading </a:t>
            </a:r>
            <a:r>
              <a:rPr lang="en-US" altLang="en-US" sz="1600" b="1" dirty="0">
                <a:solidFill>
                  <a:srgbClr val="FF0066"/>
                </a:solidFill>
              </a:rPr>
              <a:t>and</a:t>
            </a:r>
            <a:r>
              <a:rPr lang="en-US" altLang="en-US" sz="1600" b="1" dirty="0">
                <a:solidFill>
                  <a:schemeClr val="tx1"/>
                </a:solidFill>
              </a:rPr>
              <a:t> he is listening to music.</a:t>
            </a:r>
            <a:endParaRPr lang="en-US" altLang="en-US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7329489" y="2617789"/>
            <a:ext cx="27320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Stella is</a:t>
            </a:r>
            <a:r>
              <a:rPr lang="en-US" altLang="en-US" sz="1600" b="1">
                <a:solidFill>
                  <a:schemeClr val="tx1"/>
                </a:solidFill>
              </a:rPr>
              <a:t> playing tennis </a:t>
            </a:r>
            <a:r>
              <a:rPr lang="en-US" altLang="en-US" sz="1600" b="1">
                <a:solidFill>
                  <a:srgbClr val="FF0066"/>
                </a:solidFill>
              </a:rPr>
              <a:t>and</a:t>
            </a:r>
            <a:r>
              <a:rPr lang="en-US" altLang="en-US" sz="1600" b="1">
                <a:solidFill>
                  <a:schemeClr val="tx1"/>
                </a:solidFill>
              </a:rPr>
              <a:t> she is eating a burger.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060575" y="5121275"/>
            <a:ext cx="26685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Jayden is </a:t>
            </a:r>
            <a:r>
              <a:rPr lang="en-US" altLang="en-US" sz="1600" b="1">
                <a:solidFill>
                  <a:schemeClr val="tx1"/>
                </a:solidFill>
              </a:rPr>
              <a:t>sleeping </a:t>
            </a:r>
            <a:r>
              <a:rPr lang="en-US" altLang="en-US" sz="1600" b="1">
                <a:solidFill>
                  <a:srgbClr val="FF0066"/>
                </a:solidFill>
              </a:rPr>
              <a:t>and</a:t>
            </a:r>
            <a:r>
              <a:rPr lang="en-US" altLang="en-US" sz="1600" b="1">
                <a:solidFill>
                  <a:schemeClr val="tx1"/>
                </a:solidFill>
              </a:rPr>
              <a:t> he is dreaming about winning the race.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008564" y="5156201"/>
            <a:ext cx="21748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Chloe is </a:t>
            </a:r>
            <a:r>
              <a:rPr lang="en-US" altLang="en-US" sz="1600" b="1">
                <a:solidFill>
                  <a:schemeClr val="tx1"/>
                </a:solidFill>
              </a:rPr>
              <a:t>eating pancakes </a:t>
            </a:r>
            <a:r>
              <a:rPr lang="en-US" altLang="en-US" sz="1600" b="1">
                <a:solidFill>
                  <a:srgbClr val="FF0066"/>
                </a:solidFill>
              </a:rPr>
              <a:t>and</a:t>
            </a:r>
            <a:r>
              <a:rPr lang="en-US" altLang="en-US" sz="1600" b="1">
                <a:solidFill>
                  <a:schemeClr val="tx1"/>
                </a:solidFill>
              </a:rPr>
              <a:t> she is talking.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7312026" y="5178425"/>
            <a:ext cx="2841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Magda is</a:t>
            </a:r>
            <a:r>
              <a:rPr lang="en-US" altLang="en-US" sz="1600" b="1">
                <a:solidFill>
                  <a:schemeClr val="tx1"/>
                </a:solidFill>
              </a:rPr>
              <a:t> playing football </a:t>
            </a:r>
            <a:r>
              <a:rPr lang="en-US" altLang="en-US" sz="1600" b="1">
                <a:solidFill>
                  <a:srgbClr val="FF0066"/>
                </a:solidFill>
              </a:rPr>
              <a:t>and</a:t>
            </a:r>
            <a:r>
              <a:rPr lang="en-US" altLang="en-US" sz="1600" b="1">
                <a:solidFill>
                  <a:schemeClr val="tx1"/>
                </a:solidFill>
              </a:rPr>
              <a:t> she is eating an apple.</a:t>
            </a:r>
          </a:p>
        </p:txBody>
      </p:sp>
    </p:spTree>
    <p:extLst>
      <p:ext uri="{BB962C8B-B14F-4D97-AF65-F5344CB8AC3E}">
        <p14:creationId xmlns:p14="http://schemas.microsoft.com/office/powerpoint/2010/main" val="193866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4" grpId="0"/>
      <p:bldP spid="24" grpId="0"/>
      <p:bldP spid="25" grpId="0"/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063750" y="557214"/>
            <a:ext cx="80645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chemeClr val="tx1"/>
                </a:solidFill>
              </a:rPr>
              <a:t>These children have all come up with excuses about why they haven’t done things. Can you help them to complete their excuses using the conjunction ‘</a:t>
            </a:r>
            <a:r>
              <a:rPr lang="en-GB" altLang="en-US" b="1">
                <a:solidFill>
                  <a:srgbClr val="00B050"/>
                </a:solidFill>
              </a:rPr>
              <a:t>but</a:t>
            </a:r>
            <a:r>
              <a:rPr lang="en-GB" altLang="en-US">
                <a:solidFill>
                  <a:schemeClr val="tx1"/>
                </a:solidFill>
              </a:rPr>
              <a:t>’? Try to make your excuses as silly as you can!</a:t>
            </a:r>
          </a:p>
        </p:txBody>
      </p:sp>
      <p:pic>
        <p:nvPicPr>
          <p:cNvPr id="12291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95"/>
          <a:stretch>
            <a:fillRect/>
          </a:stretch>
        </p:blipFill>
        <p:spPr bwMode="auto">
          <a:xfrm>
            <a:off x="9163050" y="1889125"/>
            <a:ext cx="74930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476" y="1889126"/>
            <a:ext cx="747713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151" y="3649664"/>
            <a:ext cx="1712913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139" y="3838576"/>
            <a:ext cx="1055687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063750" y="5976939"/>
            <a:ext cx="80645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</a:rPr>
              <a:t>Can you write your own silly excuse sentence using the conjunction ‘</a:t>
            </a:r>
            <a:r>
              <a:rPr lang="en-GB" altLang="en-US" b="1">
                <a:solidFill>
                  <a:srgbClr val="00B050"/>
                </a:solidFill>
              </a:rPr>
              <a:t>but</a:t>
            </a:r>
            <a:r>
              <a:rPr lang="en-GB" altLang="en-US" b="1">
                <a:solidFill>
                  <a:schemeClr val="tx1"/>
                </a:solidFill>
              </a:rPr>
              <a:t>’?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2973389" y="1557338"/>
            <a:ext cx="2257425" cy="1104900"/>
          </a:xfrm>
          <a:prstGeom prst="wedgeRoundRectCallout">
            <a:avLst>
              <a:gd name="adj1" fmla="val -66639"/>
              <a:gd name="adj2" fmla="val 1741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en-US" sz="1600" dirty="0">
                <a:solidFill>
                  <a:sysClr val="windowText" lastClr="000000"/>
                </a:solidFill>
              </a:rPr>
              <a:t>e.g. I was going to do my homework, </a:t>
            </a:r>
            <a:r>
              <a:rPr lang="en-US" altLang="en-US" sz="1600" b="1" dirty="0">
                <a:solidFill>
                  <a:srgbClr val="00B050"/>
                </a:solidFill>
              </a:rPr>
              <a:t>but</a:t>
            </a:r>
            <a:r>
              <a:rPr lang="en-US" altLang="en-US" sz="1600" dirty="0">
                <a:solidFill>
                  <a:srgbClr val="00B050"/>
                </a:solidFill>
              </a:rPr>
              <a:t> </a:t>
            </a:r>
            <a:r>
              <a:rPr lang="en-US" altLang="en-US" sz="1600" dirty="0">
                <a:solidFill>
                  <a:sysClr val="windowText" lastClr="000000"/>
                </a:solidFill>
              </a:rPr>
              <a:t>then my dog ate my activity sheet!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3184526" y="2808289"/>
            <a:ext cx="2430463" cy="1406525"/>
          </a:xfrm>
          <a:prstGeom prst="wedgeRoundRectCallout">
            <a:avLst>
              <a:gd name="adj1" fmla="val -53419"/>
              <a:gd name="adj2" fmla="val 7236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I would have eaten all my vegetables...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5380039" y="1489075"/>
            <a:ext cx="3279775" cy="1016000"/>
          </a:xfrm>
          <a:prstGeom prst="wedgeRoundRectCallout">
            <a:avLst>
              <a:gd name="adj1" fmla="val 66366"/>
              <a:gd name="adj2" fmla="val 2729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I was being careful with my new toy...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5732463" y="2662238"/>
            <a:ext cx="2794000" cy="1103312"/>
          </a:xfrm>
          <a:prstGeom prst="wedgeRoundRectCallout">
            <a:avLst>
              <a:gd name="adj1" fmla="val 65001"/>
              <a:gd name="adj2" fmla="val 4977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I was going to tidy my room...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5689600" y="3849689"/>
            <a:ext cx="1873250" cy="1620837"/>
          </a:xfrm>
          <a:prstGeom prst="wedgeRoundRectCallout">
            <a:avLst>
              <a:gd name="adj1" fmla="val 68681"/>
              <a:gd name="adj2" fmla="val -3261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I tried to keep my new clothes clean...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3184526" y="2808289"/>
            <a:ext cx="2430463" cy="1406525"/>
          </a:xfrm>
          <a:prstGeom prst="wedgeRoundRectCallout">
            <a:avLst>
              <a:gd name="adj1" fmla="val -53419"/>
              <a:gd name="adj2" fmla="val 7236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altLang="en-US" sz="1600" dirty="0">
                <a:solidFill>
                  <a:prstClr val="black"/>
                </a:solidFill>
                <a:ea typeface="MS PGothic" panose="020B0600070205080204" pitchFamily="34" charset="-128"/>
              </a:rPr>
              <a:t>I would have eaten all my vegetables, </a:t>
            </a:r>
            <a:r>
              <a:rPr lang="en-US" altLang="en-US" sz="1600" b="1" dirty="0">
                <a:solidFill>
                  <a:srgbClr val="00B050"/>
                </a:solidFill>
                <a:ea typeface="MS PGothic" panose="020B0600070205080204" pitchFamily="34" charset="-128"/>
              </a:rPr>
              <a:t>but</a:t>
            </a:r>
            <a:r>
              <a:rPr lang="en-US" altLang="en-US" sz="1600" b="1" dirty="0">
                <a:solidFill>
                  <a:prstClr val="black"/>
                </a:solidFill>
                <a:ea typeface="MS PGothic" panose="020B0600070205080204" pitchFamily="34" charset="-128"/>
              </a:rPr>
              <a:t> a fairy cast a magic spell on me that meant I couldn't!</a:t>
            </a:r>
          </a:p>
        </p:txBody>
      </p:sp>
      <p:sp>
        <p:nvSpPr>
          <p:cNvPr id="16" name="Rounded Rectangular Callout 15"/>
          <p:cNvSpPr/>
          <p:nvPr/>
        </p:nvSpPr>
        <p:spPr>
          <a:xfrm>
            <a:off x="5380039" y="1490663"/>
            <a:ext cx="3279775" cy="1014412"/>
          </a:xfrm>
          <a:prstGeom prst="wedgeRoundRectCallout">
            <a:avLst>
              <a:gd name="adj1" fmla="val 66366"/>
              <a:gd name="adj2" fmla="val 2729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altLang="en-US" sz="1600" dirty="0">
                <a:solidFill>
                  <a:prstClr val="black"/>
                </a:solidFill>
                <a:ea typeface="MS PGothic" panose="020B0600070205080204" pitchFamily="34" charset="-128"/>
              </a:rPr>
              <a:t>I was being careful with my new toy, </a:t>
            </a:r>
            <a:r>
              <a:rPr lang="en-US" altLang="en-US" sz="1600" b="1" dirty="0">
                <a:solidFill>
                  <a:srgbClr val="00B050"/>
                </a:solidFill>
                <a:ea typeface="MS PGothic" panose="020B0600070205080204" pitchFamily="34" charset="-128"/>
              </a:rPr>
              <a:t>but</a:t>
            </a:r>
            <a:r>
              <a:rPr lang="en-US" altLang="en-US" sz="1600" b="1" dirty="0">
                <a:solidFill>
                  <a:prstClr val="black"/>
                </a:solidFill>
                <a:ea typeface="MS PGothic" panose="020B0600070205080204" pitchFamily="34" charset="-128"/>
              </a:rPr>
              <a:t> then a superhero had to borrow it to help fight crime. </a:t>
            </a:r>
          </a:p>
        </p:txBody>
      </p:sp>
      <p:sp>
        <p:nvSpPr>
          <p:cNvPr id="17" name="Rounded Rectangular Callout 16"/>
          <p:cNvSpPr/>
          <p:nvPr/>
        </p:nvSpPr>
        <p:spPr>
          <a:xfrm>
            <a:off x="5732463" y="2660651"/>
            <a:ext cx="2794000" cy="1103313"/>
          </a:xfrm>
          <a:prstGeom prst="wedgeRoundRectCallout">
            <a:avLst>
              <a:gd name="adj1" fmla="val 65001"/>
              <a:gd name="adj2" fmla="val 4977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altLang="en-US" sz="1600" dirty="0">
                <a:solidFill>
                  <a:prstClr val="black"/>
                </a:solidFill>
                <a:ea typeface="MS PGothic" panose="020B0600070205080204" pitchFamily="34" charset="-128"/>
              </a:rPr>
              <a:t>I was going to tidy my room, </a:t>
            </a:r>
            <a:r>
              <a:rPr lang="en-US" altLang="en-US" sz="1600" b="1" dirty="0">
                <a:solidFill>
                  <a:srgbClr val="00B050"/>
                </a:solidFill>
                <a:ea typeface="MS PGothic" panose="020B0600070205080204" pitchFamily="34" charset="-128"/>
              </a:rPr>
              <a:t>but</a:t>
            </a:r>
            <a:r>
              <a:rPr lang="en-US" altLang="en-US" sz="1600" b="1" dirty="0">
                <a:solidFill>
                  <a:prstClr val="black"/>
                </a:solidFill>
                <a:ea typeface="MS PGothic" panose="020B0600070205080204" pitchFamily="34" charset="-128"/>
              </a:rPr>
              <a:t> I was kidnapped by space aliens before I could do it!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5689600" y="3849689"/>
            <a:ext cx="1873250" cy="1620837"/>
          </a:xfrm>
          <a:prstGeom prst="wedgeRoundRectCallout">
            <a:avLst>
              <a:gd name="adj1" fmla="val 68681"/>
              <a:gd name="adj2" fmla="val -3261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altLang="en-US" sz="1600" dirty="0">
                <a:solidFill>
                  <a:prstClr val="black"/>
                </a:solidFill>
                <a:ea typeface="MS PGothic" panose="020B0600070205080204" pitchFamily="34" charset="-128"/>
              </a:rPr>
              <a:t>I tried to keep my new clothes clean, </a:t>
            </a:r>
            <a:r>
              <a:rPr lang="en-US" altLang="en-US" sz="1600" b="1" dirty="0">
                <a:solidFill>
                  <a:srgbClr val="00B050"/>
                </a:solidFill>
                <a:ea typeface="MS PGothic" panose="020B0600070205080204" pitchFamily="34" charset="-128"/>
              </a:rPr>
              <a:t>but</a:t>
            </a:r>
            <a:r>
              <a:rPr lang="en-US" altLang="en-US" sz="1600" b="1" dirty="0">
                <a:solidFill>
                  <a:prstClr val="black"/>
                </a:solidFill>
                <a:ea typeface="MS PGothic" panose="020B0600070205080204" pitchFamily="34" charset="-128"/>
              </a:rPr>
              <a:t> a mud monster pulled me into a bog!</a:t>
            </a:r>
          </a:p>
        </p:txBody>
      </p:sp>
    </p:spTree>
    <p:extLst>
      <p:ext uri="{BB962C8B-B14F-4D97-AF65-F5344CB8AC3E}">
        <p14:creationId xmlns:p14="http://schemas.microsoft.com/office/powerpoint/2010/main" val="228992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063750" y="549276"/>
            <a:ext cx="806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chemeClr val="tx1"/>
                </a:solidFill>
                <a:ea typeface="Twinkl" pitchFamily="2" charset="0"/>
                <a:cs typeface="Twinkl" pitchFamily="2" charset="0"/>
              </a:rPr>
              <a:t>Can you choose the correct conjunction to complete the sentence as the conjunction shooting stars fly through space?</a:t>
            </a:r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44"/>
          <a:stretch>
            <a:fillRect/>
          </a:stretch>
        </p:blipFill>
        <p:spPr bwMode="auto">
          <a:xfrm>
            <a:off x="1970089" y="1597026"/>
            <a:ext cx="701675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447"/>
          <a:stretch>
            <a:fillRect/>
          </a:stretch>
        </p:blipFill>
        <p:spPr bwMode="auto">
          <a:xfrm>
            <a:off x="8769350" y="5670550"/>
            <a:ext cx="10350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6" y="1597026"/>
            <a:ext cx="1484313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538" y="3873500"/>
            <a:ext cx="857250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and"/>
          <p:cNvGrpSpPr>
            <a:grpSpLocks/>
          </p:cNvGrpSpPr>
          <p:nvPr/>
        </p:nvGrpSpPr>
        <p:grpSpPr bwMode="auto">
          <a:xfrm>
            <a:off x="12606338" y="4002089"/>
            <a:ext cx="1806575" cy="2566987"/>
            <a:chOff x="7630469" y="2971722"/>
            <a:chExt cx="1806237" cy="2567470"/>
          </a:xfrm>
        </p:grpSpPr>
        <p:pic>
          <p:nvPicPr>
            <p:cNvPr id="13329" name="Picture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505"/>
            <a:stretch>
              <a:fillRect/>
            </a:stretch>
          </p:blipFill>
          <p:spPr bwMode="auto">
            <a:xfrm rot="-2700000">
              <a:off x="7771790" y="2971722"/>
              <a:ext cx="1664916" cy="2567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30" name="TextBox 21"/>
            <p:cNvSpPr txBox="1">
              <a:spLocks noChangeArrowheads="1"/>
            </p:cNvSpPr>
            <p:nvPr/>
          </p:nvSpPr>
          <p:spPr bwMode="auto">
            <a:xfrm>
              <a:off x="7630469" y="3772843"/>
              <a:ext cx="75788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2400" b="1">
                  <a:solidFill>
                    <a:schemeClr val="tx1"/>
                  </a:solidFill>
                </a:rPr>
                <a:t>and</a:t>
              </a:r>
            </a:p>
          </p:txBody>
        </p:sp>
      </p:grpSp>
      <p:grpSp>
        <p:nvGrpSpPr>
          <p:cNvPr id="27" name="but"/>
          <p:cNvGrpSpPr>
            <a:grpSpLocks/>
          </p:cNvGrpSpPr>
          <p:nvPr/>
        </p:nvGrpSpPr>
        <p:grpSpPr bwMode="auto">
          <a:xfrm>
            <a:off x="-2973388" y="2671764"/>
            <a:ext cx="2568575" cy="1665287"/>
            <a:chOff x="7320513" y="3422999"/>
            <a:chExt cx="2567470" cy="1664916"/>
          </a:xfrm>
        </p:grpSpPr>
        <p:pic>
          <p:nvPicPr>
            <p:cNvPr id="13325" name="Picture 2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505"/>
            <a:stretch>
              <a:fillRect/>
            </a:stretch>
          </p:blipFill>
          <p:spPr bwMode="auto">
            <a:xfrm rot="2700000" flipH="1">
              <a:off x="7771790" y="2971722"/>
              <a:ext cx="1664916" cy="2567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6" name="TextBox 28"/>
            <p:cNvSpPr txBox="1">
              <a:spLocks noChangeArrowheads="1"/>
            </p:cNvSpPr>
            <p:nvPr/>
          </p:nvSpPr>
          <p:spPr bwMode="auto">
            <a:xfrm>
              <a:off x="8794847" y="3762363"/>
              <a:ext cx="75788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2400" b="1">
                  <a:solidFill>
                    <a:schemeClr val="tx1"/>
                  </a:solidFill>
                </a:rPr>
                <a:t>but</a:t>
              </a:r>
            </a:p>
          </p:txBody>
        </p:sp>
      </p:grpSp>
      <p:sp>
        <p:nvSpPr>
          <p:cNvPr id="31" name="Rounded Rectangle 30"/>
          <p:cNvSpPr/>
          <p:nvPr/>
        </p:nvSpPr>
        <p:spPr>
          <a:xfrm>
            <a:off x="3063876" y="4903789"/>
            <a:ext cx="6080125" cy="720725"/>
          </a:xfrm>
          <a:prstGeom prst="roundRect">
            <a:avLst>
              <a:gd name="adj" fmla="val 31806"/>
            </a:avLst>
          </a:prstGeom>
          <a:solidFill>
            <a:srgbClr val="92D050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cs typeface="Twinkl"/>
              </a:rPr>
              <a:t>He went to the post office ___ sent his parcel.</a:t>
            </a:r>
          </a:p>
        </p:txBody>
      </p:sp>
      <p:sp>
        <p:nvSpPr>
          <p:cNvPr id="8" name="Oval 7"/>
          <p:cNvSpPr/>
          <p:nvPr/>
        </p:nvSpPr>
        <p:spPr>
          <a:xfrm>
            <a:off x="2063751" y="3225801"/>
            <a:ext cx="1636713" cy="1635125"/>
          </a:xfrm>
          <a:prstGeom prst="ellipse">
            <a:avLst/>
          </a:prstGeom>
          <a:solidFill>
            <a:srgbClr val="87BD31"/>
          </a:solidFill>
          <a:ln w="28575">
            <a:solidFill>
              <a:srgbClr val="CEDF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b="1" dirty="0"/>
              <a:t>Correct!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272214" y="5080000"/>
            <a:ext cx="720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</a:rPr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150709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00093 L 2.22222E-6 -0.00069 L 0.01198 0.00324 C 0.01354 0.00393 0.0151 0.00509 0.01684 0.00509 C 0.03003 0.00509 0.0434 0.00393 0.05677 0.00324 C 0.06076 0.00139 0.06458 -0.00069 0.06857 -0.00232 C 0.07656 -0.00556 0.08038 -0.00509 0.08854 -0.0081 C 0.09166 -0.00903 0.09479 -0.01111 0.09791 -0.01227 C 0.10104 -0.01343 0.10416 -0.01435 0.10729 -0.01505 C 0.11094 -0.0162 0.11475 -0.01667 0.11805 -0.01806 C 0.15173 -0.03102 0.12187 -0.01968 0.13906 -0.0294 C 0.14219 -0.03102 0.14548 -0.03218 0.14861 -0.0338 C 0.15017 -0.03472 0.15156 -0.03588 0.1533 -0.03681 C 0.15555 -0.03796 0.15798 -0.03843 0.16024 -0.03958 C 0.16267 -0.04097 0.16493 -0.04259 0.16736 -0.04375 C 0.17604 -0.04838 0.16423 -0.04005 0.17673 -0.04954 C 0.18125 -0.05278 0.18455 -0.05671 0.18975 -0.05833 C 0.20069 -0.06157 0.18698 -0.05741 0.20121 -0.06088 C 0.20278 -0.06157 0.20434 -0.06204 0.2059 -0.0625 C 0.21163 -0.06366 0.22239 -0.06528 0.22239 -0.06505 L 0.26267 -0.06088 C 0.26649 -0.06042 0.26649 -0.0588 0.26979 -0.05671 C 0.27083 -0.05602 0.27222 -0.05579 0.27326 -0.05532 C 0.27482 -0.0544 0.27639 -0.05301 0.27795 -0.05255 C 0.2816 -0.05093 0.28559 -0.05069 0.28871 -0.04815 C 0.28975 -0.04699 0.2908 -0.04583 0.29201 -0.04514 C 0.29427 -0.04444 0.30764 -0.04259 0.3085 -0.04259 C 0.32291 -0.04329 0.3368 -0.04352 0.35121 -0.04514 C 0.35382 -0.04537 0.35642 -0.04699 0.35937 -0.04815 C 0.36423 -0.04977 0.36493 -0.04931 0.36996 -0.05255 C 0.37187 -0.0537 0.37396 -0.05532 0.37587 -0.05671 C 0.39114 -0.0669 0.36805 -0.05046 0.38646 -0.06389 C 0.39166 -0.07361 0.38489 -0.06181 0.39357 -0.07407 C 0.39444 -0.07523 0.39479 -0.07732 0.396 -0.07824 C 0.4 -0.08264 0.40173 -0.08241 0.40642 -0.08403 C 0.41076 -0.08704 0.41267 -0.08866 0.41719 -0.09097 C 0.41892 -0.09213 0.421 -0.09306 0.42291 -0.09398 C 0.42413 -0.09468 0.42535 -0.09491 0.42656 -0.09537 C 0.42812 -0.0963 0.42969 -0.09722 0.43125 -0.09838 C 0.43229 -0.09884 0.43368 -0.09884 0.43472 -0.09977 C 0.43611 -0.10046 0.43698 -0.10185 0.43837 -0.10255 C 0.43941 -0.10324 0.44062 -0.10347 0.44184 -0.10417 C 0.44392 -0.10486 0.446 -0.10579 0.44774 -0.10671 C 0.44913 -0.10764 0.45 -0.10903 0.45121 -0.10972 C 0.45312 -0.11065 0.46041 -0.11204 0.4618 -0.1125 C 0.46423 -0.11319 0.46666 -0.11435 0.46892 -0.11551 C 0.47205 -0.1169 0.47899 -0.12176 0.48073 -0.12407 C 0.48177 -0.12546 0.48298 -0.12708 0.48437 -0.12824 C 0.4868 -0.13102 0.49184 -0.1338 0.49479 -0.1338 L 0.51962 -0.1338 L 0.51962 -0.13357 " pathEditMode="relative" rAng="0" ptsTypes="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72" y="-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7.40741E-7 L -5.27778E-6 7.40741E-7 C -0.01338 0.0088 -0.00313 0.00255 -0.01025 0.00625 C -0.01181 0.00695 -0.0132 0.00787 -0.01476 0.00857 C -0.01563 0.00903 -0.0165 0.00972 -0.01754 0.00972 C -0.03108 0.01227 -0.0665 0.01227 -0.0698 0.01227 C -0.07813 0.01597 -0.07327 0.01435 -0.09098 0.01227 C -0.09185 0.01227 -0.09272 0.01134 -0.09376 0.01111 C -0.09897 0.00995 -0.11251 0.00903 -0.11667 0.00857 C -0.11893 0.00764 -0.12049 0.00671 -0.1231 0.00625 C -0.12518 0.00556 -0.12726 0.00533 -0.12952 0.00486 C -0.13126 0.00463 -0.13317 0.00417 -0.1349 0.0037 C -0.13733 0.00324 -0.13994 0.00301 -0.14237 0.00255 C -0.14376 0.00208 -0.14532 0.00139 -0.14688 0.00116 L -0.32848 7.40741E-7 C -0.33317 -0.00046 -0.33768 -0.00069 -0.34237 -0.00116 C -0.34671 -0.00185 -0.36476 -0.00486 -0.3698 -0.00602 L -0.37535 -0.00741 C -0.37744 -0.00764 -0.37969 -0.0081 -0.38178 -0.00856 C -0.38664 -0.00949 -0.38664 -0.01018 -0.39185 -0.01088 C -0.39515 -0.01157 -0.39862 -0.0118 -0.40192 -0.01227 C -0.40313 -0.0125 -0.40435 -0.01319 -0.40556 -0.01342 C -0.41251 -0.01505 -0.41442 -0.01435 -0.42206 -0.01713 C -0.42588 -0.01829 -0.42935 -0.0206 -0.43317 -0.02199 C -0.43525 -0.02268 -0.43751 -0.02338 -0.43959 -0.0243 C -0.44115 -0.025 -0.44254 -0.02616 -0.4441 -0.02685 C -0.44532 -0.02731 -0.44654 -0.02755 -0.44775 -0.02801 C -0.45001 -0.02893 -0.45209 -0.02963 -0.45417 -0.03055 C -0.45522 -0.03102 -0.45608 -0.03125 -0.45695 -0.03171 C -0.45886 -0.03287 -0.4606 -0.03426 -0.46251 -0.03542 C -0.46424 -0.03634 -0.46615 -0.0368 -0.46806 -0.03796 C -0.47119 -0.03981 -0.47414 -0.0419 -0.47709 -0.04398 C -0.47831 -0.04491 -0.47969 -0.04537 -0.48091 -0.04653 C -0.48473 -0.05046 -0.49098 -0.05671 -0.49463 -0.05856 C -0.49619 -0.05949 -0.49775 -0.05995 -0.49914 -0.06111 C -0.50053 -0.06204 -0.50157 -0.06366 -0.50279 -0.06481 C -0.50435 -0.0662 -0.50591 -0.06713 -0.50747 -0.06852 C -0.50904 -0.06991 -0.51042 -0.07199 -0.51199 -0.07338 C -0.51285 -0.07407 -0.5139 -0.07407 -0.51476 -0.07454 C -0.51581 -0.07523 -0.5165 -0.07639 -0.51754 -0.07708 C -0.51876 -0.07801 -0.51997 -0.07847 -0.52119 -0.0794 C -0.5231 -0.08102 -0.52483 -0.08287 -0.52674 -0.08426 C -0.52779 -0.08518 -0.52917 -0.08588 -0.53039 -0.0868 C -0.53299 -0.08912 -0.53525 -0.09167 -0.53768 -0.09421 C -0.5448 -0.10116 -0.53872 -0.09421 -0.54324 -0.10139 C -0.5441 -0.10278 -0.54515 -0.1037 -0.54601 -0.10509 C -0.54706 -0.10694 -0.54775 -0.10926 -0.54879 -0.11134 C -0.54949 -0.11296 -0.5507 -0.11435 -0.5514 -0.1162 C -0.55244 -0.11805 -0.55331 -0.12037 -0.55417 -0.12222 C -0.55504 -0.12407 -0.55608 -0.12546 -0.55695 -0.12708 C -0.55765 -0.12847 -0.55817 -0.12963 -0.55886 -0.13079 C -0.55973 -0.13287 -0.56042 -0.13495 -0.56164 -0.13704 C -0.56233 -0.13842 -0.56355 -0.13935 -0.56424 -0.14051 C -0.56494 -0.14167 -0.56546 -0.14329 -0.56615 -0.14421 C -0.56754 -0.1463 -0.57154 -0.15231 -0.57449 -0.15417 C -0.57622 -0.15509 -0.57813 -0.15579 -0.57987 -0.15648 C -0.58091 -0.15694 -0.58178 -0.15694 -0.58265 -0.15764 C -0.58542 -0.16018 -0.58508 -0.16042 -0.5882 -0.16134 C -0.58855 -0.16157 -0.58872 -0.16134 -0.58907 -0.16134 L -0.59358 -0.16134 " pathEditMode="relative" ptsTypes="AAAAAAAAAAAAAAAAAAAAAAAAAAAAAAAAAAAAAAAAAAAAAAAAAAAAAAAAAAAA">
                                      <p:cBhvr>
                                        <p:cTn id="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8" grpId="0" animBg="1"/>
      <p:bldP spid="3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597</Words>
  <Application>Microsoft Office PowerPoint</Application>
  <PresentationFormat>Widescreen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MS PGothic</vt:lpstr>
      <vt:lpstr>Arial</vt:lpstr>
      <vt:lpstr>Calibri</vt:lpstr>
      <vt:lpstr>Calibri Light</vt:lpstr>
      <vt:lpstr>Garamond</vt:lpstr>
      <vt:lpstr>Sassoon Infant Rg</vt:lpstr>
      <vt:lpstr>Times New Roman</vt:lpstr>
      <vt:lpstr>Twinkl</vt:lpstr>
      <vt:lpstr>Twinkl SemiBold</vt:lpstr>
      <vt:lpstr>Office Theme</vt:lpstr>
      <vt:lpstr>Using but correctly</vt:lpstr>
      <vt:lpstr>What is a simple sentence?</vt:lpstr>
      <vt:lpstr>PowerPoint Presentation</vt:lpstr>
      <vt:lpstr>What is a compound sentence?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but correctly</dc:title>
  <dc:creator>THINKPAD</dc:creator>
  <cp:lastModifiedBy>N.Mousa</cp:lastModifiedBy>
  <cp:revision>35</cp:revision>
  <dcterms:created xsi:type="dcterms:W3CDTF">2020-09-19T15:46:29Z</dcterms:created>
  <dcterms:modified xsi:type="dcterms:W3CDTF">2023-11-04T07:28:45Z</dcterms:modified>
</cp:coreProperties>
</file>