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68" r:id="rId2"/>
    <p:sldId id="258" r:id="rId3"/>
    <p:sldId id="289" r:id="rId4"/>
    <p:sldId id="259" r:id="rId5"/>
    <p:sldId id="290" r:id="rId6"/>
    <p:sldId id="262" r:id="rId7"/>
    <p:sldId id="263" r:id="rId8"/>
    <p:sldId id="271" r:id="rId9"/>
    <p:sldId id="272" r:id="rId10"/>
    <p:sldId id="267" r:id="rId11"/>
    <p:sldId id="276" r:id="rId12"/>
    <p:sldId id="265" r:id="rId13"/>
    <p:sldId id="264" r:id="rId14"/>
    <p:sldId id="266" r:id="rId15"/>
    <p:sldId id="277" r:id="rId16"/>
    <p:sldId id="278" r:id="rId17"/>
    <p:sldId id="288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72" d="100"/>
          <a:sy n="72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975D8-4026-4D6D-B487-1C5FFBAA445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A65F-50F6-49AE-8423-87543CEB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A65F-50F6-49AE-8423-87543CEB6C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939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4947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82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77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simple-compound-or-complex/fe1d9dfa-e2ca-4439-8178-fa1630e979d3" TargetMode="External"/><Relationship Id="rId2" Type="http://schemas.openxmlformats.org/officeDocument/2006/relationships/hyperlink" Target="https://youtu.be/smgyeUomf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worksheets.com/th872148jm" TargetMode="External"/><Relationship Id="rId4" Type="http://schemas.openxmlformats.org/officeDocument/2006/relationships/hyperlink" Target="https://www.liveworksheets.com/sp40474v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sentences</a:t>
            </a:r>
          </a:p>
        </p:txBody>
      </p:sp>
    </p:spTree>
    <p:extLst>
      <p:ext uri="{BB962C8B-B14F-4D97-AF65-F5344CB8AC3E}">
        <p14:creationId xmlns:p14="http://schemas.microsoft.com/office/powerpoint/2010/main" val="164761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575748" cy="3581400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Because her alarm clock was broken, she was late for class.</a:t>
            </a:r>
          </a:p>
          <a:p>
            <a:endParaRPr lang="en-US" sz="2400" dirty="0"/>
          </a:p>
          <a:p>
            <a:r>
              <a:rPr lang="en-US" sz="2400" dirty="0"/>
              <a:t>She was late for class because her alarm clock was broken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808"/>
            <a:ext cx="7791772" cy="4166592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The eager students sped to school when the bell rang.</a:t>
            </a:r>
          </a:p>
          <a:p>
            <a:endParaRPr lang="en-US" sz="2400" dirty="0"/>
          </a:p>
          <a:p>
            <a:r>
              <a:rPr lang="en-US" sz="2400" dirty="0"/>
              <a:t>When the bell rang, the eager students sped to school.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en-US" sz="2400"/>
              <a:t> Some conjunctions </a:t>
            </a:r>
            <a:r>
              <a:rPr lang="en-US" sz="2400" b="1" dirty="0"/>
              <a:t>sequence sentences</a:t>
            </a:r>
            <a:r>
              <a:rPr lang="en-US" sz="2400" dirty="0"/>
              <a:t> and give clues about when an action takes place, such as: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en-US" sz="2400" b="1" dirty="0"/>
              <a:t>  when, as soon as,  before, after, until, while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Examples:</a:t>
            </a:r>
            <a:r>
              <a:rPr lang="en-US" sz="2400" dirty="0"/>
              <a:t> </a:t>
            </a:r>
          </a:p>
          <a:p>
            <a:r>
              <a:rPr lang="en-US" sz="2400" b="1" dirty="0"/>
              <a:t>When </a:t>
            </a:r>
            <a:r>
              <a:rPr lang="en-US" sz="2400" dirty="0"/>
              <a:t>she was younger, she believed in fairy tales.</a:t>
            </a:r>
          </a:p>
          <a:p>
            <a:r>
              <a:rPr lang="en-US" sz="2400" dirty="0"/>
              <a:t>Everyone laughed </a:t>
            </a:r>
            <a:r>
              <a:rPr lang="en-US" sz="2400" b="1" dirty="0"/>
              <a:t>after</a:t>
            </a:r>
            <a:r>
              <a:rPr lang="en-US" sz="2400" dirty="0"/>
              <a:t> he got a cream pie smashed in his face.</a:t>
            </a:r>
          </a:p>
        </p:txBody>
      </p:sp>
    </p:spTree>
    <p:extLst>
      <p:ext uri="{BB962C8B-B14F-4D97-AF65-F5344CB8AC3E}">
        <p14:creationId xmlns:p14="http://schemas.microsoft.com/office/powerpoint/2010/main" val="21112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Conjunctions are used to express different meanings such as </a:t>
            </a:r>
            <a:r>
              <a:rPr lang="en-US" sz="2400" b="1" dirty="0"/>
              <a:t>cause and effect</a:t>
            </a:r>
            <a:r>
              <a:rPr lang="en-US" sz="2400" dirty="0"/>
              <a:t>.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Such as :</a:t>
            </a:r>
            <a:r>
              <a:rPr lang="en-US" sz="2400" b="1" dirty="0"/>
              <a:t>because, if,  unless, since, as</a:t>
            </a:r>
          </a:p>
          <a:p>
            <a:pPr lvl="0"/>
            <a:endParaRPr lang="en-US" sz="2400" dirty="0"/>
          </a:p>
          <a:p>
            <a:r>
              <a:rPr lang="en-US" sz="2400" b="1" dirty="0"/>
              <a:t>Examples: </a:t>
            </a:r>
          </a:p>
          <a:p>
            <a:r>
              <a:rPr lang="en-US" sz="2400" dirty="0"/>
              <a:t>He was angry </a:t>
            </a:r>
            <a:r>
              <a:rPr lang="en-US" sz="2400" b="1" dirty="0"/>
              <a:t>because</a:t>
            </a:r>
            <a:r>
              <a:rPr lang="en-US" sz="2400" dirty="0"/>
              <a:t> I was late .</a:t>
            </a:r>
          </a:p>
          <a:p>
            <a:r>
              <a:rPr lang="en-US" sz="2400" b="1" dirty="0"/>
              <a:t>If</a:t>
            </a:r>
            <a:r>
              <a:rPr lang="en-US" sz="2400" dirty="0"/>
              <a:t> I hurry, I will not miss the bus. (conditional)</a:t>
            </a:r>
          </a:p>
          <a:p>
            <a:r>
              <a:rPr lang="en-US" sz="2400" b="1" dirty="0"/>
              <a:t>Unless</a:t>
            </a:r>
            <a:r>
              <a:rPr lang="en-US" sz="2400" dirty="0"/>
              <a:t> you come closer, you will not be able to see. (conditional)</a:t>
            </a:r>
          </a:p>
          <a:p>
            <a:r>
              <a:rPr lang="en-US" sz="2400" b="1" dirty="0"/>
              <a:t>Since</a:t>
            </a:r>
            <a:r>
              <a:rPr lang="en-US" sz="2400" dirty="0"/>
              <a:t> it was sunny, we decided to go to the park.</a:t>
            </a:r>
          </a:p>
        </p:txBody>
      </p:sp>
    </p:spTree>
    <p:extLst>
      <p:ext uri="{BB962C8B-B14F-4D97-AF65-F5344CB8AC3E}">
        <p14:creationId xmlns:p14="http://schemas.microsoft.com/office/powerpoint/2010/main" val="1463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Other conjunctions are used to join two </a:t>
            </a:r>
            <a:r>
              <a:rPr lang="en-US" sz="2400" b="1" dirty="0"/>
              <a:t>contrasting</a:t>
            </a:r>
            <a:r>
              <a:rPr lang="en-US" sz="2400" dirty="0"/>
              <a:t> statements.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Such as </a:t>
            </a:r>
            <a:r>
              <a:rPr lang="en-US" sz="2400" b="1" dirty="0"/>
              <a:t>though, although, even though</a:t>
            </a:r>
            <a:endParaRPr lang="en-US" sz="2400" dirty="0"/>
          </a:p>
          <a:p>
            <a:r>
              <a:rPr lang="en-US" sz="2400" b="1" dirty="0"/>
              <a:t>Examples: </a:t>
            </a:r>
          </a:p>
          <a:p>
            <a:endParaRPr lang="en-US" sz="2400" dirty="0"/>
          </a:p>
          <a:p>
            <a:r>
              <a:rPr lang="en-US" sz="2400" dirty="0"/>
              <a:t>She was wearing a heavy coat </a:t>
            </a:r>
            <a:r>
              <a:rPr lang="en-US" sz="2400" b="1" dirty="0"/>
              <a:t>although</a:t>
            </a:r>
            <a:r>
              <a:rPr lang="en-US" sz="2400" dirty="0"/>
              <a:t> it was hot.</a:t>
            </a:r>
          </a:p>
          <a:p>
            <a:r>
              <a:rPr lang="en-US" sz="2400" dirty="0"/>
              <a:t>The phone woke me up even </a:t>
            </a:r>
            <a:r>
              <a:rPr lang="en-US" sz="2400" b="1" i="1" dirty="0"/>
              <a:t>though</a:t>
            </a:r>
            <a:r>
              <a:rPr lang="en-US" sz="2400" dirty="0"/>
              <a:t> it wasn't very 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16&amp;vid=92468843fc061524f945022b71021851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17150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6&amp;vid=fc3224a369dd3b6d43b763de8777749b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8676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04664"/>
            <a:ext cx="7200900" cy="54627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https://youtu.be/smgyeUomfyA</a:t>
            </a:r>
            <a:endParaRPr lang="en-US" dirty="0"/>
          </a:p>
          <a:p>
            <a:r>
              <a:rPr lang="en-US" dirty="0"/>
              <a:t>https://create.kahoot.it/details/subordinating-conjunctions/9b45e65c-40c9-4d00-8229-6294b62e5dc7</a:t>
            </a:r>
          </a:p>
          <a:p>
            <a:r>
              <a:rPr lang="en-US" dirty="0"/>
              <a:t>https://create.kahoot.it/details/subordinating-conjunctions/f17326d7-2f92-44c2-aa11-7df55960ec6e</a:t>
            </a:r>
          </a:p>
          <a:p>
            <a:r>
              <a:rPr lang="en-US" dirty="0">
                <a:hlinkClick r:id="rId3"/>
              </a:rPr>
              <a:t>https://create.kahoot.it/details/simple-compound-or-complex/fe1d9dfa-e2ca-4439-8178-fa1630e979d3</a:t>
            </a:r>
            <a:endParaRPr lang="en-US" dirty="0"/>
          </a:p>
          <a:p>
            <a:r>
              <a:rPr lang="en-US" dirty="0"/>
              <a:t>https://play.kahoot.it/v2/gameblock?quizId=fe1d9dfa-e2ca-4439-8178-fa1630e979d3</a:t>
            </a:r>
          </a:p>
          <a:p>
            <a:r>
              <a:rPr lang="en-US" dirty="0">
                <a:hlinkClick r:id="rId4"/>
              </a:rPr>
              <a:t>https://www.liveworksheets.com/sp40474vx</a:t>
            </a:r>
            <a:endParaRPr lang="en-US" dirty="0"/>
          </a:p>
          <a:p>
            <a:r>
              <a:rPr lang="en-US" dirty="0">
                <a:hlinkClick r:id="rId5"/>
              </a:rPr>
              <a:t>https://www.liveworksheets.com/th872148jm</a:t>
            </a:r>
            <a:endParaRPr lang="en-US" dirty="0"/>
          </a:p>
          <a:p>
            <a:endParaRPr lang="en-US" dirty="0"/>
          </a:p>
          <a:p>
            <a:r>
              <a:rPr lang="en-US"/>
              <a:t>https://learnenglishteens.britishcouncil.org/grammar/beginner-grammar/conjunctions-or-so-because-although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https://www.youtube.com/watch?v=smgyeUomfyA&amp;feature=youtu.be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422597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76672"/>
            <a:ext cx="7200900" cy="5390728"/>
          </a:xfrm>
        </p:spPr>
        <p:txBody>
          <a:bodyPr>
            <a:normAutofit/>
          </a:bodyPr>
          <a:lstStyle/>
          <a:p>
            <a:r>
              <a:rPr lang="en-US" sz="3200" b="1" dirty="0"/>
              <a:t>James fell off his motorbike.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u="sng" dirty="0"/>
              <a:t>James</a:t>
            </a:r>
            <a:r>
              <a:rPr lang="en-US" sz="3200" dirty="0"/>
              <a:t> </a:t>
            </a:r>
            <a:r>
              <a:rPr lang="en-US" sz="3200" b="1" u="sng" dirty="0"/>
              <a:t>fell off his motorbike.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 </a:t>
            </a:r>
            <a:r>
              <a:rPr lang="en-US" sz="3200" dirty="0"/>
              <a:t>Subject       Predicate</a:t>
            </a:r>
          </a:p>
          <a:p>
            <a:endParaRPr lang="en-US" sz="3200" b="1" dirty="0"/>
          </a:p>
          <a:p>
            <a:r>
              <a:rPr lang="en-US" sz="3200" b="1" dirty="0"/>
              <a:t>A simple sentence:</a:t>
            </a:r>
            <a:r>
              <a:rPr lang="en-US" sz="3200" dirty="0"/>
              <a:t> is a group of words which makes complete thought.</a:t>
            </a:r>
          </a:p>
          <a:p>
            <a:endParaRPr lang="en-US" sz="2800" dirty="0"/>
          </a:p>
        </p:txBody>
      </p:sp>
      <p:pic>
        <p:nvPicPr>
          <p:cNvPr id="1026" name="Picture 2" descr="C:\Users\user\AppData\Local\Microsoft\Windows\INetCache\IE\01U7TK3W\Motorcycle-Clipart-5408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0321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8E0D0-950F-4AF1-861B-2E4067951341}"/>
              </a:ext>
            </a:extLst>
          </p:cNvPr>
          <p:cNvSpPr/>
          <p:nvPr/>
        </p:nvSpPr>
        <p:spPr>
          <a:xfrm>
            <a:off x="1403648" y="476672"/>
            <a:ext cx="6481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robotoregular"/>
              </a:rPr>
              <a:t>I </a:t>
            </a:r>
            <a:r>
              <a:rPr lang="en-US" sz="2800">
                <a:solidFill>
                  <a:srgbClr val="333333"/>
                </a:solidFill>
                <a:latin typeface="robotoregular"/>
              </a:rPr>
              <a:t>baked cookies,</a:t>
            </a:r>
            <a:r>
              <a:rPr lang="en-US" sz="2800" dirty="0">
                <a:solidFill>
                  <a:srgbClr val="333333"/>
                </a:solidFill>
                <a:latin typeface="robotoregular"/>
              </a:rPr>
              <a:t> </a:t>
            </a:r>
            <a:r>
              <a:rPr lang="en-US" sz="2800" dirty="0">
                <a:solidFill>
                  <a:srgbClr val="333333"/>
                </a:solidFill>
                <a:latin typeface="robotobold"/>
              </a:rPr>
              <a:t>and</a:t>
            </a:r>
            <a:r>
              <a:rPr lang="en-US" sz="2800" dirty="0">
                <a:solidFill>
                  <a:srgbClr val="333333"/>
                </a:solidFill>
                <a:latin typeface="robotoregular"/>
              </a:rPr>
              <a:t> I baked cupcakes.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08092-15D3-438F-B158-C9487B549638}"/>
              </a:ext>
            </a:extLst>
          </p:cNvPr>
          <p:cNvSpPr/>
          <p:nvPr/>
        </p:nvSpPr>
        <p:spPr>
          <a:xfrm>
            <a:off x="1907704" y="1126257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clause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7B6D6-3CF4-4E86-8E91-0535B99B9800}"/>
              </a:ext>
            </a:extLst>
          </p:cNvPr>
          <p:cNvSpPr/>
          <p:nvPr/>
        </p:nvSpPr>
        <p:spPr>
          <a:xfrm>
            <a:off x="5508104" y="1126257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clause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3991-79A2-41F1-8C37-2E3EBFCFAB88}"/>
              </a:ext>
            </a:extLst>
          </p:cNvPr>
          <p:cNvSpPr/>
          <p:nvPr/>
        </p:nvSpPr>
        <p:spPr>
          <a:xfrm>
            <a:off x="1475656" y="189461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regular"/>
              </a:rPr>
              <a:t>independent clauses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45949D-6D8B-43C9-B1E0-3C7743D89CBE}"/>
              </a:ext>
            </a:extLst>
          </p:cNvPr>
          <p:cNvSpPr/>
          <p:nvPr/>
        </p:nvSpPr>
        <p:spPr>
          <a:xfrm>
            <a:off x="5220072" y="189461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regular"/>
              </a:rPr>
              <a:t>independent clauses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BD8F7-ABA0-4CB0-A317-C86B7871BB09}"/>
              </a:ext>
            </a:extLst>
          </p:cNvPr>
          <p:cNvSpPr/>
          <p:nvPr/>
        </p:nvSpPr>
        <p:spPr>
          <a:xfrm>
            <a:off x="899592" y="2585150"/>
            <a:ext cx="7848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robotoregular"/>
              </a:rPr>
              <a:t>A compound sentence is made up of two independent clauses (</a:t>
            </a:r>
            <a:r>
              <a:rPr lang="en-US" sz="2800" dirty="0">
                <a:solidFill>
                  <a:srgbClr val="00B0F0"/>
                </a:solidFill>
                <a:latin typeface="robotoregular"/>
              </a:rPr>
              <a:t>clauses that make sense on their own</a:t>
            </a:r>
            <a:r>
              <a:rPr lang="en-US" sz="2800" dirty="0">
                <a:solidFill>
                  <a:srgbClr val="333333"/>
                </a:solidFill>
                <a:latin typeface="robotoregular"/>
              </a:rPr>
              <a:t>) and these clauses will be connected by a </a:t>
            </a:r>
            <a:r>
              <a:rPr lang="en-US" sz="2800" dirty="0" err="1">
                <a:solidFill>
                  <a:srgbClr val="FF0000"/>
                </a:solidFill>
                <a:latin typeface="robotoregular"/>
              </a:rPr>
              <a:t>co-ordinating</a:t>
            </a:r>
            <a:r>
              <a:rPr lang="en-US" sz="2800" dirty="0">
                <a:solidFill>
                  <a:srgbClr val="FF0000"/>
                </a:solidFill>
                <a:latin typeface="robotoregular"/>
              </a:rPr>
              <a:t> conjunction.</a:t>
            </a:r>
            <a:endParaRPr lang="en-US" sz="2800" dirty="0">
              <a:solidFill>
                <a:srgbClr val="333333"/>
              </a:solidFill>
              <a:latin typeface="robotoregular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6D48F1-BB64-40D4-AB8A-14B47E7A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653136"/>
            <a:ext cx="3541961" cy="23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8640"/>
            <a:ext cx="8316416" cy="5246712"/>
          </a:xfrm>
        </p:spPr>
        <p:txBody>
          <a:bodyPr/>
          <a:lstStyle/>
          <a:p>
            <a:r>
              <a:rPr lang="en-US" sz="2800" b="1" dirty="0"/>
              <a:t>She went to the shop, and she bought a box of chocolates.</a:t>
            </a:r>
          </a:p>
          <a:p>
            <a:endParaRPr lang="en-US" sz="2800" b="1" dirty="0"/>
          </a:p>
          <a:p>
            <a:pPr lvl="0"/>
            <a:r>
              <a:rPr lang="en-US" sz="2800" dirty="0"/>
              <a:t>A </a:t>
            </a:r>
            <a:r>
              <a:rPr lang="en-US" sz="2800" u="sng" dirty="0"/>
              <a:t>Compound Sentence </a:t>
            </a:r>
            <a:r>
              <a:rPr lang="en-US" sz="2800" dirty="0"/>
              <a:t>is a sentence that has TWO main clauses </a:t>
            </a:r>
            <a:r>
              <a:rPr lang="en-US" sz="2800" b="1" dirty="0"/>
              <a:t>of equal weight (Two main clauses)</a:t>
            </a:r>
            <a:r>
              <a:rPr lang="en-US" sz="2800" dirty="0"/>
              <a:t> joined to one another by a </a:t>
            </a:r>
            <a:r>
              <a:rPr lang="en-US" sz="2800" dirty="0" err="1"/>
              <a:t>co-ordinating</a:t>
            </a:r>
            <a:r>
              <a:rPr lang="en-US" sz="2800" dirty="0"/>
              <a:t> conjunction (FANBOYS).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06803"/>
              </p:ext>
            </p:extLst>
          </p:nvPr>
        </p:nvGraphicFramePr>
        <p:xfrm>
          <a:off x="457200" y="5279356"/>
          <a:ext cx="8229599" cy="59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for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but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So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user\AppData\Local\Microsoft\Windows\INetCache\IE\OP169W2X\chocolate-58168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048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6AF5BE-45A2-4931-A108-9319F0E05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98"/>
          <a:stretch/>
        </p:blipFill>
        <p:spPr>
          <a:xfrm>
            <a:off x="516400" y="912519"/>
            <a:ext cx="8627599" cy="4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sz="2800" b="1" dirty="0"/>
              <a:t>When she went shopping, she bought a new dress.</a:t>
            </a:r>
          </a:p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1800" dirty="0">
                <a:solidFill>
                  <a:srgbClr val="FF0000"/>
                </a:solidFill>
              </a:rPr>
              <a:t>subordinate clause </a:t>
            </a:r>
            <a:r>
              <a:rPr lang="en-US" sz="2400" b="1" dirty="0">
                <a:solidFill>
                  <a:srgbClr val="FF0000"/>
                </a:solidFill>
              </a:rPr>
              <a:t>				  </a:t>
            </a:r>
            <a:r>
              <a:rPr lang="en-US" sz="1800" dirty="0">
                <a:solidFill>
                  <a:srgbClr val="FF0000"/>
                </a:solidFill>
              </a:rPr>
              <a:t>main clause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        (dependent) 					(independent)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A Complex Sentence is a sentence that has one main clause (Independent clause) and one or more subordinate clause(s) ( dependent clause(s))  joined by a </a:t>
            </a:r>
            <a:r>
              <a:rPr lang="en-US" sz="2400" b="1" dirty="0"/>
              <a:t>Subordinating</a:t>
            </a:r>
            <a:r>
              <a:rPr lang="en-US" sz="2400" dirty="0"/>
              <a:t> conjunction.</a:t>
            </a:r>
          </a:p>
          <a:p>
            <a:endParaRPr lang="en-US" dirty="0"/>
          </a:p>
        </p:txBody>
      </p:sp>
      <p:pic>
        <p:nvPicPr>
          <p:cNvPr id="3075" name="Picture 3" descr="C:\Users\user\AppData\Local\Microsoft\Windows\INetCache\IE\NB2B9TM0\trek-wasabi-crystal-blue-1955-rockabilly-dress-with-belt-tabbed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 bwMode="auto">
          <a:xfrm>
            <a:off x="7203891" y="3717032"/>
            <a:ext cx="19831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theschoolrun.com/sites/theschoolrun.com/files/content-images/subordinate_clau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7768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2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5608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ts val="1575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are some of the most common subordinating conjunctions: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124744"/>
            <a:ext cx="83817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5" t="26426" r="19885" b="12035"/>
          <a:stretch/>
        </p:blipFill>
        <p:spPr bwMode="auto">
          <a:xfrm>
            <a:off x="971600" y="332656"/>
            <a:ext cx="7488831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35340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1134</TotalTime>
  <Words>720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robotobold</vt:lpstr>
      <vt:lpstr>robotoregular</vt:lpstr>
      <vt:lpstr>Times New Roman</vt:lpstr>
      <vt:lpstr>Crop</vt:lpstr>
      <vt:lpstr>Types of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difference?</vt:lpstr>
      <vt:lpstr>PowerPoint Presentation</vt:lpstr>
      <vt:lpstr>PowerPoint Presentation</vt:lpstr>
      <vt:lpstr>PowerPoint Presentation</vt:lpstr>
      <vt:lpstr>PowerPoint Presentation</vt:lpstr>
      <vt:lpstr>Why do we need to use complex sentence?</vt:lpstr>
      <vt:lpstr>Why do we need to use complex sentence?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Clauses</dc:title>
  <dc:creator>user</dc:creator>
  <cp:lastModifiedBy>N.Mousa</cp:lastModifiedBy>
  <cp:revision>119</cp:revision>
  <dcterms:created xsi:type="dcterms:W3CDTF">2017-03-06T16:21:26Z</dcterms:created>
  <dcterms:modified xsi:type="dcterms:W3CDTF">2023-11-04T07:26:30Z</dcterms:modified>
</cp:coreProperties>
</file>