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98" r:id="rId3"/>
    <p:sldId id="292" r:id="rId4"/>
    <p:sldId id="293" r:id="rId5"/>
    <p:sldId id="294" r:id="rId6"/>
    <p:sldId id="295" r:id="rId7"/>
    <p:sldId id="296" r:id="rId8"/>
    <p:sldId id="297" r:id="rId9"/>
    <p:sldId id="299" r:id="rId10"/>
    <p:sldId id="30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9B6681-AEF0-4A3A-A42D-9BD4596C9E2F}">
          <p14:sldIdLst>
            <p14:sldId id="263"/>
            <p14:sldId id="298"/>
            <p14:sldId id="292"/>
            <p14:sldId id="293"/>
            <p14:sldId id="294"/>
            <p14:sldId id="295"/>
            <p14:sldId id="296"/>
            <p14:sldId id="297"/>
            <p14:sldId id="299"/>
            <p14:sldId id="300"/>
          </p14:sldIdLst>
        </p14:section>
        <p14:section name="Untitled Section" id="{D978C01E-E285-4BD5-8BC0-128D4156133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98DA"/>
    <a:srgbClr val="EB7BDE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10AAC-146C-49FF-9E7A-10E6B4411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393187-0FF7-462B-8EAB-8B1E58395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C57EB-DD28-405C-9795-3D25E6A65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A4E42C-AEE7-44E1-9653-D9A798D57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7743A4-E7E5-4A3B-969C-2C3CCEEB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6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704DF-367C-4C6D-98D1-E6DD61D67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CCB194-37E0-4AFF-B92D-BCA27EB2D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F95AC-D79E-44FC-B59F-3DB057E527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79A59-65E0-4FE6-859E-1DF83622E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67D1FC-8537-42EA-83DA-B18A05B67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3774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680CA8-A60F-4A46-9736-61E2E3E26E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608FF-1E12-4247-89D0-E9E5834FA9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58A79-0B56-4249-8044-BA6C21511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4B4E23-2C83-46FF-88D0-1617AB488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20E8A2-15AD-4B7B-8D47-65598D810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024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AA0CE-AAD6-48A5-9849-5107CE235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1F90F-A5A7-4DD2-AF92-39C4B3E548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92715-1E12-463E-8B89-A73D022A5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835657-5180-40E8-B21D-D5D32C4B4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7CF9E-4786-4097-ACA0-7638BDDCA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76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9CBC3-BA44-4BA6-AEF3-CDC6D1995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9F2C2-FAD3-4E22-9564-FE19DD38E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D42D9D-0D1A-481D-A2B1-251D5233F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86D33-7B23-4DC1-A5EC-9ADA2ACD4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054402-CAA7-4F8E-8F84-E4DC4BD49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930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68B89-FE23-42D4-BB3F-49D20BDEA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2EC3E-294E-4DD2-9C25-9356D8E6C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A92791-B8F2-4D30-A1BD-93B70D0B3E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84A8D-227C-4DCF-A1B6-A920D6556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9EEE20-F017-4D53-87CE-431DFF1FD7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C8816A-F85A-4852-AD28-B366DA3BBA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682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92969C-B4DF-4E71-A5AD-282B1E93B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888112-3D15-49FD-B76D-4F031F7E6F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FDB547-981D-4E62-AB35-67CB27EB0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B432F0-A9A2-49E2-81CA-5F27216F5B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538DF2-AC9A-433B-AAC8-54C88C1A0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E48F6E-FE68-4386-AFE5-CABBA19F7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E0E00C-8D48-4F7E-A12F-362B33D4A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087692-CC08-4AE1-86F5-1637B3EB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12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2257A-CEFB-4950-9C81-57F8646957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9B83CF-C753-4982-8880-F9F282F82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88371-E55F-4D1F-A8DA-E0B82B92A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5417BE-9BAA-4D3E-9113-36B58383D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2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675E8F-FECF-44F1-ADC4-4F3FE7195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6D48F5-9B8C-4FAE-8742-B690A4437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56FC1-5F4E-4BFA-8BDF-EAAC09BDF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02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BC975-4BE9-4924-B743-6F0442278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0A04-28BA-4EF3-878F-382DCDA82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299812-82E0-4729-9F3D-40DCBE58D8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8D6E5-F16F-4BD4-9135-AB2E8F4DF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EE0C4-6C09-4DB2-AF43-A2B09F4D0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24BE9F-8E8D-4F00-B681-9FD3B8D9C0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77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2BD1B6-63A5-47CB-AB73-A844F6012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8969AF-B0B0-4DB8-820B-ECA7410C53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21AAFA-B6FC-4F87-B788-6BA74A6AC9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7BE16-7A92-42C2-8678-8113F9592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C6D4E-BE02-4705-82B5-C255FFDDC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93FE7-8660-4F35-A884-98F475E6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358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25BC83-25BF-4925-B131-F9BABB9DD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6DEC4-AE26-4FED-BBBE-73FB88818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246A5-783C-44CF-87D3-110ED28FC4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285F52-794B-4FED-A535-EA3DA048862E}" type="datetimeFigureOut">
              <a:rPr lang="en-US" smtClean="0"/>
              <a:pPr/>
              <a:t>10/31/2023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72AD53-412F-4CFA-9062-5A8A9F97AF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B8749-8E4F-4F7F-A785-B8C254BBFA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4618-2E21-4380-861B-3D20E210693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564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7">
            <a:extLst>
              <a:ext uri="{FF2B5EF4-FFF2-40B4-BE49-F238E27FC236}">
                <a16:creationId xmlns:a16="http://schemas.microsoft.com/office/drawing/2014/main" id="{8A1A7601-F204-4A48-A99D-A6305E7D8F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781" y="263437"/>
            <a:ext cx="6432723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JO" altLang="en-US" sz="4000" b="1" i="0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علوم الأرض و البيئة / الصف التاسع</a:t>
            </a:r>
            <a:endParaRPr lang="ar-JO" altLang="en-US" sz="40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JO" altLang="en-US" sz="40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الدرس الثاني : مجموعات المعادن</a:t>
            </a:r>
            <a:endParaRPr kumimoji="0" lang="en-US" altLang="en-US" sz="4000" b="1" i="0" u="sng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ما هي المعادن ؟ - أنا أصدق العلم">
            <a:extLst>
              <a:ext uri="{FF2B5EF4-FFF2-40B4-BE49-F238E27FC236}">
                <a16:creationId xmlns:a16="http://schemas.microsoft.com/office/drawing/2014/main" id="{9565BAC6-EF55-49BF-9D4B-45EB71D3AB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717" y="2115947"/>
            <a:ext cx="6724523" cy="3947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35288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222028-293A-4A5D-93C9-830EC6E53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8680" y="501103"/>
            <a:ext cx="3719003" cy="1614593"/>
          </a:xfrm>
        </p:spPr>
        <p:txBody>
          <a:bodyPr>
            <a:normAutofit fontScale="90000"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br>
              <a:rPr lang="en-US" sz="3000" b="1" dirty="0"/>
            </a:br>
            <a:r>
              <a:rPr lang="ar-JO" sz="3000" b="1" dirty="0"/>
              <a:t>المعادن الاقتصادية في الاردن    و</a:t>
            </a:r>
            <a:br>
              <a:rPr lang="ar-JO" sz="3000" b="1" dirty="0"/>
            </a:br>
            <a:r>
              <a:rPr lang="ar-JO" sz="3000" b="1" dirty="0"/>
              <a:t> بعض استخداماته</a:t>
            </a:r>
            <a:r>
              <a:rPr lang="en-US" sz="3000" b="1" dirty="0"/>
              <a:t> </a:t>
            </a:r>
            <a:br>
              <a:rPr lang="en-US" sz="3000" b="1" dirty="0"/>
            </a:br>
            <a:endParaRPr lang="en-US" sz="30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42E2EF-FE61-4C30-A9CD-C641D83764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430" y="0"/>
            <a:ext cx="6449781" cy="6919850"/>
          </a:xfrm>
          <a:prstGeom prst="rect">
            <a:avLst/>
          </a:prstGeom>
        </p:spPr>
      </p:pic>
      <p:sp>
        <p:nvSpPr>
          <p:cNvPr id="3" name="Arrow: Right 2">
            <a:extLst>
              <a:ext uri="{FF2B5EF4-FFF2-40B4-BE49-F238E27FC236}">
                <a16:creationId xmlns:a16="http://schemas.microsoft.com/office/drawing/2014/main" id="{B6A4D411-4986-4CCE-BDF3-2B10536A07FD}"/>
              </a:ext>
            </a:extLst>
          </p:cNvPr>
          <p:cNvSpPr/>
          <p:nvPr/>
        </p:nvSpPr>
        <p:spPr>
          <a:xfrm rot="10800000">
            <a:off x="7087008" y="932155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F448E621-7622-4CF8-8788-DB4EB7A6B5F5}"/>
              </a:ext>
            </a:extLst>
          </p:cNvPr>
          <p:cNvSpPr/>
          <p:nvPr/>
        </p:nvSpPr>
        <p:spPr>
          <a:xfrm rot="10800000">
            <a:off x="7104763" y="1519561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80AB7FAE-18D3-4866-ADC4-C79C38F6DDD0}"/>
              </a:ext>
            </a:extLst>
          </p:cNvPr>
          <p:cNvSpPr/>
          <p:nvPr/>
        </p:nvSpPr>
        <p:spPr>
          <a:xfrm rot="10800000">
            <a:off x="7104763" y="2478351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476BD1A6-14D1-48C7-B9E6-14A6B7DCB37F}"/>
              </a:ext>
            </a:extLst>
          </p:cNvPr>
          <p:cNvSpPr/>
          <p:nvPr/>
        </p:nvSpPr>
        <p:spPr>
          <a:xfrm rot="10800000">
            <a:off x="7104763" y="4475828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EBE8CD2C-47CF-43F8-A727-FC60EA48E120}"/>
              </a:ext>
            </a:extLst>
          </p:cNvPr>
          <p:cNvSpPr/>
          <p:nvPr/>
        </p:nvSpPr>
        <p:spPr>
          <a:xfrm rot="10800000">
            <a:off x="11303570" y="6383530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4D45951-6A6B-48CD-901F-4986C6F71A96}"/>
              </a:ext>
            </a:extLst>
          </p:cNvPr>
          <p:cNvSpPr txBox="1"/>
          <p:nvPr/>
        </p:nvSpPr>
        <p:spPr>
          <a:xfrm>
            <a:off x="10555549" y="6356896"/>
            <a:ext cx="656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للحفظ</a:t>
            </a:r>
            <a:endParaRPr lang="en-US" dirty="0"/>
          </a:p>
        </p:txBody>
      </p:sp>
      <p:sp>
        <p:nvSpPr>
          <p:cNvPr id="11" name="Arrow: Right 10">
            <a:extLst>
              <a:ext uri="{FF2B5EF4-FFF2-40B4-BE49-F238E27FC236}">
                <a16:creationId xmlns:a16="http://schemas.microsoft.com/office/drawing/2014/main" id="{0018AC39-FBBF-4187-A61F-5B630AE2D266}"/>
              </a:ext>
            </a:extLst>
          </p:cNvPr>
          <p:cNvSpPr/>
          <p:nvPr/>
        </p:nvSpPr>
        <p:spPr>
          <a:xfrm rot="10800000">
            <a:off x="7104763" y="3384634"/>
            <a:ext cx="621437" cy="376244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8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9FAE7D-8BDF-44F5-AB73-A831C41A289C}"/>
              </a:ext>
            </a:extLst>
          </p:cNvPr>
          <p:cNvSpPr txBox="1"/>
          <p:nvPr/>
        </p:nvSpPr>
        <p:spPr>
          <a:xfrm>
            <a:off x="736846" y="541539"/>
            <a:ext cx="1040462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500" b="1" dirty="0"/>
              <a:t>يصنف العلماء المعادن المختلفة الى مجموعات رئيسة بناء على                 الذي يحتويه المعدن</a:t>
            </a:r>
            <a:endParaRPr lang="en-US" sz="25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F7F4ED-3A4D-4958-8EC8-95E75D1ECBAE}"/>
              </a:ext>
            </a:extLst>
          </p:cNvPr>
          <p:cNvSpPr txBox="1"/>
          <p:nvPr/>
        </p:nvSpPr>
        <p:spPr>
          <a:xfrm>
            <a:off x="3080551" y="533257"/>
            <a:ext cx="175777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500" b="1" u="sng" dirty="0">
                <a:solidFill>
                  <a:srgbClr val="FF0000"/>
                </a:solidFill>
              </a:rPr>
              <a:t>الأيون السالب</a:t>
            </a:r>
            <a:endParaRPr lang="en-US" sz="2500" u="sng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DA9FA5-7D26-4A0E-9F5F-277ADFEA4F8A}"/>
              </a:ext>
            </a:extLst>
          </p:cNvPr>
          <p:cNvSpPr txBox="1"/>
          <p:nvPr/>
        </p:nvSpPr>
        <p:spPr>
          <a:xfrm>
            <a:off x="3577702" y="1278384"/>
            <a:ext cx="413699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2500" b="1" dirty="0"/>
              <a:t>الى 8 مجموعات</a:t>
            </a:r>
            <a:endParaRPr lang="en-US" sz="2500" b="1" dirty="0"/>
          </a:p>
        </p:txBody>
      </p:sp>
      <p:sp>
        <p:nvSpPr>
          <p:cNvPr id="7" name="Star: 6 Points 6">
            <a:extLst>
              <a:ext uri="{FF2B5EF4-FFF2-40B4-BE49-F238E27FC236}">
                <a16:creationId xmlns:a16="http://schemas.microsoft.com/office/drawing/2014/main" id="{B9601F17-966D-4481-A554-5CDC6EEC0631}"/>
              </a:ext>
            </a:extLst>
          </p:cNvPr>
          <p:cNvSpPr/>
          <p:nvPr/>
        </p:nvSpPr>
        <p:spPr>
          <a:xfrm>
            <a:off x="9046347" y="1908699"/>
            <a:ext cx="2441358" cy="1633490"/>
          </a:xfrm>
          <a:prstGeom prst="star6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2" action="ppaction://hlinksldjump"/>
              </a:rPr>
              <a:t>مجموعة السيليكات</a:t>
            </a:r>
            <a:endParaRPr lang="en-US" sz="2000" b="1" dirty="0"/>
          </a:p>
        </p:txBody>
      </p:sp>
      <p:sp>
        <p:nvSpPr>
          <p:cNvPr id="8" name="Star: 6 Points 7">
            <a:extLst>
              <a:ext uri="{FF2B5EF4-FFF2-40B4-BE49-F238E27FC236}">
                <a16:creationId xmlns:a16="http://schemas.microsoft.com/office/drawing/2014/main" id="{410224EB-2F01-432D-8261-1AC760958209}"/>
              </a:ext>
            </a:extLst>
          </p:cNvPr>
          <p:cNvSpPr/>
          <p:nvPr/>
        </p:nvSpPr>
        <p:spPr>
          <a:xfrm>
            <a:off x="8930938" y="4432295"/>
            <a:ext cx="2441358" cy="1526958"/>
          </a:xfrm>
          <a:prstGeom prst="star6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3" action="ppaction://hlinksldjump"/>
              </a:rPr>
              <a:t>مجموعة الكربونات</a:t>
            </a:r>
            <a:endParaRPr lang="en-US" sz="2000" b="1" dirty="0"/>
          </a:p>
        </p:txBody>
      </p:sp>
      <p:sp>
        <p:nvSpPr>
          <p:cNvPr id="9" name="Star: 6 Points 8">
            <a:extLst>
              <a:ext uri="{FF2B5EF4-FFF2-40B4-BE49-F238E27FC236}">
                <a16:creationId xmlns:a16="http://schemas.microsoft.com/office/drawing/2014/main" id="{C405E59D-24D1-4C9C-931B-EB13002DA71E}"/>
              </a:ext>
            </a:extLst>
          </p:cNvPr>
          <p:cNvSpPr/>
          <p:nvPr/>
        </p:nvSpPr>
        <p:spPr>
          <a:xfrm>
            <a:off x="6096000" y="1902042"/>
            <a:ext cx="2441358" cy="1526958"/>
          </a:xfrm>
          <a:prstGeom prst="star6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3" action="ppaction://hlinksldjump"/>
              </a:rPr>
              <a:t>مجموعة الأكاسيد</a:t>
            </a:r>
            <a:endParaRPr lang="en-US" sz="2000" b="1" dirty="0"/>
          </a:p>
        </p:txBody>
      </p:sp>
      <p:sp>
        <p:nvSpPr>
          <p:cNvPr id="10" name="Star: 6 Points 9">
            <a:extLst>
              <a:ext uri="{FF2B5EF4-FFF2-40B4-BE49-F238E27FC236}">
                <a16:creationId xmlns:a16="http://schemas.microsoft.com/office/drawing/2014/main" id="{3E65D62C-E9D4-4D4E-811C-D38F7B4322C9}"/>
              </a:ext>
            </a:extLst>
          </p:cNvPr>
          <p:cNvSpPr/>
          <p:nvPr/>
        </p:nvSpPr>
        <p:spPr>
          <a:xfrm>
            <a:off x="5972454" y="4432295"/>
            <a:ext cx="2441358" cy="1526958"/>
          </a:xfrm>
          <a:prstGeom prst="star6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4" action="ppaction://hlinksldjump"/>
              </a:rPr>
              <a:t>مجموعة الهاليدات</a:t>
            </a:r>
            <a:endParaRPr lang="en-US" sz="2000" b="1" dirty="0"/>
          </a:p>
        </p:txBody>
      </p:sp>
      <p:sp>
        <p:nvSpPr>
          <p:cNvPr id="11" name="Star: 6 Points 10">
            <a:extLst>
              <a:ext uri="{FF2B5EF4-FFF2-40B4-BE49-F238E27FC236}">
                <a16:creationId xmlns:a16="http://schemas.microsoft.com/office/drawing/2014/main" id="{61961EC5-6FE7-4C8F-8D0A-B1384741DF32}"/>
              </a:ext>
            </a:extLst>
          </p:cNvPr>
          <p:cNvSpPr/>
          <p:nvPr/>
        </p:nvSpPr>
        <p:spPr>
          <a:xfrm>
            <a:off x="3292510" y="1961391"/>
            <a:ext cx="2317070" cy="1511542"/>
          </a:xfrm>
          <a:prstGeom prst="star6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4" action="ppaction://hlinksldjump"/>
              </a:rPr>
              <a:t>مجموعة الكبريتات</a:t>
            </a:r>
            <a:endParaRPr lang="en-US" sz="2000" b="1" dirty="0"/>
          </a:p>
        </p:txBody>
      </p:sp>
      <p:sp>
        <p:nvSpPr>
          <p:cNvPr id="12" name="Star: 6 Points 11">
            <a:extLst>
              <a:ext uri="{FF2B5EF4-FFF2-40B4-BE49-F238E27FC236}">
                <a16:creationId xmlns:a16="http://schemas.microsoft.com/office/drawing/2014/main" id="{1DC532EF-EBC3-40CD-9232-151861D84AAB}"/>
              </a:ext>
            </a:extLst>
          </p:cNvPr>
          <p:cNvSpPr/>
          <p:nvPr/>
        </p:nvSpPr>
        <p:spPr>
          <a:xfrm>
            <a:off x="2987337" y="4325763"/>
            <a:ext cx="2467992" cy="1633490"/>
          </a:xfrm>
          <a:prstGeom prst="star6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5" action="ppaction://hlinksldjump"/>
              </a:rPr>
              <a:t>مجموعة الكبريتيدات</a:t>
            </a:r>
            <a:endParaRPr lang="en-US" sz="2000" b="1" dirty="0"/>
          </a:p>
        </p:txBody>
      </p:sp>
      <p:sp>
        <p:nvSpPr>
          <p:cNvPr id="13" name="Star: 6 Points 12">
            <a:extLst>
              <a:ext uri="{FF2B5EF4-FFF2-40B4-BE49-F238E27FC236}">
                <a16:creationId xmlns:a16="http://schemas.microsoft.com/office/drawing/2014/main" id="{436AD7F9-3335-4D05-92A3-026566240F9A}"/>
              </a:ext>
            </a:extLst>
          </p:cNvPr>
          <p:cNvSpPr/>
          <p:nvPr/>
        </p:nvSpPr>
        <p:spPr>
          <a:xfrm>
            <a:off x="281867" y="1809753"/>
            <a:ext cx="2467992" cy="1633490"/>
          </a:xfrm>
          <a:prstGeom prst="star6">
            <a:avLst/>
          </a:prstGeom>
          <a:ln w="57150">
            <a:solidFill>
              <a:srgbClr val="EB7BD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5" action="ppaction://hlinksldjump"/>
              </a:rPr>
              <a:t>مجموعة الفوسفات</a:t>
            </a:r>
            <a:endParaRPr lang="en-US" sz="2000" b="1" dirty="0"/>
          </a:p>
        </p:txBody>
      </p:sp>
      <p:sp>
        <p:nvSpPr>
          <p:cNvPr id="14" name="Star: 6 Points 13">
            <a:extLst>
              <a:ext uri="{FF2B5EF4-FFF2-40B4-BE49-F238E27FC236}">
                <a16:creationId xmlns:a16="http://schemas.microsoft.com/office/drawing/2014/main" id="{212DE630-36D0-4414-B06B-B9AE4547737D}"/>
              </a:ext>
            </a:extLst>
          </p:cNvPr>
          <p:cNvSpPr/>
          <p:nvPr/>
        </p:nvSpPr>
        <p:spPr>
          <a:xfrm>
            <a:off x="127249" y="4325763"/>
            <a:ext cx="2467992" cy="1526958"/>
          </a:xfrm>
          <a:prstGeom prst="star6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>
                <a:hlinkClick r:id="rId6" action="ppaction://hlinksldjump"/>
              </a:rPr>
              <a:t>المعادن أحادية العنصر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8440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7BB6500B-1D8A-44E6-985F-9CB207752821}"/>
              </a:ext>
            </a:extLst>
          </p:cNvPr>
          <p:cNvSpPr/>
          <p:nvPr/>
        </p:nvSpPr>
        <p:spPr>
          <a:xfrm>
            <a:off x="8824405" y="301840"/>
            <a:ext cx="2876364" cy="1944209"/>
          </a:xfrm>
          <a:prstGeom prst="star6">
            <a:avLst/>
          </a:prstGeom>
          <a:ln w="571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السيليكات</a:t>
            </a:r>
            <a:endParaRPr lang="en-US" sz="2000" b="1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588C0E9-96AD-4679-8318-C6B399EC9DC8}"/>
              </a:ext>
            </a:extLst>
          </p:cNvPr>
          <p:cNvCxnSpPr/>
          <p:nvPr/>
        </p:nvCxnSpPr>
        <p:spPr>
          <a:xfrm flipH="1">
            <a:off x="7128769" y="807868"/>
            <a:ext cx="9676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D7C969-1B31-498B-A5BC-973D9A6C61C6}"/>
              </a:ext>
            </a:extLst>
          </p:cNvPr>
          <p:cNvSpPr txBox="1"/>
          <p:nvPr/>
        </p:nvSpPr>
        <p:spPr>
          <a:xfrm>
            <a:off x="861134" y="639192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تشكل 90% من معادن القشرة الأرضية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F452A7-7068-4433-99AB-CE8B1FDF9DE4}"/>
              </a:ext>
            </a:extLst>
          </p:cNvPr>
          <p:cNvCxnSpPr/>
          <p:nvPr/>
        </p:nvCxnSpPr>
        <p:spPr>
          <a:xfrm flipH="1">
            <a:off x="5603289" y="1581705"/>
            <a:ext cx="9676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2CA417B-A4DE-48C3-A091-AAB8B324DC6F}"/>
              </a:ext>
            </a:extLst>
          </p:cNvPr>
          <p:cNvSpPr txBox="1"/>
          <p:nvPr/>
        </p:nvSpPr>
        <p:spPr>
          <a:xfrm>
            <a:off x="-717611" y="141302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تحتوي جميعها على عنصري الأكسجين و السيلكون </a:t>
            </a:r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D6DD3D-BD5D-44EB-975C-1F544461EF98}"/>
              </a:ext>
            </a:extLst>
          </p:cNvPr>
          <p:cNvCxnSpPr/>
          <p:nvPr/>
        </p:nvCxnSpPr>
        <p:spPr>
          <a:xfrm flipH="1">
            <a:off x="7520866" y="2524218"/>
            <a:ext cx="967666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D53F3BE-5EE2-44F3-AF6B-7137EAA509F1}"/>
              </a:ext>
            </a:extLst>
          </p:cNvPr>
          <p:cNvSpPr txBox="1"/>
          <p:nvPr/>
        </p:nvSpPr>
        <p:spPr>
          <a:xfrm>
            <a:off x="1253231" y="2355542"/>
            <a:ext cx="59835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تتكون معادن مجموعة السيلكات من أربع ذرات من الأكسجين مرتبطة بذرة مركزية من السيلكون </a:t>
            </a:r>
            <a:endParaRPr lang="en-US" dirty="0"/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SiO</a:t>
            </a:r>
            <a:r>
              <a:rPr lang="en-US" b="1" baseline="-25000" dirty="0">
                <a:solidFill>
                  <a:srgbClr val="FF0000"/>
                </a:solidFill>
              </a:rPr>
              <a:t>4</a:t>
            </a:r>
            <a:r>
              <a:rPr lang="en-US" dirty="0"/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4127C6E-A035-4D47-9FDC-6DB74DA73B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4222" y="3513708"/>
            <a:ext cx="2514600" cy="27051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F2F4699-EC7D-4407-82EA-7A8A81E1A5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0406" y="3650207"/>
            <a:ext cx="24003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90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04F1274-1688-4230-90C8-7A6C1D482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0819" y="0"/>
            <a:ext cx="7490361" cy="6858000"/>
          </a:xfrm>
          <a:prstGeom prst="rect">
            <a:avLst/>
          </a:prstGeom>
          <a:ln>
            <a:solidFill>
              <a:srgbClr val="FFC000"/>
            </a:solidFill>
          </a:ln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3ED8014-9B74-49B6-AE10-404DAA9F7013}"/>
              </a:ext>
            </a:extLst>
          </p:cNvPr>
          <p:cNvCxnSpPr/>
          <p:nvPr/>
        </p:nvCxnSpPr>
        <p:spPr>
          <a:xfrm>
            <a:off x="9294920" y="1296140"/>
            <a:ext cx="0" cy="639192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ight Brace 7">
            <a:extLst>
              <a:ext uri="{FF2B5EF4-FFF2-40B4-BE49-F238E27FC236}">
                <a16:creationId xmlns:a16="http://schemas.microsoft.com/office/drawing/2014/main" id="{78A631E7-EA59-42BD-A64B-5CDC2089F030}"/>
              </a:ext>
            </a:extLst>
          </p:cNvPr>
          <p:cNvSpPr/>
          <p:nvPr/>
        </p:nvSpPr>
        <p:spPr>
          <a:xfrm>
            <a:off x="6835806" y="1278384"/>
            <a:ext cx="186431" cy="523783"/>
          </a:xfrm>
          <a:prstGeom prst="rightBrac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>
            <a:extLst>
              <a:ext uri="{FF2B5EF4-FFF2-40B4-BE49-F238E27FC236}">
                <a16:creationId xmlns:a16="http://schemas.microsoft.com/office/drawing/2014/main" id="{61D5A420-9954-4BD2-848C-9040C28E5404}"/>
              </a:ext>
            </a:extLst>
          </p:cNvPr>
          <p:cNvSpPr/>
          <p:nvPr/>
        </p:nvSpPr>
        <p:spPr>
          <a:xfrm>
            <a:off x="6096000" y="1278384"/>
            <a:ext cx="127247" cy="523783"/>
          </a:xfrm>
          <a:prstGeom prst="leftBrac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E8533C1-A043-44C4-8615-8D3D12F5C2C0}"/>
              </a:ext>
            </a:extLst>
          </p:cNvPr>
          <p:cNvSpPr/>
          <p:nvPr/>
        </p:nvSpPr>
        <p:spPr>
          <a:xfrm>
            <a:off x="3719744" y="1535837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670DE9E-96A3-464A-A02B-2380C11F89AC}"/>
              </a:ext>
            </a:extLst>
          </p:cNvPr>
          <p:cNvCxnSpPr/>
          <p:nvPr/>
        </p:nvCxnSpPr>
        <p:spPr>
          <a:xfrm>
            <a:off x="9518340" y="4077804"/>
            <a:ext cx="0" cy="639192"/>
          </a:xfrm>
          <a:prstGeom prst="line">
            <a:avLst/>
          </a:prstGeom>
          <a:ln w="57150">
            <a:solidFill>
              <a:srgbClr val="EB7BD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7F173D5-15E2-4A8E-BDE6-7A9EB6503FE4}"/>
              </a:ext>
            </a:extLst>
          </p:cNvPr>
          <p:cNvCxnSpPr/>
          <p:nvPr/>
        </p:nvCxnSpPr>
        <p:spPr>
          <a:xfrm>
            <a:off x="9289023" y="5029204"/>
            <a:ext cx="0" cy="63919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9B4A924-4287-473E-840A-FF575F9D9CF0}"/>
              </a:ext>
            </a:extLst>
          </p:cNvPr>
          <p:cNvCxnSpPr/>
          <p:nvPr/>
        </p:nvCxnSpPr>
        <p:spPr>
          <a:xfrm>
            <a:off x="9302338" y="5898472"/>
            <a:ext cx="0" cy="639192"/>
          </a:xfrm>
          <a:prstGeom prst="lin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256B87A-C0FA-4446-B440-C092AFB9D863}"/>
              </a:ext>
            </a:extLst>
          </p:cNvPr>
          <p:cNvCxnSpPr/>
          <p:nvPr/>
        </p:nvCxnSpPr>
        <p:spPr>
          <a:xfrm>
            <a:off x="9473953" y="3109404"/>
            <a:ext cx="0" cy="639192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DB6211-561B-4116-823C-63F5EDCF730A}"/>
              </a:ext>
            </a:extLst>
          </p:cNvPr>
          <p:cNvCxnSpPr/>
          <p:nvPr/>
        </p:nvCxnSpPr>
        <p:spPr>
          <a:xfrm>
            <a:off x="9271246" y="2247528"/>
            <a:ext cx="0" cy="63919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ight Brace 15">
            <a:extLst>
              <a:ext uri="{FF2B5EF4-FFF2-40B4-BE49-F238E27FC236}">
                <a16:creationId xmlns:a16="http://schemas.microsoft.com/office/drawing/2014/main" id="{17DF6C39-1475-4868-B891-9ACCA25A2149}"/>
              </a:ext>
            </a:extLst>
          </p:cNvPr>
          <p:cNvSpPr/>
          <p:nvPr/>
        </p:nvSpPr>
        <p:spPr>
          <a:xfrm>
            <a:off x="6835806" y="2257887"/>
            <a:ext cx="186431" cy="523783"/>
          </a:xfrm>
          <a:prstGeom prst="righ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7" name="Left Brace 16">
            <a:extLst>
              <a:ext uri="{FF2B5EF4-FFF2-40B4-BE49-F238E27FC236}">
                <a16:creationId xmlns:a16="http://schemas.microsoft.com/office/drawing/2014/main" id="{5E3892BE-156A-42FF-BBFB-51798C2A073E}"/>
              </a:ext>
            </a:extLst>
          </p:cNvPr>
          <p:cNvSpPr/>
          <p:nvPr/>
        </p:nvSpPr>
        <p:spPr>
          <a:xfrm>
            <a:off x="6096000" y="2257887"/>
            <a:ext cx="127247" cy="523783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8" name="Right Brace 17">
            <a:extLst>
              <a:ext uri="{FF2B5EF4-FFF2-40B4-BE49-F238E27FC236}">
                <a16:creationId xmlns:a16="http://schemas.microsoft.com/office/drawing/2014/main" id="{4475850D-8E0A-42A8-82E6-9ED1BD6AB286}"/>
              </a:ext>
            </a:extLst>
          </p:cNvPr>
          <p:cNvSpPr/>
          <p:nvPr/>
        </p:nvSpPr>
        <p:spPr>
          <a:xfrm>
            <a:off x="7119808" y="3316548"/>
            <a:ext cx="127246" cy="523783"/>
          </a:xfrm>
          <a:prstGeom prst="righ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B3C7B2D2-4DC6-44BF-A2CB-083AC9E0BEC1}"/>
              </a:ext>
            </a:extLst>
          </p:cNvPr>
          <p:cNvSpPr/>
          <p:nvPr/>
        </p:nvSpPr>
        <p:spPr>
          <a:xfrm>
            <a:off x="5863042" y="3303231"/>
            <a:ext cx="86851" cy="523783"/>
          </a:xfrm>
          <a:prstGeom prst="leftBrac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Brace 19">
            <a:extLst>
              <a:ext uri="{FF2B5EF4-FFF2-40B4-BE49-F238E27FC236}">
                <a16:creationId xmlns:a16="http://schemas.microsoft.com/office/drawing/2014/main" id="{F736C72D-9CA9-4796-AFC5-60A4F6A006C4}"/>
              </a:ext>
            </a:extLst>
          </p:cNvPr>
          <p:cNvSpPr/>
          <p:nvPr/>
        </p:nvSpPr>
        <p:spPr>
          <a:xfrm>
            <a:off x="7420274" y="4068925"/>
            <a:ext cx="158295" cy="736848"/>
          </a:xfrm>
          <a:prstGeom prst="rightBrace">
            <a:avLst/>
          </a:prstGeom>
          <a:ln w="5715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>
            <a:extLst>
              <a:ext uri="{FF2B5EF4-FFF2-40B4-BE49-F238E27FC236}">
                <a16:creationId xmlns:a16="http://schemas.microsoft.com/office/drawing/2014/main" id="{A0929CE9-F9E4-4C65-AD22-1E2CE472CEBC}"/>
              </a:ext>
            </a:extLst>
          </p:cNvPr>
          <p:cNvSpPr/>
          <p:nvPr/>
        </p:nvSpPr>
        <p:spPr>
          <a:xfrm>
            <a:off x="5569280" y="4042292"/>
            <a:ext cx="158296" cy="870014"/>
          </a:xfrm>
          <a:prstGeom prst="leftBrace">
            <a:avLst/>
          </a:prstGeom>
          <a:ln w="57150">
            <a:solidFill>
              <a:srgbClr val="FF66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Brace 21">
            <a:extLst>
              <a:ext uri="{FF2B5EF4-FFF2-40B4-BE49-F238E27FC236}">
                <a16:creationId xmlns:a16="http://schemas.microsoft.com/office/drawing/2014/main" id="{AD88AE01-F31A-4BB7-B24D-B337B00962E2}"/>
              </a:ext>
            </a:extLst>
          </p:cNvPr>
          <p:cNvSpPr/>
          <p:nvPr/>
        </p:nvSpPr>
        <p:spPr>
          <a:xfrm>
            <a:off x="7414377" y="5029205"/>
            <a:ext cx="158295" cy="782710"/>
          </a:xfrm>
          <a:prstGeom prst="rightBrac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8A902BF0-9F79-4D5D-B027-74482E8E4B3D}"/>
              </a:ext>
            </a:extLst>
          </p:cNvPr>
          <p:cNvSpPr/>
          <p:nvPr/>
        </p:nvSpPr>
        <p:spPr>
          <a:xfrm>
            <a:off x="5569280" y="4962616"/>
            <a:ext cx="76963" cy="849299"/>
          </a:xfrm>
          <a:prstGeom prst="leftBrac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ight Brace 23">
            <a:extLst>
              <a:ext uri="{FF2B5EF4-FFF2-40B4-BE49-F238E27FC236}">
                <a16:creationId xmlns:a16="http://schemas.microsoft.com/office/drawing/2014/main" id="{88279DF5-6872-452E-AD57-56AD00871C54}"/>
              </a:ext>
            </a:extLst>
          </p:cNvPr>
          <p:cNvSpPr/>
          <p:nvPr/>
        </p:nvSpPr>
        <p:spPr>
          <a:xfrm>
            <a:off x="6835806" y="5992427"/>
            <a:ext cx="186431" cy="523783"/>
          </a:xfrm>
          <a:prstGeom prst="righ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eft Brace 24">
            <a:extLst>
              <a:ext uri="{FF2B5EF4-FFF2-40B4-BE49-F238E27FC236}">
                <a16:creationId xmlns:a16="http://schemas.microsoft.com/office/drawing/2014/main" id="{231B7733-38C6-44E2-A72A-D7BCE4C08BA5}"/>
              </a:ext>
            </a:extLst>
          </p:cNvPr>
          <p:cNvSpPr/>
          <p:nvPr/>
        </p:nvSpPr>
        <p:spPr>
          <a:xfrm>
            <a:off x="6096000" y="5992427"/>
            <a:ext cx="127247" cy="523783"/>
          </a:xfrm>
          <a:prstGeom prst="leftBrace">
            <a:avLst/>
          </a:prstGeom>
          <a:ln w="571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3ACB904-66F8-4411-B262-AF28A2CD9888}"/>
              </a:ext>
            </a:extLst>
          </p:cNvPr>
          <p:cNvSpPr/>
          <p:nvPr/>
        </p:nvSpPr>
        <p:spPr>
          <a:xfrm>
            <a:off x="4383642" y="3466730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44CC820A-C9E6-48E6-A92C-B59954C02FD1}"/>
              </a:ext>
            </a:extLst>
          </p:cNvPr>
          <p:cNvSpPr/>
          <p:nvPr/>
        </p:nvSpPr>
        <p:spPr>
          <a:xfrm>
            <a:off x="4298272" y="4397400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FF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E8EDEF4-DCB0-433B-895C-83FB99DFD394}"/>
              </a:ext>
            </a:extLst>
          </p:cNvPr>
          <p:cNvSpPr/>
          <p:nvPr/>
        </p:nvSpPr>
        <p:spPr>
          <a:xfrm>
            <a:off x="4109032" y="5307367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8D3A28F-DD1C-47C0-8FC9-C0B15F02AD48}"/>
              </a:ext>
            </a:extLst>
          </p:cNvPr>
          <p:cNvSpPr/>
          <p:nvPr/>
        </p:nvSpPr>
        <p:spPr>
          <a:xfrm>
            <a:off x="3652423" y="2510900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D746ADD0-D077-4FE0-8687-DB8CD5328598}"/>
              </a:ext>
            </a:extLst>
          </p:cNvPr>
          <p:cNvSpPr/>
          <p:nvPr/>
        </p:nvSpPr>
        <p:spPr>
          <a:xfrm>
            <a:off x="3652423" y="6254319"/>
            <a:ext cx="905522" cy="79899"/>
          </a:xfrm>
          <a:custGeom>
            <a:avLst/>
            <a:gdLst>
              <a:gd name="connsiteX0" fmla="*/ 0 w 905522"/>
              <a:gd name="connsiteY0" fmla="*/ 17755 h 79899"/>
              <a:gd name="connsiteX1" fmla="*/ 44388 w 905522"/>
              <a:gd name="connsiteY1" fmla="*/ 62144 h 79899"/>
              <a:gd name="connsiteX2" fmla="*/ 97654 w 905522"/>
              <a:gd name="connsiteY2" fmla="*/ 79899 h 79899"/>
              <a:gd name="connsiteX3" fmla="*/ 266330 w 905522"/>
              <a:gd name="connsiteY3" fmla="*/ 71021 h 79899"/>
              <a:gd name="connsiteX4" fmla="*/ 337351 w 905522"/>
              <a:gd name="connsiteY4" fmla="*/ 53266 h 79899"/>
              <a:gd name="connsiteX5" fmla="*/ 390617 w 905522"/>
              <a:gd name="connsiteY5" fmla="*/ 35511 h 79899"/>
              <a:gd name="connsiteX6" fmla="*/ 470516 w 905522"/>
              <a:gd name="connsiteY6" fmla="*/ 44388 h 79899"/>
              <a:gd name="connsiteX7" fmla="*/ 523782 w 905522"/>
              <a:gd name="connsiteY7" fmla="*/ 62144 h 79899"/>
              <a:gd name="connsiteX8" fmla="*/ 559293 w 905522"/>
              <a:gd name="connsiteY8" fmla="*/ 71021 h 79899"/>
              <a:gd name="connsiteX9" fmla="*/ 656947 w 905522"/>
              <a:gd name="connsiteY9" fmla="*/ 62144 h 79899"/>
              <a:gd name="connsiteX10" fmla="*/ 710213 w 905522"/>
              <a:gd name="connsiteY10" fmla="*/ 44388 h 79899"/>
              <a:gd name="connsiteX11" fmla="*/ 736846 w 905522"/>
              <a:gd name="connsiteY11" fmla="*/ 35511 h 79899"/>
              <a:gd name="connsiteX12" fmla="*/ 754602 w 905522"/>
              <a:gd name="connsiteY12" fmla="*/ 17755 h 79899"/>
              <a:gd name="connsiteX13" fmla="*/ 807868 w 905522"/>
              <a:gd name="connsiteY13" fmla="*/ 0 h 79899"/>
              <a:gd name="connsiteX14" fmla="*/ 878889 w 905522"/>
              <a:gd name="connsiteY14" fmla="*/ 35511 h 79899"/>
              <a:gd name="connsiteX15" fmla="*/ 905522 w 905522"/>
              <a:gd name="connsiteY15" fmla="*/ 53266 h 79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5522" h="79899">
                <a:moveTo>
                  <a:pt x="0" y="17755"/>
                </a:moveTo>
                <a:cubicBezTo>
                  <a:pt x="14796" y="32551"/>
                  <a:pt x="26734" y="50910"/>
                  <a:pt x="44388" y="62144"/>
                </a:cubicBezTo>
                <a:cubicBezTo>
                  <a:pt x="60178" y="72192"/>
                  <a:pt x="97654" y="79899"/>
                  <a:pt x="97654" y="79899"/>
                </a:cubicBezTo>
                <a:cubicBezTo>
                  <a:pt x="153879" y="76940"/>
                  <a:pt x="210371" y="77239"/>
                  <a:pt x="266330" y="71021"/>
                </a:cubicBezTo>
                <a:cubicBezTo>
                  <a:pt x="290583" y="68326"/>
                  <a:pt x="314201" y="60983"/>
                  <a:pt x="337351" y="53266"/>
                </a:cubicBezTo>
                <a:lnTo>
                  <a:pt x="390617" y="35511"/>
                </a:lnTo>
                <a:cubicBezTo>
                  <a:pt x="417250" y="38470"/>
                  <a:pt x="444240" y="39133"/>
                  <a:pt x="470516" y="44388"/>
                </a:cubicBezTo>
                <a:cubicBezTo>
                  <a:pt x="488868" y="48058"/>
                  <a:pt x="505625" y="57605"/>
                  <a:pt x="523782" y="62144"/>
                </a:cubicBezTo>
                <a:lnTo>
                  <a:pt x="559293" y="71021"/>
                </a:lnTo>
                <a:cubicBezTo>
                  <a:pt x="591844" y="68062"/>
                  <a:pt x="624759" y="67824"/>
                  <a:pt x="656947" y="62144"/>
                </a:cubicBezTo>
                <a:cubicBezTo>
                  <a:pt x="675378" y="58891"/>
                  <a:pt x="692458" y="50306"/>
                  <a:pt x="710213" y="44388"/>
                </a:cubicBezTo>
                <a:lnTo>
                  <a:pt x="736846" y="35511"/>
                </a:lnTo>
                <a:cubicBezTo>
                  <a:pt x="742765" y="29592"/>
                  <a:pt x="747115" y="21498"/>
                  <a:pt x="754602" y="17755"/>
                </a:cubicBezTo>
                <a:cubicBezTo>
                  <a:pt x="771342" y="9385"/>
                  <a:pt x="807868" y="0"/>
                  <a:pt x="807868" y="0"/>
                </a:cubicBezTo>
                <a:cubicBezTo>
                  <a:pt x="899739" y="15312"/>
                  <a:pt x="834505" y="-8873"/>
                  <a:pt x="878889" y="35511"/>
                </a:cubicBezTo>
                <a:cubicBezTo>
                  <a:pt x="886434" y="43056"/>
                  <a:pt x="905522" y="53266"/>
                  <a:pt x="905522" y="53266"/>
                </a:cubicBezTo>
              </a:path>
            </a:pathLst>
          </a:cu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Action Button: Go Back or Previous 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A662DE48-BB81-4C00-A8E9-86BD6A91922F}"/>
              </a:ext>
            </a:extLst>
          </p:cNvPr>
          <p:cNvSpPr/>
          <p:nvPr/>
        </p:nvSpPr>
        <p:spPr>
          <a:xfrm>
            <a:off x="301841" y="301841"/>
            <a:ext cx="585926" cy="5149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56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7BB6500B-1D8A-44E6-985F-9CB207752821}"/>
              </a:ext>
            </a:extLst>
          </p:cNvPr>
          <p:cNvSpPr/>
          <p:nvPr/>
        </p:nvSpPr>
        <p:spPr>
          <a:xfrm>
            <a:off x="8824405" y="266330"/>
            <a:ext cx="2876364" cy="1944209"/>
          </a:xfrm>
          <a:prstGeom prst="star6">
            <a:avLst/>
          </a:prstGeom>
          <a:ln w="57150"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الكربونات</a:t>
            </a:r>
            <a:endParaRPr lang="en-US" sz="20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D7C969-1B31-498B-A5BC-973D9A6C61C6}"/>
              </a:ext>
            </a:extLst>
          </p:cNvPr>
          <p:cNvSpPr txBox="1"/>
          <p:nvPr/>
        </p:nvSpPr>
        <p:spPr>
          <a:xfrm>
            <a:off x="861134" y="639192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ثاني أكبر مجموعات المعادن شيوعا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CA417B-A4DE-48C3-A091-AAB8B324DC6F}"/>
              </a:ext>
            </a:extLst>
          </p:cNvPr>
          <p:cNvSpPr txBox="1"/>
          <p:nvPr/>
        </p:nvSpPr>
        <p:spPr>
          <a:xfrm>
            <a:off x="-194948" y="1275655"/>
            <a:ext cx="598354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تحتوي في تركيبها الكيميائي على ايون الكربونات  سالب الشحنه</a:t>
            </a:r>
          </a:p>
          <a:p>
            <a:pPr algn="ctr"/>
            <a:r>
              <a:rPr lang="ar-JO" dirty="0"/>
              <a:t> </a:t>
            </a:r>
            <a:r>
              <a:rPr lang="en-US" b="1" dirty="0">
                <a:solidFill>
                  <a:srgbClr val="FF0000"/>
                </a:solidFill>
              </a:rPr>
              <a:t>CO</a:t>
            </a:r>
            <a:r>
              <a:rPr lang="en-US" b="1" baseline="-25000" dirty="0">
                <a:solidFill>
                  <a:srgbClr val="FF0000"/>
                </a:solidFill>
              </a:rPr>
              <a:t>3</a:t>
            </a:r>
            <a:r>
              <a:rPr lang="en-US" b="1" baseline="30000" dirty="0">
                <a:solidFill>
                  <a:srgbClr val="FF0000"/>
                </a:solidFill>
              </a:rPr>
              <a:t>-2</a:t>
            </a:r>
          </a:p>
          <a:p>
            <a:pPr algn="ctr"/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b="1" baseline="30000" dirty="0">
              <a:solidFill>
                <a:srgbClr val="FF0000"/>
              </a:solidFill>
            </a:endParaRPr>
          </a:p>
          <a:p>
            <a:pPr algn="ctr"/>
            <a:r>
              <a:rPr lang="ar-JO" dirty="0"/>
              <a:t>متحدا مع أيون أو اكثر موجب الشحنة</a:t>
            </a:r>
            <a:endParaRPr lang="en-US" baseline="300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D6DD3D-BD5D-44EB-975C-1F544461EF98}"/>
              </a:ext>
            </a:extLst>
          </p:cNvPr>
          <p:cNvCxnSpPr>
            <a:cxnSpLocks/>
          </p:cNvCxnSpPr>
          <p:nvPr/>
        </p:nvCxnSpPr>
        <p:spPr>
          <a:xfrm flipH="1">
            <a:off x="8149700" y="2040896"/>
            <a:ext cx="1518084" cy="58684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9F7834E-6756-453D-A9DB-0BFFA762587A}"/>
              </a:ext>
            </a:extLst>
          </p:cNvPr>
          <p:cNvSpPr txBox="1"/>
          <p:nvPr/>
        </p:nvSpPr>
        <p:spPr>
          <a:xfrm>
            <a:off x="2166151" y="256467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الكالسيت (</a:t>
            </a:r>
            <a:r>
              <a:rPr lang="en-US" dirty="0"/>
              <a:t>CaCO</a:t>
            </a:r>
            <a:r>
              <a:rPr lang="en-US" baseline="-25000" dirty="0"/>
              <a:t>3</a:t>
            </a:r>
            <a:r>
              <a:rPr lang="ar-JO" dirty="0"/>
              <a:t>)  معدن الملاكيت (</a:t>
            </a:r>
            <a:r>
              <a:rPr lang="en-US" dirty="0"/>
              <a:t>Cu</a:t>
            </a:r>
            <a:r>
              <a:rPr lang="en-US" baseline="-25000" dirty="0"/>
              <a:t>2</a:t>
            </a:r>
            <a:r>
              <a:rPr lang="en-US" dirty="0"/>
              <a:t>CO</a:t>
            </a:r>
            <a:r>
              <a:rPr lang="en-US" baseline="-25000" dirty="0"/>
              <a:t>3</a:t>
            </a:r>
            <a:r>
              <a:rPr lang="en-US" dirty="0"/>
              <a:t>(OH)</a:t>
            </a:r>
            <a:r>
              <a:rPr lang="en-US" baseline="-25000" dirty="0"/>
              <a:t>2</a:t>
            </a:r>
            <a:r>
              <a:rPr lang="ar-JO" dirty="0"/>
              <a:t>)</a:t>
            </a:r>
            <a:endParaRPr lang="en-US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71DA3716-93E0-45A7-BEA9-42932E8B2A80}"/>
              </a:ext>
            </a:extLst>
          </p:cNvPr>
          <p:cNvCxnSpPr/>
          <p:nvPr/>
        </p:nvCxnSpPr>
        <p:spPr>
          <a:xfrm flipH="1">
            <a:off x="7182034" y="823858"/>
            <a:ext cx="967666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A3F71CA-63EC-47C6-901C-B8416A22E170}"/>
              </a:ext>
            </a:extLst>
          </p:cNvPr>
          <p:cNvCxnSpPr>
            <a:cxnSpLocks/>
          </p:cNvCxnSpPr>
          <p:nvPr/>
        </p:nvCxnSpPr>
        <p:spPr>
          <a:xfrm flipH="1">
            <a:off x="5939522" y="1425720"/>
            <a:ext cx="2610035" cy="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tar: 6 Points 16">
            <a:extLst>
              <a:ext uri="{FF2B5EF4-FFF2-40B4-BE49-F238E27FC236}">
                <a16:creationId xmlns:a16="http://schemas.microsoft.com/office/drawing/2014/main" id="{8276546D-4838-4764-922A-7E4B9D0423BB}"/>
              </a:ext>
            </a:extLst>
          </p:cNvPr>
          <p:cNvSpPr/>
          <p:nvPr/>
        </p:nvSpPr>
        <p:spPr>
          <a:xfrm>
            <a:off x="9030071" y="3985104"/>
            <a:ext cx="2876364" cy="1944209"/>
          </a:xfrm>
          <a:prstGeom prst="star6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الأكاسيد</a:t>
            </a:r>
            <a:endParaRPr lang="en-US" sz="20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A30028-F608-4DFE-9EDC-A124ABC3CDDE}"/>
              </a:ext>
            </a:extLst>
          </p:cNvPr>
          <p:cNvSpPr txBox="1"/>
          <p:nvPr/>
        </p:nvSpPr>
        <p:spPr>
          <a:xfrm>
            <a:off x="285566" y="4362517"/>
            <a:ext cx="7190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تحتوي في تركيبها الكيميائي على  الاكسجين سالب الشحنة و عنصر واحد من العناصر الأخرى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b="1" baseline="300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042A59B-9FF2-498F-AC6D-816F7CE57D2F}"/>
              </a:ext>
            </a:extLst>
          </p:cNvPr>
          <p:cNvCxnSpPr>
            <a:cxnSpLocks/>
          </p:cNvCxnSpPr>
          <p:nvPr/>
        </p:nvCxnSpPr>
        <p:spPr>
          <a:xfrm flipH="1">
            <a:off x="7591856" y="4659095"/>
            <a:ext cx="1434953" cy="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4332C41-7713-41DB-BCE6-5B4F0908EB3D}"/>
              </a:ext>
            </a:extLst>
          </p:cNvPr>
          <p:cNvCxnSpPr>
            <a:cxnSpLocks/>
          </p:cNvCxnSpPr>
          <p:nvPr/>
        </p:nvCxnSpPr>
        <p:spPr>
          <a:xfrm flipH="1">
            <a:off x="7499217" y="5314223"/>
            <a:ext cx="1518084" cy="586840"/>
          </a:xfrm>
          <a:prstGeom prst="straightConnector1">
            <a:avLst/>
          </a:prstGeom>
          <a:ln w="571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3D0F594-D98C-4166-BFD9-C0213BF32151}"/>
              </a:ext>
            </a:extLst>
          </p:cNvPr>
          <p:cNvSpPr txBox="1"/>
          <p:nvPr/>
        </p:nvSpPr>
        <p:spPr>
          <a:xfrm>
            <a:off x="1394821" y="579055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الهيماتيت (</a:t>
            </a:r>
            <a:r>
              <a:rPr lang="en-US" dirty="0"/>
              <a:t>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ar-JO" dirty="0"/>
              <a:t>)  معدن الماغنتيت (</a:t>
            </a:r>
            <a:r>
              <a:rPr lang="en-US" dirty="0"/>
              <a:t>Fe</a:t>
            </a:r>
            <a:r>
              <a:rPr lang="en-US" baseline="-25000" dirty="0"/>
              <a:t>3</a:t>
            </a:r>
            <a:r>
              <a:rPr lang="en-US" dirty="0"/>
              <a:t>O</a:t>
            </a:r>
            <a:r>
              <a:rPr lang="en-US" baseline="-25000" dirty="0"/>
              <a:t>4</a:t>
            </a:r>
            <a:r>
              <a:rPr lang="ar-JO" dirty="0"/>
              <a:t>)</a:t>
            </a:r>
            <a:endParaRPr lang="en-US" dirty="0"/>
          </a:p>
        </p:txBody>
      </p:sp>
      <p:sp>
        <p:nvSpPr>
          <p:cNvPr id="20" name="Action Button: Go Back or Previous 1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51A363D-1FD5-464F-BD97-522EDEA1460E}"/>
              </a:ext>
            </a:extLst>
          </p:cNvPr>
          <p:cNvSpPr/>
          <p:nvPr/>
        </p:nvSpPr>
        <p:spPr>
          <a:xfrm>
            <a:off x="301841" y="301841"/>
            <a:ext cx="585926" cy="5149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937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10" grpId="0"/>
      <p:bldP spid="14" grpId="0"/>
      <p:bldP spid="17" grpId="0" animBg="1"/>
      <p:bldP spid="18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7BB6500B-1D8A-44E6-985F-9CB207752821}"/>
              </a:ext>
            </a:extLst>
          </p:cNvPr>
          <p:cNvSpPr/>
          <p:nvPr/>
        </p:nvSpPr>
        <p:spPr>
          <a:xfrm>
            <a:off x="8824405" y="266330"/>
            <a:ext cx="2876364" cy="1944209"/>
          </a:xfrm>
          <a:prstGeom prst="star6">
            <a:avLst/>
          </a:prstGeom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الهاليدات</a:t>
            </a:r>
            <a:endParaRPr lang="en-US" sz="2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CA417B-A4DE-48C3-A091-AAB8B324DC6F}"/>
              </a:ext>
            </a:extLst>
          </p:cNvPr>
          <p:cNvSpPr txBox="1"/>
          <p:nvPr/>
        </p:nvSpPr>
        <p:spPr>
          <a:xfrm>
            <a:off x="285566" y="925420"/>
            <a:ext cx="59835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تحتوي في تركيبها الكيميائي من اتحاد احد عناصر الهالوجينات مثل الكلور و الفلور و البروم مع عنصر آخر موجب الشحنة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b="1" baseline="30000" dirty="0">
              <a:solidFill>
                <a:srgbClr val="FF0000"/>
              </a:solidFill>
            </a:endParaRPr>
          </a:p>
          <a:p>
            <a:pPr algn="ctr"/>
            <a:endParaRPr lang="en-US" baseline="300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D6DD3D-BD5D-44EB-975C-1F544461EF98}"/>
              </a:ext>
            </a:extLst>
          </p:cNvPr>
          <p:cNvCxnSpPr>
            <a:cxnSpLocks/>
          </p:cNvCxnSpPr>
          <p:nvPr/>
        </p:nvCxnSpPr>
        <p:spPr>
          <a:xfrm flipH="1">
            <a:off x="8149700" y="2040896"/>
            <a:ext cx="1518084" cy="586840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9F7834E-6756-453D-A9DB-0BFFA762587A}"/>
              </a:ext>
            </a:extLst>
          </p:cNvPr>
          <p:cNvSpPr txBox="1"/>
          <p:nvPr/>
        </p:nvSpPr>
        <p:spPr>
          <a:xfrm>
            <a:off x="2166151" y="256467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الهاليت (</a:t>
            </a:r>
            <a:r>
              <a:rPr lang="en-US" dirty="0"/>
              <a:t>NaCl</a:t>
            </a:r>
            <a:r>
              <a:rPr lang="ar-JO" dirty="0"/>
              <a:t>)  معدن الفلوريت (</a:t>
            </a:r>
            <a:r>
              <a:rPr lang="en-US" dirty="0"/>
              <a:t>CaF</a:t>
            </a:r>
            <a:r>
              <a:rPr lang="en-US" baseline="-25000" dirty="0"/>
              <a:t>2</a:t>
            </a:r>
            <a:r>
              <a:rPr lang="ar-JO" dirty="0"/>
              <a:t>)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A3F71CA-63EC-47C6-901C-B8416A22E170}"/>
              </a:ext>
            </a:extLst>
          </p:cNvPr>
          <p:cNvCxnSpPr>
            <a:cxnSpLocks/>
          </p:cNvCxnSpPr>
          <p:nvPr/>
        </p:nvCxnSpPr>
        <p:spPr>
          <a:xfrm flipH="1">
            <a:off x="6369517" y="715449"/>
            <a:ext cx="2259400" cy="447043"/>
          </a:xfrm>
          <a:prstGeom prst="straightConnector1">
            <a:avLst/>
          </a:prstGeom>
          <a:ln w="57150">
            <a:solidFill>
              <a:schemeClr val="accent4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tar: 6 Points 16">
            <a:extLst>
              <a:ext uri="{FF2B5EF4-FFF2-40B4-BE49-F238E27FC236}">
                <a16:creationId xmlns:a16="http://schemas.microsoft.com/office/drawing/2014/main" id="{8276546D-4838-4764-922A-7E4B9D0423BB}"/>
              </a:ext>
            </a:extLst>
          </p:cNvPr>
          <p:cNvSpPr/>
          <p:nvPr/>
        </p:nvSpPr>
        <p:spPr>
          <a:xfrm>
            <a:off x="9030071" y="3985104"/>
            <a:ext cx="2876364" cy="1944209"/>
          </a:xfrm>
          <a:prstGeom prst="star6">
            <a:avLst/>
          </a:prstGeom>
          <a:ln w="57150">
            <a:solidFill>
              <a:srgbClr val="00B05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الكبريتات</a:t>
            </a:r>
            <a:endParaRPr lang="en-US" sz="20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A30028-F608-4DFE-9EDC-A124ABC3CDDE}"/>
              </a:ext>
            </a:extLst>
          </p:cNvPr>
          <p:cNvSpPr txBox="1"/>
          <p:nvPr/>
        </p:nvSpPr>
        <p:spPr>
          <a:xfrm>
            <a:off x="2907150" y="4383490"/>
            <a:ext cx="4678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dirty="0"/>
              <a:t>تحتوي في تركيبها الكيميائي على  ايون الكبريتات      </a:t>
            </a:r>
            <a:r>
              <a:rPr lang="en-US" dirty="0"/>
              <a:t>      </a:t>
            </a:r>
            <a:r>
              <a:rPr lang="en-US" b="1" dirty="0">
                <a:solidFill>
                  <a:srgbClr val="FF0000"/>
                </a:solidFill>
              </a:rPr>
              <a:t>SO</a:t>
            </a:r>
            <a:r>
              <a:rPr lang="en-US" b="1" baseline="-25000" dirty="0">
                <a:solidFill>
                  <a:srgbClr val="FF0000"/>
                </a:solidFill>
              </a:rPr>
              <a:t>4</a:t>
            </a:r>
            <a:r>
              <a:rPr lang="en-US" b="1" baseline="30000" dirty="0">
                <a:solidFill>
                  <a:srgbClr val="FF0000"/>
                </a:solidFill>
              </a:rPr>
              <a:t>-2</a:t>
            </a:r>
          </a:p>
          <a:p>
            <a:pPr algn="r"/>
            <a:r>
              <a:rPr lang="ar-JO" dirty="0"/>
              <a:t> 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042A59B-9FF2-498F-AC6D-816F7CE57D2F}"/>
              </a:ext>
            </a:extLst>
          </p:cNvPr>
          <p:cNvCxnSpPr>
            <a:cxnSpLocks/>
          </p:cNvCxnSpPr>
          <p:nvPr/>
        </p:nvCxnSpPr>
        <p:spPr>
          <a:xfrm flipH="1">
            <a:off x="7591856" y="4659095"/>
            <a:ext cx="1434953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4332C41-7713-41DB-BCE6-5B4F0908EB3D}"/>
              </a:ext>
            </a:extLst>
          </p:cNvPr>
          <p:cNvCxnSpPr>
            <a:cxnSpLocks/>
          </p:cNvCxnSpPr>
          <p:nvPr/>
        </p:nvCxnSpPr>
        <p:spPr>
          <a:xfrm flipH="1">
            <a:off x="7499217" y="5314223"/>
            <a:ext cx="1518084" cy="58684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3D0F594-D98C-4166-BFD9-C0213BF32151}"/>
              </a:ext>
            </a:extLst>
          </p:cNvPr>
          <p:cNvSpPr txBox="1"/>
          <p:nvPr/>
        </p:nvSpPr>
        <p:spPr>
          <a:xfrm>
            <a:off x="1394821" y="579055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الباريت (</a:t>
            </a:r>
            <a:r>
              <a:rPr lang="en-US" dirty="0"/>
              <a:t>BaSO</a:t>
            </a:r>
            <a:r>
              <a:rPr lang="en-US" baseline="-25000" dirty="0"/>
              <a:t>4</a:t>
            </a:r>
            <a:r>
              <a:rPr lang="ar-JO" dirty="0"/>
              <a:t>)  معدن الجبس (</a:t>
            </a:r>
            <a:r>
              <a:rPr lang="en-US" dirty="0"/>
              <a:t>CaSO</a:t>
            </a:r>
            <a:r>
              <a:rPr lang="en-US" baseline="-25000" dirty="0"/>
              <a:t>4</a:t>
            </a:r>
            <a:r>
              <a:rPr lang="en-US" dirty="0"/>
              <a:t>.2(H</a:t>
            </a:r>
            <a:r>
              <a:rPr lang="en-US" baseline="-25000" dirty="0"/>
              <a:t>2</a:t>
            </a:r>
            <a:r>
              <a:rPr lang="en-US" dirty="0"/>
              <a:t>O)</a:t>
            </a:r>
            <a:r>
              <a:rPr lang="ar-JO" dirty="0"/>
              <a:t>)</a:t>
            </a:r>
            <a:endParaRPr lang="en-US" dirty="0"/>
          </a:p>
        </p:txBody>
      </p:sp>
      <p:sp>
        <p:nvSpPr>
          <p:cNvPr id="12" name="Action Button: Go Back or Previous 1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41EE38F-09DE-4274-B985-18450CF2D064}"/>
              </a:ext>
            </a:extLst>
          </p:cNvPr>
          <p:cNvSpPr/>
          <p:nvPr/>
        </p:nvSpPr>
        <p:spPr>
          <a:xfrm>
            <a:off x="301841" y="301841"/>
            <a:ext cx="585926" cy="5149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3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4" grpId="0"/>
      <p:bldP spid="17" grpId="0" animBg="1"/>
      <p:bldP spid="18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7BB6500B-1D8A-44E6-985F-9CB207752821}"/>
              </a:ext>
            </a:extLst>
          </p:cNvPr>
          <p:cNvSpPr/>
          <p:nvPr/>
        </p:nvSpPr>
        <p:spPr>
          <a:xfrm>
            <a:off x="8824405" y="266330"/>
            <a:ext cx="2876364" cy="1944209"/>
          </a:xfrm>
          <a:prstGeom prst="star6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الكبريتيدات</a:t>
            </a:r>
            <a:endParaRPr lang="en-US" sz="20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CA417B-A4DE-48C3-A091-AAB8B324DC6F}"/>
              </a:ext>
            </a:extLst>
          </p:cNvPr>
          <p:cNvSpPr txBox="1"/>
          <p:nvPr/>
        </p:nvSpPr>
        <p:spPr>
          <a:xfrm>
            <a:off x="285566" y="925420"/>
            <a:ext cx="598354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تحتوي في تركيبها الكيميائي على الأيون السالب (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S</a:t>
            </a:r>
            <a:r>
              <a:rPr lang="en-US" b="1" baseline="30000" dirty="0">
                <a:solidFill>
                  <a:srgbClr val="FF0000"/>
                </a:solidFill>
              </a:rPr>
              <a:t>-2</a:t>
            </a:r>
            <a:r>
              <a:rPr lang="ar-JO" dirty="0"/>
              <a:t>)</a:t>
            </a:r>
            <a:r>
              <a:rPr lang="en-US" dirty="0"/>
              <a:t> </a:t>
            </a:r>
            <a:r>
              <a:rPr lang="ar-JO" dirty="0"/>
              <a:t> و عنصر اخر أو اكثر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b="1" baseline="30000" dirty="0">
              <a:solidFill>
                <a:srgbClr val="FF0000"/>
              </a:solidFill>
            </a:endParaRPr>
          </a:p>
          <a:p>
            <a:pPr algn="ctr"/>
            <a:endParaRPr lang="en-US" baseline="30000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4D6DD3D-BD5D-44EB-975C-1F544461EF98}"/>
              </a:ext>
            </a:extLst>
          </p:cNvPr>
          <p:cNvCxnSpPr>
            <a:cxnSpLocks/>
          </p:cNvCxnSpPr>
          <p:nvPr/>
        </p:nvCxnSpPr>
        <p:spPr>
          <a:xfrm flipH="1">
            <a:off x="8149700" y="2037130"/>
            <a:ext cx="1518084" cy="5868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F9F7834E-6756-453D-A9DB-0BFFA762587A}"/>
              </a:ext>
            </a:extLst>
          </p:cNvPr>
          <p:cNvSpPr txBox="1"/>
          <p:nvPr/>
        </p:nvSpPr>
        <p:spPr>
          <a:xfrm>
            <a:off x="2166151" y="256467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البيريت (</a:t>
            </a:r>
            <a:r>
              <a:rPr lang="en-US" dirty="0"/>
              <a:t>FeS2</a:t>
            </a:r>
            <a:r>
              <a:rPr lang="ar-JO" dirty="0"/>
              <a:t>)  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A3F71CA-63EC-47C6-901C-B8416A22E170}"/>
              </a:ext>
            </a:extLst>
          </p:cNvPr>
          <p:cNvCxnSpPr>
            <a:cxnSpLocks/>
          </p:cNvCxnSpPr>
          <p:nvPr/>
        </p:nvCxnSpPr>
        <p:spPr>
          <a:xfrm flipH="1">
            <a:off x="6369517" y="711683"/>
            <a:ext cx="2259400" cy="447043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tar: 6 Points 16">
            <a:extLst>
              <a:ext uri="{FF2B5EF4-FFF2-40B4-BE49-F238E27FC236}">
                <a16:creationId xmlns:a16="http://schemas.microsoft.com/office/drawing/2014/main" id="{8276546D-4838-4764-922A-7E4B9D0423BB}"/>
              </a:ext>
            </a:extLst>
          </p:cNvPr>
          <p:cNvSpPr/>
          <p:nvPr/>
        </p:nvSpPr>
        <p:spPr>
          <a:xfrm>
            <a:off x="9030071" y="3985104"/>
            <a:ext cx="2876364" cy="1944209"/>
          </a:xfrm>
          <a:prstGeom prst="star6">
            <a:avLst/>
          </a:prstGeom>
          <a:ln w="57150">
            <a:solidFill>
              <a:srgbClr val="EB7BDE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مجموعة الفوسفات</a:t>
            </a:r>
            <a:endParaRPr lang="en-US" sz="20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5A30028-F608-4DFE-9EDC-A124ABC3CDDE}"/>
              </a:ext>
            </a:extLst>
          </p:cNvPr>
          <p:cNvSpPr txBox="1"/>
          <p:nvPr/>
        </p:nvSpPr>
        <p:spPr>
          <a:xfrm>
            <a:off x="2907150" y="4383490"/>
            <a:ext cx="4678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dirty="0"/>
              <a:t>تحتوي في تركيبها الكيميائي على  ايون الفوسفات      </a:t>
            </a:r>
            <a:r>
              <a:rPr lang="en-US" dirty="0"/>
              <a:t>      </a:t>
            </a:r>
            <a:r>
              <a:rPr lang="en-US" b="1" dirty="0">
                <a:solidFill>
                  <a:srgbClr val="FF0000"/>
                </a:solidFill>
              </a:rPr>
              <a:t>PO</a:t>
            </a:r>
            <a:r>
              <a:rPr lang="en-US" b="1" baseline="-25000" dirty="0">
                <a:solidFill>
                  <a:srgbClr val="FF0000"/>
                </a:solidFill>
              </a:rPr>
              <a:t>4</a:t>
            </a:r>
            <a:r>
              <a:rPr lang="en-US" b="1" baseline="30000" dirty="0">
                <a:solidFill>
                  <a:srgbClr val="FF0000"/>
                </a:solidFill>
              </a:rPr>
              <a:t>-3</a:t>
            </a:r>
          </a:p>
          <a:p>
            <a:pPr algn="r"/>
            <a:r>
              <a:rPr lang="ar-JO" dirty="0"/>
              <a:t> </a:t>
            </a:r>
            <a:r>
              <a:rPr lang="en-US" b="1" baseline="30000" dirty="0">
                <a:solidFill>
                  <a:srgbClr val="FF0000"/>
                </a:solidFill>
              </a:rPr>
              <a:t> </a:t>
            </a:r>
            <a:endParaRPr lang="ar-JO" dirty="0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042A59B-9FF2-498F-AC6D-816F7CE57D2F}"/>
              </a:ext>
            </a:extLst>
          </p:cNvPr>
          <p:cNvCxnSpPr>
            <a:cxnSpLocks/>
          </p:cNvCxnSpPr>
          <p:nvPr/>
        </p:nvCxnSpPr>
        <p:spPr>
          <a:xfrm flipH="1">
            <a:off x="7591856" y="4659095"/>
            <a:ext cx="1434953" cy="0"/>
          </a:xfrm>
          <a:prstGeom prst="straightConnector1">
            <a:avLst/>
          </a:prstGeom>
          <a:ln w="57150">
            <a:solidFill>
              <a:srgbClr val="EB7B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4332C41-7713-41DB-BCE6-5B4F0908EB3D}"/>
              </a:ext>
            </a:extLst>
          </p:cNvPr>
          <p:cNvCxnSpPr>
            <a:cxnSpLocks/>
          </p:cNvCxnSpPr>
          <p:nvPr/>
        </p:nvCxnSpPr>
        <p:spPr>
          <a:xfrm flipH="1">
            <a:off x="7499217" y="5314223"/>
            <a:ext cx="1518084" cy="586840"/>
          </a:xfrm>
          <a:prstGeom prst="straightConnector1">
            <a:avLst/>
          </a:prstGeom>
          <a:ln w="57150">
            <a:solidFill>
              <a:srgbClr val="EB7BDE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F3D0F594-D98C-4166-BFD9-C0213BF32151}"/>
              </a:ext>
            </a:extLst>
          </p:cNvPr>
          <p:cNvSpPr txBox="1"/>
          <p:nvPr/>
        </p:nvSpPr>
        <p:spPr>
          <a:xfrm>
            <a:off x="1394821" y="5790559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dirty="0"/>
              <a:t>من الأمثلة عليها معدن الأباتيت (</a:t>
            </a:r>
            <a:r>
              <a:rPr lang="en-US" dirty="0"/>
              <a:t>Ca</a:t>
            </a:r>
            <a:r>
              <a:rPr lang="en-US" baseline="-25000" dirty="0"/>
              <a:t>5</a:t>
            </a:r>
            <a:r>
              <a:rPr lang="en-US" dirty="0"/>
              <a:t>(PO</a:t>
            </a:r>
            <a:r>
              <a:rPr lang="en-US" baseline="-25000" dirty="0"/>
              <a:t>4</a:t>
            </a:r>
            <a:r>
              <a:rPr lang="en-US" dirty="0"/>
              <a:t>)</a:t>
            </a:r>
            <a:r>
              <a:rPr lang="en-US" baseline="-25000" dirty="0"/>
              <a:t>3</a:t>
            </a:r>
            <a:r>
              <a:rPr lang="ar-JO" dirty="0"/>
              <a:t>) </a:t>
            </a:r>
            <a:endParaRPr lang="en-US" dirty="0"/>
          </a:p>
        </p:txBody>
      </p:sp>
      <p:sp>
        <p:nvSpPr>
          <p:cNvPr id="12" name="Action Button: Go Back or Previous 1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3CA7846B-5A66-4AA2-9916-888436159F28}"/>
              </a:ext>
            </a:extLst>
          </p:cNvPr>
          <p:cNvSpPr/>
          <p:nvPr/>
        </p:nvSpPr>
        <p:spPr>
          <a:xfrm>
            <a:off x="301841" y="301841"/>
            <a:ext cx="585926" cy="5149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15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4" grpId="0"/>
      <p:bldP spid="17" grpId="0" animBg="1"/>
      <p:bldP spid="18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r: 6 Points 3">
            <a:extLst>
              <a:ext uri="{FF2B5EF4-FFF2-40B4-BE49-F238E27FC236}">
                <a16:creationId xmlns:a16="http://schemas.microsoft.com/office/drawing/2014/main" id="{7BB6500B-1D8A-44E6-985F-9CB207752821}"/>
              </a:ext>
            </a:extLst>
          </p:cNvPr>
          <p:cNvSpPr/>
          <p:nvPr/>
        </p:nvSpPr>
        <p:spPr>
          <a:xfrm>
            <a:off x="3647002" y="525857"/>
            <a:ext cx="2876364" cy="1944209"/>
          </a:xfrm>
          <a:prstGeom prst="star6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JO" sz="2000" b="1" dirty="0"/>
              <a:t>المعادن أحادية العنصر</a:t>
            </a:r>
            <a:endParaRPr lang="en-US" sz="2000" b="1" dirty="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588C0E9-96AD-4679-8318-C6B399EC9DC8}"/>
              </a:ext>
            </a:extLst>
          </p:cNvPr>
          <p:cNvCxnSpPr>
            <a:cxnSpLocks/>
          </p:cNvCxnSpPr>
          <p:nvPr/>
        </p:nvCxnSpPr>
        <p:spPr>
          <a:xfrm>
            <a:off x="5085184" y="2845837"/>
            <a:ext cx="2472612" cy="1394109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97D7C969-1B31-498B-A5BC-973D9A6C61C6}"/>
              </a:ext>
            </a:extLst>
          </p:cNvPr>
          <p:cNvSpPr txBox="1"/>
          <p:nvPr/>
        </p:nvSpPr>
        <p:spPr>
          <a:xfrm>
            <a:off x="3104225" y="4242620"/>
            <a:ext cx="59835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معادن تحتوي على عنصر واحد فقط </a:t>
            </a:r>
            <a:endParaRPr lang="en-US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F452A7-7068-4433-99AB-CE8B1FDF9DE4}"/>
              </a:ext>
            </a:extLst>
          </p:cNvPr>
          <p:cNvCxnSpPr>
            <a:cxnSpLocks/>
          </p:cNvCxnSpPr>
          <p:nvPr/>
        </p:nvCxnSpPr>
        <p:spPr>
          <a:xfrm flipH="1">
            <a:off x="3564294" y="2894090"/>
            <a:ext cx="1520890" cy="997976"/>
          </a:xfrm>
          <a:prstGeom prst="straightConnector1">
            <a:avLst/>
          </a:prstGeom>
          <a:ln w="57150">
            <a:solidFill>
              <a:schemeClr val="accent2">
                <a:lumMod val="40000"/>
                <a:lumOff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92CA417B-A4DE-48C3-A091-AAB8B324DC6F}"/>
              </a:ext>
            </a:extLst>
          </p:cNvPr>
          <p:cNvSpPr txBox="1"/>
          <p:nvPr/>
        </p:nvSpPr>
        <p:spPr>
          <a:xfrm>
            <a:off x="452370" y="4104120"/>
            <a:ext cx="4632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dirty="0"/>
              <a:t>من الأمثلة عليها الذهب و النحاس و الفضة و الكبريت و    الغرافيت و الماس </a:t>
            </a:r>
            <a:endParaRPr lang="en-US" dirty="0"/>
          </a:p>
        </p:txBody>
      </p:sp>
      <p:sp>
        <p:nvSpPr>
          <p:cNvPr id="8" name="Action Button: Go Back or Previous 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45FB4A7-1379-4BAD-9181-94CA95C96628}"/>
              </a:ext>
            </a:extLst>
          </p:cNvPr>
          <p:cNvSpPr/>
          <p:nvPr/>
        </p:nvSpPr>
        <p:spPr>
          <a:xfrm>
            <a:off x="301841" y="301841"/>
            <a:ext cx="585926" cy="514905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4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992DE761-5591-4A93-89B6-91062708F64A}"/>
              </a:ext>
            </a:extLst>
          </p:cNvPr>
          <p:cNvSpPr/>
          <p:nvPr/>
        </p:nvSpPr>
        <p:spPr>
          <a:xfrm>
            <a:off x="5101418" y="-28115"/>
            <a:ext cx="1942669" cy="675229"/>
          </a:xfrm>
          <a:prstGeom prst="ellipse">
            <a:avLst/>
          </a:prstGeom>
          <a:solidFill>
            <a:srgbClr val="2E98DA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الصخور</a:t>
            </a:r>
            <a:endParaRPr lang="en-US" sz="3000" b="1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24533D6-247A-48B0-B0F5-B488459720CC}"/>
              </a:ext>
            </a:extLst>
          </p:cNvPr>
          <p:cNvCxnSpPr>
            <a:cxnSpLocks/>
          </p:cNvCxnSpPr>
          <p:nvPr/>
        </p:nvCxnSpPr>
        <p:spPr>
          <a:xfrm>
            <a:off x="7054225" y="497186"/>
            <a:ext cx="1625949" cy="27733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F80C1FE-51A8-4482-A437-DE6F700C2D1C}"/>
              </a:ext>
            </a:extLst>
          </p:cNvPr>
          <p:cNvCxnSpPr>
            <a:cxnSpLocks/>
          </p:cNvCxnSpPr>
          <p:nvPr/>
        </p:nvCxnSpPr>
        <p:spPr>
          <a:xfrm>
            <a:off x="6038102" y="738967"/>
            <a:ext cx="0" cy="640652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037DE99-0BD9-4C4F-B2DC-C3894693A93C}"/>
              </a:ext>
            </a:extLst>
          </p:cNvPr>
          <p:cNvCxnSpPr>
            <a:cxnSpLocks/>
          </p:cNvCxnSpPr>
          <p:nvPr/>
        </p:nvCxnSpPr>
        <p:spPr>
          <a:xfrm flipH="1">
            <a:off x="3331836" y="584449"/>
            <a:ext cx="1883153" cy="32870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F322A794-C19A-4D12-99DB-380DC1CA0182}"/>
              </a:ext>
            </a:extLst>
          </p:cNvPr>
          <p:cNvSpPr/>
          <p:nvPr/>
        </p:nvSpPr>
        <p:spPr>
          <a:xfrm>
            <a:off x="8690312" y="769135"/>
            <a:ext cx="1763486" cy="5933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الرسوبية</a:t>
            </a:r>
            <a:endParaRPr lang="en-US" sz="3000" b="1" dirty="0"/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5E99125-D165-45F6-B5E9-EA163D8B5525}"/>
              </a:ext>
            </a:extLst>
          </p:cNvPr>
          <p:cNvSpPr/>
          <p:nvPr/>
        </p:nvSpPr>
        <p:spPr>
          <a:xfrm>
            <a:off x="5204742" y="1489901"/>
            <a:ext cx="1763486" cy="5933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النارية</a:t>
            </a:r>
            <a:endParaRPr lang="en-US" sz="3000" b="1" dirty="0"/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476BBAC9-0DA6-4F6B-9767-A78C7B0E3AEA}"/>
              </a:ext>
            </a:extLst>
          </p:cNvPr>
          <p:cNvSpPr/>
          <p:nvPr/>
        </p:nvSpPr>
        <p:spPr>
          <a:xfrm>
            <a:off x="1558212" y="913152"/>
            <a:ext cx="1763486" cy="5933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000" b="1" dirty="0"/>
              <a:t>المتحولة</a:t>
            </a:r>
            <a:endParaRPr lang="en-US" sz="3000" b="1" dirty="0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6664AB9A-F2EA-4950-871C-1CE72F068DC9}"/>
              </a:ext>
            </a:extLst>
          </p:cNvPr>
          <p:cNvSpPr/>
          <p:nvPr/>
        </p:nvSpPr>
        <p:spPr>
          <a:xfrm>
            <a:off x="1444689" y="1904865"/>
            <a:ext cx="9302621" cy="593374"/>
          </a:xfrm>
          <a:custGeom>
            <a:avLst/>
            <a:gdLst>
              <a:gd name="connsiteX0" fmla="*/ 0 w 9302621"/>
              <a:gd name="connsiteY0" fmla="*/ 130629 h 593374"/>
              <a:gd name="connsiteX1" fmla="*/ 27992 w 9302621"/>
              <a:gd name="connsiteY1" fmla="*/ 186612 h 593374"/>
              <a:gd name="connsiteX2" fmla="*/ 37323 w 9302621"/>
              <a:gd name="connsiteY2" fmla="*/ 223935 h 593374"/>
              <a:gd name="connsiteX3" fmla="*/ 65315 w 9302621"/>
              <a:gd name="connsiteY3" fmla="*/ 261257 h 593374"/>
              <a:gd name="connsiteX4" fmla="*/ 139959 w 9302621"/>
              <a:gd name="connsiteY4" fmla="*/ 345233 h 593374"/>
              <a:gd name="connsiteX5" fmla="*/ 158621 w 9302621"/>
              <a:gd name="connsiteY5" fmla="*/ 363894 h 593374"/>
              <a:gd name="connsiteX6" fmla="*/ 186612 w 9302621"/>
              <a:gd name="connsiteY6" fmla="*/ 373225 h 593374"/>
              <a:gd name="connsiteX7" fmla="*/ 223935 w 9302621"/>
              <a:gd name="connsiteY7" fmla="*/ 391886 h 593374"/>
              <a:gd name="connsiteX8" fmla="*/ 261257 w 9302621"/>
              <a:gd name="connsiteY8" fmla="*/ 401216 h 593374"/>
              <a:gd name="connsiteX9" fmla="*/ 298580 w 9302621"/>
              <a:gd name="connsiteY9" fmla="*/ 419878 h 593374"/>
              <a:gd name="connsiteX10" fmla="*/ 382555 w 9302621"/>
              <a:gd name="connsiteY10" fmla="*/ 438539 h 593374"/>
              <a:gd name="connsiteX11" fmla="*/ 541176 w 9302621"/>
              <a:gd name="connsiteY11" fmla="*/ 429208 h 593374"/>
              <a:gd name="connsiteX12" fmla="*/ 606490 w 9302621"/>
              <a:gd name="connsiteY12" fmla="*/ 419878 h 593374"/>
              <a:gd name="connsiteX13" fmla="*/ 634482 w 9302621"/>
              <a:gd name="connsiteY13" fmla="*/ 401216 h 593374"/>
              <a:gd name="connsiteX14" fmla="*/ 662474 w 9302621"/>
              <a:gd name="connsiteY14" fmla="*/ 391886 h 593374"/>
              <a:gd name="connsiteX15" fmla="*/ 699796 w 9302621"/>
              <a:gd name="connsiteY15" fmla="*/ 373225 h 593374"/>
              <a:gd name="connsiteX16" fmla="*/ 774441 w 9302621"/>
              <a:gd name="connsiteY16" fmla="*/ 345233 h 593374"/>
              <a:gd name="connsiteX17" fmla="*/ 830425 w 9302621"/>
              <a:gd name="connsiteY17" fmla="*/ 307910 h 593374"/>
              <a:gd name="connsiteX18" fmla="*/ 877078 w 9302621"/>
              <a:gd name="connsiteY18" fmla="*/ 289249 h 593374"/>
              <a:gd name="connsiteX19" fmla="*/ 914400 w 9302621"/>
              <a:gd name="connsiteY19" fmla="*/ 270588 h 593374"/>
              <a:gd name="connsiteX20" fmla="*/ 970384 w 9302621"/>
              <a:gd name="connsiteY20" fmla="*/ 251927 h 593374"/>
              <a:gd name="connsiteX21" fmla="*/ 989045 w 9302621"/>
              <a:gd name="connsiteY21" fmla="*/ 233265 h 593374"/>
              <a:gd name="connsiteX22" fmla="*/ 1082351 w 9302621"/>
              <a:gd name="connsiteY22" fmla="*/ 195943 h 593374"/>
              <a:gd name="connsiteX23" fmla="*/ 1129004 w 9302621"/>
              <a:gd name="connsiteY23" fmla="*/ 177282 h 593374"/>
              <a:gd name="connsiteX24" fmla="*/ 1212980 w 9302621"/>
              <a:gd name="connsiteY24" fmla="*/ 149290 h 593374"/>
              <a:gd name="connsiteX25" fmla="*/ 1240972 w 9302621"/>
              <a:gd name="connsiteY25" fmla="*/ 139959 h 593374"/>
              <a:gd name="connsiteX26" fmla="*/ 1427584 w 9302621"/>
              <a:gd name="connsiteY26" fmla="*/ 149290 h 593374"/>
              <a:gd name="connsiteX27" fmla="*/ 1502229 w 9302621"/>
              <a:gd name="connsiteY27" fmla="*/ 177282 h 593374"/>
              <a:gd name="connsiteX28" fmla="*/ 1539551 w 9302621"/>
              <a:gd name="connsiteY28" fmla="*/ 205274 h 593374"/>
              <a:gd name="connsiteX29" fmla="*/ 1576874 w 9302621"/>
              <a:gd name="connsiteY29" fmla="*/ 214604 h 593374"/>
              <a:gd name="connsiteX30" fmla="*/ 1642188 w 9302621"/>
              <a:gd name="connsiteY30" fmla="*/ 261257 h 593374"/>
              <a:gd name="connsiteX31" fmla="*/ 1679510 w 9302621"/>
              <a:gd name="connsiteY31" fmla="*/ 270588 h 593374"/>
              <a:gd name="connsiteX32" fmla="*/ 1754155 w 9302621"/>
              <a:gd name="connsiteY32" fmla="*/ 326571 h 593374"/>
              <a:gd name="connsiteX33" fmla="*/ 1791478 w 9302621"/>
              <a:gd name="connsiteY33" fmla="*/ 335902 h 593374"/>
              <a:gd name="connsiteX34" fmla="*/ 1819470 w 9302621"/>
              <a:gd name="connsiteY34" fmla="*/ 363894 h 593374"/>
              <a:gd name="connsiteX35" fmla="*/ 1856792 w 9302621"/>
              <a:gd name="connsiteY35" fmla="*/ 382555 h 593374"/>
              <a:gd name="connsiteX36" fmla="*/ 1884784 w 9302621"/>
              <a:gd name="connsiteY36" fmla="*/ 401216 h 593374"/>
              <a:gd name="connsiteX37" fmla="*/ 1922106 w 9302621"/>
              <a:gd name="connsiteY37" fmla="*/ 419878 h 593374"/>
              <a:gd name="connsiteX38" fmla="*/ 1987421 w 9302621"/>
              <a:gd name="connsiteY38" fmla="*/ 457200 h 593374"/>
              <a:gd name="connsiteX39" fmla="*/ 2052735 w 9302621"/>
              <a:gd name="connsiteY39" fmla="*/ 494522 h 593374"/>
              <a:gd name="connsiteX40" fmla="*/ 2080727 w 9302621"/>
              <a:gd name="connsiteY40" fmla="*/ 503853 h 593374"/>
              <a:gd name="connsiteX41" fmla="*/ 2127380 w 9302621"/>
              <a:gd name="connsiteY41" fmla="*/ 522514 h 593374"/>
              <a:gd name="connsiteX42" fmla="*/ 2164702 w 9302621"/>
              <a:gd name="connsiteY42" fmla="*/ 531845 h 593374"/>
              <a:gd name="connsiteX43" fmla="*/ 2192694 w 9302621"/>
              <a:gd name="connsiteY43" fmla="*/ 541176 h 593374"/>
              <a:gd name="connsiteX44" fmla="*/ 2388637 w 9302621"/>
              <a:gd name="connsiteY44" fmla="*/ 531845 h 593374"/>
              <a:gd name="connsiteX45" fmla="*/ 2435290 w 9302621"/>
              <a:gd name="connsiteY45" fmla="*/ 513184 h 593374"/>
              <a:gd name="connsiteX46" fmla="*/ 2463282 w 9302621"/>
              <a:gd name="connsiteY46" fmla="*/ 503853 h 593374"/>
              <a:gd name="connsiteX47" fmla="*/ 2500604 w 9302621"/>
              <a:gd name="connsiteY47" fmla="*/ 485192 h 593374"/>
              <a:gd name="connsiteX48" fmla="*/ 2547257 w 9302621"/>
              <a:gd name="connsiteY48" fmla="*/ 475861 h 593374"/>
              <a:gd name="connsiteX49" fmla="*/ 2575249 w 9302621"/>
              <a:gd name="connsiteY49" fmla="*/ 466531 h 593374"/>
              <a:gd name="connsiteX50" fmla="*/ 2603241 w 9302621"/>
              <a:gd name="connsiteY50" fmla="*/ 447869 h 593374"/>
              <a:gd name="connsiteX51" fmla="*/ 2696547 w 9302621"/>
              <a:gd name="connsiteY51" fmla="*/ 410547 h 593374"/>
              <a:gd name="connsiteX52" fmla="*/ 2743200 w 9302621"/>
              <a:gd name="connsiteY52" fmla="*/ 382555 h 593374"/>
              <a:gd name="connsiteX53" fmla="*/ 2799184 w 9302621"/>
              <a:gd name="connsiteY53" fmla="*/ 345233 h 593374"/>
              <a:gd name="connsiteX54" fmla="*/ 2845837 w 9302621"/>
              <a:gd name="connsiteY54" fmla="*/ 326571 h 593374"/>
              <a:gd name="connsiteX55" fmla="*/ 2920482 w 9302621"/>
              <a:gd name="connsiteY55" fmla="*/ 289249 h 593374"/>
              <a:gd name="connsiteX56" fmla="*/ 2957804 w 9302621"/>
              <a:gd name="connsiteY56" fmla="*/ 270588 h 593374"/>
              <a:gd name="connsiteX57" fmla="*/ 2985796 w 9302621"/>
              <a:gd name="connsiteY57" fmla="*/ 251927 h 593374"/>
              <a:gd name="connsiteX58" fmla="*/ 3032449 w 9302621"/>
              <a:gd name="connsiteY58" fmla="*/ 233265 h 593374"/>
              <a:gd name="connsiteX59" fmla="*/ 3060441 w 9302621"/>
              <a:gd name="connsiteY59" fmla="*/ 214604 h 593374"/>
              <a:gd name="connsiteX60" fmla="*/ 3125755 w 9302621"/>
              <a:gd name="connsiteY60" fmla="*/ 195943 h 593374"/>
              <a:gd name="connsiteX61" fmla="*/ 3153747 w 9302621"/>
              <a:gd name="connsiteY61" fmla="*/ 186612 h 593374"/>
              <a:gd name="connsiteX62" fmla="*/ 3275045 w 9302621"/>
              <a:gd name="connsiteY62" fmla="*/ 195943 h 593374"/>
              <a:gd name="connsiteX63" fmla="*/ 3293706 w 9302621"/>
              <a:gd name="connsiteY63" fmla="*/ 223935 h 593374"/>
              <a:gd name="connsiteX64" fmla="*/ 3340359 w 9302621"/>
              <a:gd name="connsiteY64" fmla="*/ 261257 h 593374"/>
              <a:gd name="connsiteX65" fmla="*/ 3377682 w 9302621"/>
              <a:gd name="connsiteY65" fmla="*/ 317241 h 593374"/>
              <a:gd name="connsiteX66" fmla="*/ 3415004 w 9302621"/>
              <a:gd name="connsiteY66" fmla="*/ 363894 h 593374"/>
              <a:gd name="connsiteX67" fmla="*/ 3461657 w 9302621"/>
              <a:gd name="connsiteY67" fmla="*/ 401216 h 593374"/>
              <a:gd name="connsiteX68" fmla="*/ 3480319 w 9302621"/>
              <a:gd name="connsiteY68" fmla="*/ 419878 h 593374"/>
              <a:gd name="connsiteX69" fmla="*/ 3536302 w 9302621"/>
              <a:gd name="connsiteY69" fmla="*/ 447869 h 593374"/>
              <a:gd name="connsiteX70" fmla="*/ 3554964 w 9302621"/>
              <a:gd name="connsiteY70" fmla="*/ 466531 h 593374"/>
              <a:gd name="connsiteX71" fmla="*/ 3648270 w 9302621"/>
              <a:gd name="connsiteY71" fmla="*/ 503853 h 593374"/>
              <a:gd name="connsiteX72" fmla="*/ 3704253 w 9302621"/>
              <a:gd name="connsiteY72" fmla="*/ 522514 h 593374"/>
              <a:gd name="connsiteX73" fmla="*/ 3750906 w 9302621"/>
              <a:gd name="connsiteY73" fmla="*/ 531845 h 593374"/>
              <a:gd name="connsiteX74" fmla="*/ 3806890 w 9302621"/>
              <a:gd name="connsiteY74" fmla="*/ 550506 h 593374"/>
              <a:gd name="connsiteX75" fmla="*/ 3834882 w 9302621"/>
              <a:gd name="connsiteY75" fmla="*/ 559837 h 593374"/>
              <a:gd name="connsiteX76" fmla="*/ 3872204 w 9302621"/>
              <a:gd name="connsiteY76" fmla="*/ 569167 h 593374"/>
              <a:gd name="connsiteX77" fmla="*/ 3956180 w 9302621"/>
              <a:gd name="connsiteY77" fmla="*/ 578498 h 593374"/>
              <a:gd name="connsiteX78" fmla="*/ 4198776 w 9302621"/>
              <a:gd name="connsiteY78" fmla="*/ 578498 h 593374"/>
              <a:gd name="connsiteX79" fmla="*/ 4273421 w 9302621"/>
              <a:gd name="connsiteY79" fmla="*/ 569167 h 593374"/>
              <a:gd name="connsiteX80" fmla="*/ 4413380 w 9302621"/>
              <a:gd name="connsiteY80" fmla="*/ 550506 h 593374"/>
              <a:gd name="connsiteX81" fmla="*/ 4488025 w 9302621"/>
              <a:gd name="connsiteY81" fmla="*/ 531845 h 593374"/>
              <a:gd name="connsiteX82" fmla="*/ 4516017 w 9302621"/>
              <a:gd name="connsiteY82" fmla="*/ 522514 h 593374"/>
              <a:gd name="connsiteX83" fmla="*/ 4562670 w 9302621"/>
              <a:gd name="connsiteY83" fmla="*/ 513184 h 593374"/>
              <a:gd name="connsiteX84" fmla="*/ 4599992 w 9302621"/>
              <a:gd name="connsiteY84" fmla="*/ 494522 h 593374"/>
              <a:gd name="connsiteX85" fmla="*/ 4655976 w 9302621"/>
              <a:gd name="connsiteY85" fmla="*/ 485192 h 593374"/>
              <a:gd name="connsiteX86" fmla="*/ 4693298 w 9302621"/>
              <a:gd name="connsiteY86" fmla="*/ 475861 h 593374"/>
              <a:gd name="connsiteX87" fmla="*/ 4749282 w 9302621"/>
              <a:gd name="connsiteY87" fmla="*/ 457200 h 593374"/>
              <a:gd name="connsiteX88" fmla="*/ 4879910 w 9302621"/>
              <a:gd name="connsiteY88" fmla="*/ 438539 h 593374"/>
              <a:gd name="connsiteX89" fmla="*/ 4917233 w 9302621"/>
              <a:gd name="connsiteY89" fmla="*/ 429208 h 593374"/>
              <a:gd name="connsiteX90" fmla="*/ 5019870 w 9302621"/>
              <a:gd name="connsiteY90" fmla="*/ 410547 h 593374"/>
              <a:gd name="connsiteX91" fmla="*/ 5085184 w 9302621"/>
              <a:gd name="connsiteY91" fmla="*/ 391886 h 593374"/>
              <a:gd name="connsiteX92" fmla="*/ 5141168 w 9302621"/>
              <a:gd name="connsiteY92" fmla="*/ 401216 h 593374"/>
              <a:gd name="connsiteX93" fmla="*/ 5169159 w 9302621"/>
              <a:gd name="connsiteY93" fmla="*/ 410547 h 593374"/>
              <a:gd name="connsiteX94" fmla="*/ 5197151 w 9302621"/>
              <a:gd name="connsiteY94" fmla="*/ 429208 h 593374"/>
              <a:gd name="connsiteX95" fmla="*/ 5234474 w 9302621"/>
              <a:gd name="connsiteY95" fmla="*/ 438539 h 593374"/>
              <a:gd name="connsiteX96" fmla="*/ 5290457 w 9302621"/>
              <a:gd name="connsiteY96" fmla="*/ 475861 h 593374"/>
              <a:gd name="connsiteX97" fmla="*/ 5309119 w 9302621"/>
              <a:gd name="connsiteY97" fmla="*/ 494522 h 593374"/>
              <a:gd name="connsiteX98" fmla="*/ 5365102 w 9302621"/>
              <a:gd name="connsiteY98" fmla="*/ 513184 h 593374"/>
              <a:gd name="connsiteX99" fmla="*/ 5393094 w 9302621"/>
              <a:gd name="connsiteY99" fmla="*/ 522514 h 593374"/>
              <a:gd name="connsiteX100" fmla="*/ 5411755 w 9302621"/>
              <a:gd name="connsiteY100" fmla="*/ 541176 h 593374"/>
              <a:gd name="connsiteX101" fmla="*/ 5439747 w 9302621"/>
              <a:gd name="connsiteY101" fmla="*/ 550506 h 593374"/>
              <a:gd name="connsiteX102" fmla="*/ 5617029 w 9302621"/>
              <a:gd name="connsiteY102" fmla="*/ 531845 h 593374"/>
              <a:gd name="connsiteX103" fmla="*/ 5663682 w 9302621"/>
              <a:gd name="connsiteY103" fmla="*/ 503853 h 593374"/>
              <a:gd name="connsiteX104" fmla="*/ 5691674 w 9302621"/>
              <a:gd name="connsiteY104" fmla="*/ 494522 h 593374"/>
              <a:gd name="connsiteX105" fmla="*/ 5756988 w 9302621"/>
              <a:gd name="connsiteY105" fmla="*/ 438539 h 593374"/>
              <a:gd name="connsiteX106" fmla="*/ 5803641 w 9302621"/>
              <a:gd name="connsiteY106" fmla="*/ 419878 h 593374"/>
              <a:gd name="connsiteX107" fmla="*/ 5887617 w 9302621"/>
              <a:gd name="connsiteY107" fmla="*/ 363894 h 593374"/>
              <a:gd name="connsiteX108" fmla="*/ 5934270 w 9302621"/>
              <a:gd name="connsiteY108" fmla="*/ 317241 h 593374"/>
              <a:gd name="connsiteX109" fmla="*/ 5962261 w 9302621"/>
              <a:gd name="connsiteY109" fmla="*/ 279918 h 593374"/>
              <a:gd name="connsiteX110" fmla="*/ 6046237 w 9302621"/>
              <a:gd name="connsiteY110" fmla="*/ 205274 h 593374"/>
              <a:gd name="connsiteX111" fmla="*/ 6064898 w 9302621"/>
              <a:gd name="connsiteY111" fmla="*/ 186612 h 593374"/>
              <a:gd name="connsiteX112" fmla="*/ 6176866 w 9302621"/>
              <a:gd name="connsiteY112" fmla="*/ 130629 h 593374"/>
              <a:gd name="connsiteX113" fmla="*/ 6204857 w 9302621"/>
              <a:gd name="connsiteY113" fmla="*/ 121298 h 593374"/>
              <a:gd name="connsiteX114" fmla="*/ 6372808 w 9302621"/>
              <a:gd name="connsiteY114" fmla="*/ 130629 h 593374"/>
              <a:gd name="connsiteX115" fmla="*/ 6428792 w 9302621"/>
              <a:gd name="connsiteY115" fmla="*/ 139959 h 593374"/>
              <a:gd name="connsiteX116" fmla="*/ 6540759 w 9302621"/>
              <a:gd name="connsiteY116" fmla="*/ 149290 h 593374"/>
              <a:gd name="connsiteX117" fmla="*/ 6634066 w 9302621"/>
              <a:gd name="connsiteY117" fmla="*/ 158620 h 593374"/>
              <a:gd name="connsiteX118" fmla="*/ 6867331 w 9302621"/>
              <a:gd name="connsiteY118" fmla="*/ 149290 h 593374"/>
              <a:gd name="connsiteX119" fmla="*/ 6941976 w 9302621"/>
              <a:gd name="connsiteY119" fmla="*/ 158620 h 593374"/>
              <a:gd name="connsiteX120" fmla="*/ 6969968 w 9302621"/>
              <a:gd name="connsiteY120" fmla="*/ 186612 h 593374"/>
              <a:gd name="connsiteX121" fmla="*/ 6979298 w 9302621"/>
              <a:gd name="connsiteY121" fmla="*/ 214604 h 593374"/>
              <a:gd name="connsiteX122" fmla="*/ 7109927 w 9302621"/>
              <a:gd name="connsiteY122" fmla="*/ 363894 h 593374"/>
              <a:gd name="connsiteX123" fmla="*/ 7137919 w 9302621"/>
              <a:gd name="connsiteY123" fmla="*/ 382555 h 593374"/>
              <a:gd name="connsiteX124" fmla="*/ 7221894 w 9302621"/>
              <a:gd name="connsiteY124" fmla="*/ 447869 h 593374"/>
              <a:gd name="connsiteX125" fmla="*/ 7268547 w 9302621"/>
              <a:gd name="connsiteY125" fmla="*/ 475861 h 593374"/>
              <a:gd name="connsiteX126" fmla="*/ 7296539 w 9302621"/>
              <a:gd name="connsiteY126" fmla="*/ 494522 h 593374"/>
              <a:gd name="connsiteX127" fmla="*/ 7324531 w 9302621"/>
              <a:gd name="connsiteY127" fmla="*/ 503853 h 593374"/>
              <a:gd name="connsiteX128" fmla="*/ 7352523 w 9302621"/>
              <a:gd name="connsiteY128" fmla="*/ 522514 h 593374"/>
              <a:gd name="connsiteX129" fmla="*/ 7408506 w 9302621"/>
              <a:gd name="connsiteY129" fmla="*/ 541176 h 593374"/>
              <a:gd name="connsiteX130" fmla="*/ 7613780 w 9302621"/>
              <a:gd name="connsiteY130" fmla="*/ 531845 h 593374"/>
              <a:gd name="connsiteX131" fmla="*/ 7707086 w 9302621"/>
              <a:gd name="connsiteY131" fmla="*/ 513184 h 593374"/>
              <a:gd name="connsiteX132" fmla="*/ 7772400 w 9302621"/>
              <a:gd name="connsiteY132" fmla="*/ 475861 h 593374"/>
              <a:gd name="connsiteX133" fmla="*/ 7837715 w 9302621"/>
              <a:gd name="connsiteY133" fmla="*/ 447869 h 593374"/>
              <a:gd name="connsiteX134" fmla="*/ 7903029 w 9302621"/>
              <a:gd name="connsiteY134" fmla="*/ 401216 h 593374"/>
              <a:gd name="connsiteX135" fmla="*/ 7968343 w 9302621"/>
              <a:gd name="connsiteY135" fmla="*/ 345233 h 593374"/>
              <a:gd name="connsiteX136" fmla="*/ 7996335 w 9302621"/>
              <a:gd name="connsiteY136" fmla="*/ 335902 h 593374"/>
              <a:gd name="connsiteX137" fmla="*/ 8061649 w 9302621"/>
              <a:gd name="connsiteY137" fmla="*/ 279918 h 593374"/>
              <a:gd name="connsiteX138" fmla="*/ 8089641 w 9302621"/>
              <a:gd name="connsiteY138" fmla="*/ 270588 h 593374"/>
              <a:gd name="connsiteX139" fmla="*/ 8117633 w 9302621"/>
              <a:gd name="connsiteY139" fmla="*/ 242596 h 593374"/>
              <a:gd name="connsiteX140" fmla="*/ 8192278 w 9302621"/>
              <a:gd name="connsiteY140" fmla="*/ 205274 h 593374"/>
              <a:gd name="connsiteX141" fmla="*/ 8238931 w 9302621"/>
              <a:gd name="connsiteY141" fmla="*/ 167951 h 593374"/>
              <a:gd name="connsiteX142" fmla="*/ 8294915 w 9302621"/>
              <a:gd name="connsiteY142" fmla="*/ 149290 h 593374"/>
              <a:gd name="connsiteX143" fmla="*/ 8341568 w 9302621"/>
              <a:gd name="connsiteY143" fmla="*/ 111967 h 593374"/>
              <a:gd name="connsiteX144" fmla="*/ 8369559 w 9302621"/>
              <a:gd name="connsiteY144" fmla="*/ 93306 h 593374"/>
              <a:gd name="connsiteX145" fmla="*/ 8388221 w 9302621"/>
              <a:gd name="connsiteY145" fmla="*/ 74645 h 593374"/>
              <a:gd name="connsiteX146" fmla="*/ 8416212 w 9302621"/>
              <a:gd name="connsiteY146" fmla="*/ 55984 h 593374"/>
              <a:gd name="connsiteX147" fmla="*/ 8434874 w 9302621"/>
              <a:gd name="connsiteY147" fmla="*/ 37322 h 593374"/>
              <a:gd name="connsiteX148" fmla="*/ 8462866 w 9302621"/>
              <a:gd name="connsiteY148" fmla="*/ 18661 h 593374"/>
              <a:gd name="connsiteX149" fmla="*/ 8518849 w 9302621"/>
              <a:gd name="connsiteY149" fmla="*/ 0 h 593374"/>
              <a:gd name="connsiteX150" fmla="*/ 8658808 w 9302621"/>
              <a:gd name="connsiteY150" fmla="*/ 9331 h 593374"/>
              <a:gd name="connsiteX151" fmla="*/ 8686800 w 9302621"/>
              <a:gd name="connsiteY151" fmla="*/ 18661 h 593374"/>
              <a:gd name="connsiteX152" fmla="*/ 8761445 w 9302621"/>
              <a:gd name="connsiteY152" fmla="*/ 37322 h 593374"/>
              <a:gd name="connsiteX153" fmla="*/ 8836090 w 9302621"/>
              <a:gd name="connsiteY153" fmla="*/ 55984 h 593374"/>
              <a:gd name="connsiteX154" fmla="*/ 8892074 w 9302621"/>
              <a:gd name="connsiteY154" fmla="*/ 83976 h 593374"/>
              <a:gd name="connsiteX155" fmla="*/ 8920066 w 9302621"/>
              <a:gd name="connsiteY155" fmla="*/ 102637 h 593374"/>
              <a:gd name="connsiteX156" fmla="*/ 8957388 w 9302621"/>
              <a:gd name="connsiteY156" fmla="*/ 158620 h 593374"/>
              <a:gd name="connsiteX157" fmla="*/ 9004041 w 9302621"/>
              <a:gd name="connsiteY157" fmla="*/ 242596 h 593374"/>
              <a:gd name="connsiteX158" fmla="*/ 9041364 w 9302621"/>
              <a:gd name="connsiteY158" fmla="*/ 298580 h 593374"/>
              <a:gd name="connsiteX159" fmla="*/ 9069355 w 9302621"/>
              <a:gd name="connsiteY159" fmla="*/ 307910 h 593374"/>
              <a:gd name="connsiteX160" fmla="*/ 9125339 w 9302621"/>
              <a:gd name="connsiteY160" fmla="*/ 335902 h 593374"/>
              <a:gd name="connsiteX161" fmla="*/ 9153331 w 9302621"/>
              <a:gd name="connsiteY161" fmla="*/ 354563 h 593374"/>
              <a:gd name="connsiteX162" fmla="*/ 9181323 w 9302621"/>
              <a:gd name="connsiteY162" fmla="*/ 363894 h 593374"/>
              <a:gd name="connsiteX163" fmla="*/ 9237306 w 9302621"/>
              <a:gd name="connsiteY163" fmla="*/ 401216 h 593374"/>
              <a:gd name="connsiteX164" fmla="*/ 9246637 w 9302621"/>
              <a:gd name="connsiteY164" fmla="*/ 429208 h 593374"/>
              <a:gd name="connsiteX165" fmla="*/ 9274629 w 9302621"/>
              <a:gd name="connsiteY165" fmla="*/ 447869 h 593374"/>
              <a:gd name="connsiteX166" fmla="*/ 9293290 w 9302621"/>
              <a:gd name="connsiteY166" fmla="*/ 466531 h 593374"/>
              <a:gd name="connsiteX167" fmla="*/ 9302621 w 9302621"/>
              <a:gd name="connsiteY167" fmla="*/ 494522 h 593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</a:cxnLst>
            <a:rect l="l" t="t" r="r" b="b"/>
            <a:pathLst>
              <a:path w="9302621" h="593374">
                <a:moveTo>
                  <a:pt x="0" y="130629"/>
                </a:moveTo>
                <a:cubicBezTo>
                  <a:pt x="9331" y="149290"/>
                  <a:pt x="20243" y="167241"/>
                  <a:pt x="27992" y="186612"/>
                </a:cubicBezTo>
                <a:cubicBezTo>
                  <a:pt x="32755" y="198519"/>
                  <a:pt x="31588" y="212465"/>
                  <a:pt x="37323" y="223935"/>
                </a:cubicBezTo>
                <a:cubicBezTo>
                  <a:pt x="44278" y="237844"/>
                  <a:pt x="56276" y="248603"/>
                  <a:pt x="65315" y="261257"/>
                </a:cubicBezTo>
                <a:cubicBezTo>
                  <a:pt x="106941" y="319534"/>
                  <a:pt x="56451" y="261725"/>
                  <a:pt x="139959" y="345233"/>
                </a:cubicBezTo>
                <a:cubicBezTo>
                  <a:pt x="146180" y="351454"/>
                  <a:pt x="150275" y="361112"/>
                  <a:pt x="158621" y="363894"/>
                </a:cubicBezTo>
                <a:cubicBezTo>
                  <a:pt x="167951" y="367004"/>
                  <a:pt x="177572" y="369351"/>
                  <a:pt x="186612" y="373225"/>
                </a:cubicBezTo>
                <a:cubicBezTo>
                  <a:pt x="199397" y="378704"/>
                  <a:pt x="210911" y="387002"/>
                  <a:pt x="223935" y="391886"/>
                </a:cubicBezTo>
                <a:cubicBezTo>
                  <a:pt x="235942" y="396389"/>
                  <a:pt x="248816" y="398106"/>
                  <a:pt x="261257" y="401216"/>
                </a:cubicBezTo>
                <a:cubicBezTo>
                  <a:pt x="273698" y="407437"/>
                  <a:pt x="285556" y="414994"/>
                  <a:pt x="298580" y="419878"/>
                </a:cubicBezTo>
                <a:cubicBezTo>
                  <a:pt x="313633" y="425523"/>
                  <a:pt x="369895" y="436007"/>
                  <a:pt x="382555" y="438539"/>
                </a:cubicBezTo>
                <a:cubicBezTo>
                  <a:pt x="435429" y="435429"/>
                  <a:pt x="488394" y="433606"/>
                  <a:pt x="541176" y="429208"/>
                </a:cubicBezTo>
                <a:cubicBezTo>
                  <a:pt x="563092" y="427382"/>
                  <a:pt x="585425" y="426197"/>
                  <a:pt x="606490" y="419878"/>
                </a:cubicBezTo>
                <a:cubicBezTo>
                  <a:pt x="617231" y="416656"/>
                  <a:pt x="624452" y="406231"/>
                  <a:pt x="634482" y="401216"/>
                </a:cubicBezTo>
                <a:cubicBezTo>
                  <a:pt x="643279" y="396818"/>
                  <a:pt x="653434" y="395760"/>
                  <a:pt x="662474" y="391886"/>
                </a:cubicBezTo>
                <a:cubicBezTo>
                  <a:pt x="675259" y="386407"/>
                  <a:pt x="686773" y="378109"/>
                  <a:pt x="699796" y="373225"/>
                </a:cubicBezTo>
                <a:cubicBezTo>
                  <a:pt x="758849" y="351080"/>
                  <a:pt x="716716" y="379868"/>
                  <a:pt x="774441" y="345233"/>
                </a:cubicBezTo>
                <a:cubicBezTo>
                  <a:pt x="793673" y="333694"/>
                  <a:pt x="809601" y="316240"/>
                  <a:pt x="830425" y="307910"/>
                </a:cubicBezTo>
                <a:cubicBezTo>
                  <a:pt x="845976" y="301690"/>
                  <a:pt x="861773" y="296051"/>
                  <a:pt x="877078" y="289249"/>
                </a:cubicBezTo>
                <a:cubicBezTo>
                  <a:pt x="889788" y="283600"/>
                  <a:pt x="901486" y="275754"/>
                  <a:pt x="914400" y="270588"/>
                </a:cubicBezTo>
                <a:cubicBezTo>
                  <a:pt x="932664" y="263283"/>
                  <a:pt x="970384" y="251927"/>
                  <a:pt x="970384" y="251927"/>
                </a:cubicBezTo>
                <a:cubicBezTo>
                  <a:pt x="976604" y="245706"/>
                  <a:pt x="981725" y="238145"/>
                  <a:pt x="989045" y="233265"/>
                </a:cubicBezTo>
                <a:cubicBezTo>
                  <a:pt x="1021864" y="211385"/>
                  <a:pt x="1044422" y="211114"/>
                  <a:pt x="1082351" y="195943"/>
                </a:cubicBezTo>
                <a:cubicBezTo>
                  <a:pt x="1097902" y="189723"/>
                  <a:pt x="1113264" y="183006"/>
                  <a:pt x="1129004" y="177282"/>
                </a:cubicBezTo>
                <a:cubicBezTo>
                  <a:pt x="1129097" y="177248"/>
                  <a:pt x="1198937" y="153971"/>
                  <a:pt x="1212980" y="149290"/>
                </a:cubicBezTo>
                <a:lnTo>
                  <a:pt x="1240972" y="139959"/>
                </a:lnTo>
                <a:cubicBezTo>
                  <a:pt x="1303176" y="143069"/>
                  <a:pt x="1365517" y="144118"/>
                  <a:pt x="1427584" y="149290"/>
                </a:cubicBezTo>
                <a:cubicBezTo>
                  <a:pt x="1452386" y="151357"/>
                  <a:pt x="1481654" y="164422"/>
                  <a:pt x="1502229" y="177282"/>
                </a:cubicBezTo>
                <a:cubicBezTo>
                  <a:pt x="1515416" y="185524"/>
                  <a:pt x="1525642" y="198319"/>
                  <a:pt x="1539551" y="205274"/>
                </a:cubicBezTo>
                <a:cubicBezTo>
                  <a:pt x="1551021" y="211009"/>
                  <a:pt x="1564433" y="211494"/>
                  <a:pt x="1576874" y="214604"/>
                </a:cubicBezTo>
                <a:cubicBezTo>
                  <a:pt x="1581126" y="217793"/>
                  <a:pt x="1631573" y="256708"/>
                  <a:pt x="1642188" y="261257"/>
                </a:cubicBezTo>
                <a:cubicBezTo>
                  <a:pt x="1653975" y="266309"/>
                  <a:pt x="1667069" y="267478"/>
                  <a:pt x="1679510" y="270588"/>
                </a:cubicBezTo>
                <a:cubicBezTo>
                  <a:pt x="1700236" y="291313"/>
                  <a:pt x="1726023" y="319538"/>
                  <a:pt x="1754155" y="326571"/>
                </a:cubicBezTo>
                <a:lnTo>
                  <a:pt x="1791478" y="335902"/>
                </a:lnTo>
                <a:cubicBezTo>
                  <a:pt x="1800809" y="345233"/>
                  <a:pt x="1808732" y="356224"/>
                  <a:pt x="1819470" y="363894"/>
                </a:cubicBezTo>
                <a:cubicBezTo>
                  <a:pt x="1830788" y="371979"/>
                  <a:pt x="1844716" y="375654"/>
                  <a:pt x="1856792" y="382555"/>
                </a:cubicBezTo>
                <a:cubicBezTo>
                  <a:pt x="1866529" y="388119"/>
                  <a:pt x="1875048" y="395652"/>
                  <a:pt x="1884784" y="401216"/>
                </a:cubicBezTo>
                <a:cubicBezTo>
                  <a:pt x="1896861" y="408117"/>
                  <a:pt x="1910788" y="411793"/>
                  <a:pt x="1922106" y="419878"/>
                </a:cubicBezTo>
                <a:cubicBezTo>
                  <a:pt x="1981969" y="462638"/>
                  <a:pt x="1915135" y="439128"/>
                  <a:pt x="1987421" y="457200"/>
                </a:cubicBezTo>
                <a:cubicBezTo>
                  <a:pt x="2015535" y="475943"/>
                  <a:pt x="2019585" y="480315"/>
                  <a:pt x="2052735" y="494522"/>
                </a:cubicBezTo>
                <a:cubicBezTo>
                  <a:pt x="2061775" y="498396"/>
                  <a:pt x="2071518" y="500400"/>
                  <a:pt x="2080727" y="503853"/>
                </a:cubicBezTo>
                <a:cubicBezTo>
                  <a:pt x="2096409" y="509734"/>
                  <a:pt x="2111491" y="517217"/>
                  <a:pt x="2127380" y="522514"/>
                </a:cubicBezTo>
                <a:cubicBezTo>
                  <a:pt x="2139546" y="526569"/>
                  <a:pt x="2152372" y="528322"/>
                  <a:pt x="2164702" y="531845"/>
                </a:cubicBezTo>
                <a:cubicBezTo>
                  <a:pt x="2174159" y="534547"/>
                  <a:pt x="2183363" y="538066"/>
                  <a:pt x="2192694" y="541176"/>
                </a:cubicBezTo>
                <a:cubicBezTo>
                  <a:pt x="2258008" y="538066"/>
                  <a:pt x="2323680" y="539340"/>
                  <a:pt x="2388637" y="531845"/>
                </a:cubicBezTo>
                <a:cubicBezTo>
                  <a:pt x="2405276" y="529925"/>
                  <a:pt x="2419608" y="519065"/>
                  <a:pt x="2435290" y="513184"/>
                </a:cubicBezTo>
                <a:cubicBezTo>
                  <a:pt x="2444499" y="509731"/>
                  <a:pt x="2454242" y="507727"/>
                  <a:pt x="2463282" y="503853"/>
                </a:cubicBezTo>
                <a:cubicBezTo>
                  <a:pt x="2476066" y="498374"/>
                  <a:pt x="2487409" y="489590"/>
                  <a:pt x="2500604" y="485192"/>
                </a:cubicBezTo>
                <a:cubicBezTo>
                  <a:pt x="2515649" y="480177"/>
                  <a:pt x="2531872" y="479707"/>
                  <a:pt x="2547257" y="475861"/>
                </a:cubicBezTo>
                <a:cubicBezTo>
                  <a:pt x="2556799" y="473476"/>
                  <a:pt x="2565918" y="469641"/>
                  <a:pt x="2575249" y="466531"/>
                </a:cubicBezTo>
                <a:cubicBezTo>
                  <a:pt x="2584580" y="460310"/>
                  <a:pt x="2592993" y="452424"/>
                  <a:pt x="2603241" y="447869"/>
                </a:cubicBezTo>
                <a:cubicBezTo>
                  <a:pt x="2702772" y="403632"/>
                  <a:pt x="2620169" y="452979"/>
                  <a:pt x="2696547" y="410547"/>
                </a:cubicBezTo>
                <a:cubicBezTo>
                  <a:pt x="2712400" y="401740"/>
                  <a:pt x="2727900" y="392291"/>
                  <a:pt x="2743200" y="382555"/>
                </a:cubicBezTo>
                <a:cubicBezTo>
                  <a:pt x="2762122" y="370514"/>
                  <a:pt x="2779495" y="355973"/>
                  <a:pt x="2799184" y="345233"/>
                </a:cubicBezTo>
                <a:cubicBezTo>
                  <a:pt x="2813888" y="337213"/>
                  <a:pt x="2830630" y="333590"/>
                  <a:pt x="2845837" y="326571"/>
                </a:cubicBezTo>
                <a:cubicBezTo>
                  <a:pt x="2871095" y="314913"/>
                  <a:pt x="2895600" y="301690"/>
                  <a:pt x="2920482" y="289249"/>
                </a:cubicBezTo>
                <a:cubicBezTo>
                  <a:pt x="2932923" y="283029"/>
                  <a:pt x="2946231" y="278303"/>
                  <a:pt x="2957804" y="270588"/>
                </a:cubicBezTo>
                <a:cubicBezTo>
                  <a:pt x="2967135" y="264368"/>
                  <a:pt x="2975766" y="256942"/>
                  <a:pt x="2985796" y="251927"/>
                </a:cubicBezTo>
                <a:cubicBezTo>
                  <a:pt x="3000777" y="244437"/>
                  <a:pt x="3017468" y="240755"/>
                  <a:pt x="3032449" y="233265"/>
                </a:cubicBezTo>
                <a:cubicBezTo>
                  <a:pt x="3042479" y="228250"/>
                  <a:pt x="3050411" y="219619"/>
                  <a:pt x="3060441" y="214604"/>
                </a:cubicBezTo>
                <a:cubicBezTo>
                  <a:pt x="3075351" y="207149"/>
                  <a:pt x="3111810" y="199927"/>
                  <a:pt x="3125755" y="195943"/>
                </a:cubicBezTo>
                <a:cubicBezTo>
                  <a:pt x="3135212" y="193241"/>
                  <a:pt x="3144416" y="189722"/>
                  <a:pt x="3153747" y="186612"/>
                </a:cubicBezTo>
                <a:cubicBezTo>
                  <a:pt x="3194180" y="189722"/>
                  <a:pt x="3235862" y="185494"/>
                  <a:pt x="3275045" y="195943"/>
                </a:cubicBezTo>
                <a:cubicBezTo>
                  <a:pt x="3285880" y="198832"/>
                  <a:pt x="3286701" y="215178"/>
                  <a:pt x="3293706" y="223935"/>
                </a:cubicBezTo>
                <a:cubicBezTo>
                  <a:pt x="3308899" y="242926"/>
                  <a:pt x="3319578" y="247403"/>
                  <a:pt x="3340359" y="261257"/>
                </a:cubicBezTo>
                <a:cubicBezTo>
                  <a:pt x="3362547" y="327818"/>
                  <a:pt x="3331085" y="247344"/>
                  <a:pt x="3377682" y="317241"/>
                </a:cubicBezTo>
                <a:cubicBezTo>
                  <a:pt x="3413736" y="371324"/>
                  <a:pt x="3352401" y="322159"/>
                  <a:pt x="3415004" y="363894"/>
                </a:cubicBezTo>
                <a:cubicBezTo>
                  <a:pt x="3452174" y="419647"/>
                  <a:pt x="3411580" y="371170"/>
                  <a:pt x="3461657" y="401216"/>
                </a:cubicBezTo>
                <a:cubicBezTo>
                  <a:pt x="3469201" y="405742"/>
                  <a:pt x="3473449" y="414382"/>
                  <a:pt x="3480319" y="419878"/>
                </a:cubicBezTo>
                <a:cubicBezTo>
                  <a:pt x="3506159" y="440550"/>
                  <a:pt x="3506736" y="438014"/>
                  <a:pt x="3536302" y="447869"/>
                </a:cubicBezTo>
                <a:cubicBezTo>
                  <a:pt x="3542523" y="454090"/>
                  <a:pt x="3547644" y="461651"/>
                  <a:pt x="3554964" y="466531"/>
                </a:cubicBezTo>
                <a:cubicBezTo>
                  <a:pt x="3582423" y="484837"/>
                  <a:pt x="3617922" y="493737"/>
                  <a:pt x="3648270" y="503853"/>
                </a:cubicBezTo>
                <a:cubicBezTo>
                  <a:pt x="3648283" y="503857"/>
                  <a:pt x="3704240" y="522511"/>
                  <a:pt x="3704253" y="522514"/>
                </a:cubicBezTo>
                <a:cubicBezTo>
                  <a:pt x="3719804" y="525624"/>
                  <a:pt x="3735606" y="527672"/>
                  <a:pt x="3750906" y="531845"/>
                </a:cubicBezTo>
                <a:cubicBezTo>
                  <a:pt x="3769884" y="537021"/>
                  <a:pt x="3788229" y="544286"/>
                  <a:pt x="3806890" y="550506"/>
                </a:cubicBezTo>
                <a:cubicBezTo>
                  <a:pt x="3816221" y="553616"/>
                  <a:pt x="3825340" y="557452"/>
                  <a:pt x="3834882" y="559837"/>
                </a:cubicBezTo>
                <a:cubicBezTo>
                  <a:pt x="3847323" y="562947"/>
                  <a:pt x="3859530" y="567217"/>
                  <a:pt x="3872204" y="569167"/>
                </a:cubicBezTo>
                <a:cubicBezTo>
                  <a:pt x="3900041" y="573450"/>
                  <a:pt x="3928188" y="575388"/>
                  <a:pt x="3956180" y="578498"/>
                </a:cubicBezTo>
                <a:cubicBezTo>
                  <a:pt x="4057217" y="603759"/>
                  <a:pt x="3995300" y="592064"/>
                  <a:pt x="4198776" y="578498"/>
                </a:cubicBezTo>
                <a:cubicBezTo>
                  <a:pt x="4223796" y="576830"/>
                  <a:pt x="4248517" y="572097"/>
                  <a:pt x="4273421" y="569167"/>
                </a:cubicBezTo>
                <a:cubicBezTo>
                  <a:pt x="4321718" y="563485"/>
                  <a:pt x="4366212" y="560613"/>
                  <a:pt x="4413380" y="550506"/>
                </a:cubicBezTo>
                <a:cubicBezTo>
                  <a:pt x="4438458" y="545132"/>
                  <a:pt x="4463694" y="539956"/>
                  <a:pt x="4488025" y="531845"/>
                </a:cubicBezTo>
                <a:cubicBezTo>
                  <a:pt x="4497356" y="528735"/>
                  <a:pt x="4506475" y="524899"/>
                  <a:pt x="4516017" y="522514"/>
                </a:cubicBezTo>
                <a:cubicBezTo>
                  <a:pt x="4531402" y="518668"/>
                  <a:pt x="4547119" y="516294"/>
                  <a:pt x="4562670" y="513184"/>
                </a:cubicBezTo>
                <a:cubicBezTo>
                  <a:pt x="4575111" y="506963"/>
                  <a:pt x="4586669" y="498519"/>
                  <a:pt x="4599992" y="494522"/>
                </a:cubicBezTo>
                <a:cubicBezTo>
                  <a:pt x="4618113" y="489086"/>
                  <a:pt x="4637425" y="488902"/>
                  <a:pt x="4655976" y="485192"/>
                </a:cubicBezTo>
                <a:cubicBezTo>
                  <a:pt x="4668551" y="482677"/>
                  <a:pt x="4681015" y="479546"/>
                  <a:pt x="4693298" y="475861"/>
                </a:cubicBezTo>
                <a:cubicBezTo>
                  <a:pt x="4712139" y="470209"/>
                  <a:pt x="4729879" y="460434"/>
                  <a:pt x="4749282" y="457200"/>
                </a:cubicBezTo>
                <a:cubicBezTo>
                  <a:pt x="4830000" y="443747"/>
                  <a:pt x="4786493" y="450215"/>
                  <a:pt x="4879910" y="438539"/>
                </a:cubicBezTo>
                <a:cubicBezTo>
                  <a:pt x="4892351" y="435429"/>
                  <a:pt x="4904714" y="431990"/>
                  <a:pt x="4917233" y="429208"/>
                </a:cubicBezTo>
                <a:cubicBezTo>
                  <a:pt x="4956341" y="420518"/>
                  <a:pt x="4979375" y="417296"/>
                  <a:pt x="5019870" y="410547"/>
                </a:cubicBezTo>
                <a:cubicBezTo>
                  <a:pt x="5033074" y="406145"/>
                  <a:pt x="5073463" y="391886"/>
                  <a:pt x="5085184" y="391886"/>
                </a:cubicBezTo>
                <a:cubicBezTo>
                  <a:pt x="5104103" y="391886"/>
                  <a:pt x="5122507" y="398106"/>
                  <a:pt x="5141168" y="401216"/>
                </a:cubicBezTo>
                <a:cubicBezTo>
                  <a:pt x="5150498" y="404326"/>
                  <a:pt x="5160362" y="406149"/>
                  <a:pt x="5169159" y="410547"/>
                </a:cubicBezTo>
                <a:cubicBezTo>
                  <a:pt x="5179189" y="415562"/>
                  <a:pt x="5186844" y="424791"/>
                  <a:pt x="5197151" y="429208"/>
                </a:cubicBezTo>
                <a:cubicBezTo>
                  <a:pt x="5208938" y="434260"/>
                  <a:pt x="5222033" y="435429"/>
                  <a:pt x="5234474" y="438539"/>
                </a:cubicBezTo>
                <a:cubicBezTo>
                  <a:pt x="5253135" y="450980"/>
                  <a:pt x="5274598" y="460003"/>
                  <a:pt x="5290457" y="475861"/>
                </a:cubicBezTo>
                <a:cubicBezTo>
                  <a:pt x="5296678" y="482081"/>
                  <a:pt x="5301251" y="490588"/>
                  <a:pt x="5309119" y="494522"/>
                </a:cubicBezTo>
                <a:cubicBezTo>
                  <a:pt x="5326713" y="503319"/>
                  <a:pt x="5346441" y="506964"/>
                  <a:pt x="5365102" y="513184"/>
                </a:cubicBezTo>
                <a:lnTo>
                  <a:pt x="5393094" y="522514"/>
                </a:lnTo>
                <a:cubicBezTo>
                  <a:pt x="5399314" y="528735"/>
                  <a:pt x="5404212" y="536650"/>
                  <a:pt x="5411755" y="541176"/>
                </a:cubicBezTo>
                <a:cubicBezTo>
                  <a:pt x="5420189" y="546236"/>
                  <a:pt x="5429922" y="550953"/>
                  <a:pt x="5439747" y="550506"/>
                </a:cubicBezTo>
                <a:cubicBezTo>
                  <a:pt x="5499106" y="547808"/>
                  <a:pt x="5557935" y="538065"/>
                  <a:pt x="5617029" y="531845"/>
                </a:cubicBezTo>
                <a:cubicBezTo>
                  <a:pt x="5632580" y="522514"/>
                  <a:pt x="5647461" y="511964"/>
                  <a:pt x="5663682" y="503853"/>
                </a:cubicBezTo>
                <a:cubicBezTo>
                  <a:pt x="5672479" y="499454"/>
                  <a:pt x="5682877" y="498921"/>
                  <a:pt x="5691674" y="494522"/>
                </a:cubicBezTo>
                <a:cubicBezTo>
                  <a:pt x="5749363" y="465677"/>
                  <a:pt x="5688111" y="484457"/>
                  <a:pt x="5756988" y="438539"/>
                </a:cubicBezTo>
                <a:cubicBezTo>
                  <a:pt x="5770924" y="429248"/>
                  <a:pt x="5788090" y="426098"/>
                  <a:pt x="5803641" y="419878"/>
                </a:cubicBezTo>
                <a:cubicBezTo>
                  <a:pt x="5859362" y="364157"/>
                  <a:pt x="5828958" y="378559"/>
                  <a:pt x="5887617" y="363894"/>
                </a:cubicBezTo>
                <a:cubicBezTo>
                  <a:pt x="5937382" y="289245"/>
                  <a:pt x="5872064" y="379448"/>
                  <a:pt x="5934270" y="317241"/>
                </a:cubicBezTo>
                <a:cubicBezTo>
                  <a:pt x="5945266" y="306245"/>
                  <a:pt x="5951930" y="291541"/>
                  <a:pt x="5962261" y="279918"/>
                </a:cubicBezTo>
                <a:cubicBezTo>
                  <a:pt x="6017395" y="217892"/>
                  <a:pt x="5993100" y="249555"/>
                  <a:pt x="6046237" y="205274"/>
                </a:cubicBezTo>
                <a:cubicBezTo>
                  <a:pt x="6052995" y="199642"/>
                  <a:pt x="6057860" y="191890"/>
                  <a:pt x="6064898" y="186612"/>
                </a:cubicBezTo>
                <a:cubicBezTo>
                  <a:pt x="6122778" y="143202"/>
                  <a:pt x="6112297" y="152152"/>
                  <a:pt x="6176866" y="130629"/>
                </a:cubicBezTo>
                <a:lnTo>
                  <a:pt x="6204857" y="121298"/>
                </a:lnTo>
                <a:cubicBezTo>
                  <a:pt x="6260841" y="124408"/>
                  <a:pt x="6316932" y="125973"/>
                  <a:pt x="6372808" y="130629"/>
                </a:cubicBezTo>
                <a:cubicBezTo>
                  <a:pt x="6391661" y="132200"/>
                  <a:pt x="6409989" y="137870"/>
                  <a:pt x="6428792" y="139959"/>
                </a:cubicBezTo>
                <a:cubicBezTo>
                  <a:pt x="6466015" y="144095"/>
                  <a:pt x="6503461" y="145899"/>
                  <a:pt x="6540759" y="149290"/>
                </a:cubicBezTo>
                <a:lnTo>
                  <a:pt x="6634066" y="158620"/>
                </a:lnTo>
                <a:cubicBezTo>
                  <a:pt x="6711821" y="155510"/>
                  <a:pt x="6789514" y="149290"/>
                  <a:pt x="6867331" y="149290"/>
                </a:cubicBezTo>
                <a:cubicBezTo>
                  <a:pt x="6892406" y="149290"/>
                  <a:pt x="6918410" y="150051"/>
                  <a:pt x="6941976" y="158620"/>
                </a:cubicBezTo>
                <a:cubicBezTo>
                  <a:pt x="6954377" y="163129"/>
                  <a:pt x="6960637" y="177281"/>
                  <a:pt x="6969968" y="186612"/>
                </a:cubicBezTo>
                <a:cubicBezTo>
                  <a:pt x="6973078" y="195943"/>
                  <a:pt x="6973842" y="206420"/>
                  <a:pt x="6979298" y="214604"/>
                </a:cubicBezTo>
                <a:cubicBezTo>
                  <a:pt x="7000218" y="245985"/>
                  <a:pt x="7074493" y="340272"/>
                  <a:pt x="7109927" y="363894"/>
                </a:cubicBezTo>
                <a:cubicBezTo>
                  <a:pt x="7119258" y="370114"/>
                  <a:pt x="7129480" y="375171"/>
                  <a:pt x="7137919" y="382555"/>
                </a:cubicBezTo>
                <a:cubicBezTo>
                  <a:pt x="7213238" y="448458"/>
                  <a:pt x="7152992" y="413418"/>
                  <a:pt x="7221894" y="447869"/>
                </a:cubicBezTo>
                <a:cubicBezTo>
                  <a:pt x="7258342" y="484319"/>
                  <a:pt x="7220098" y="451637"/>
                  <a:pt x="7268547" y="475861"/>
                </a:cubicBezTo>
                <a:cubicBezTo>
                  <a:pt x="7278577" y="480876"/>
                  <a:pt x="7286509" y="489507"/>
                  <a:pt x="7296539" y="494522"/>
                </a:cubicBezTo>
                <a:cubicBezTo>
                  <a:pt x="7305336" y="498921"/>
                  <a:pt x="7315734" y="499454"/>
                  <a:pt x="7324531" y="503853"/>
                </a:cubicBezTo>
                <a:cubicBezTo>
                  <a:pt x="7334561" y="508868"/>
                  <a:pt x="7342276" y="517959"/>
                  <a:pt x="7352523" y="522514"/>
                </a:cubicBezTo>
                <a:cubicBezTo>
                  <a:pt x="7370498" y="530503"/>
                  <a:pt x="7408506" y="541176"/>
                  <a:pt x="7408506" y="541176"/>
                </a:cubicBezTo>
                <a:cubicBezTo>
                  <a:pt x="7476931" y="538066"/>
                  <a:pt x="7545447" y="536558"/>
                  <a:pt x="7613780" y="531845"/>
                </a:cubicBezTo>
                <a:cubicBezTo>
                  <a:pt x="7644468" y="529729"/>
                  <a:pt x="7678070" y="525620"/>
                  <a:pt x="7707086" y="513184"/>
                </a:cubicBezTo>
                <a:cubicBezTo>
                  <a:pt x="7821603" y="464105"/>
                  <a:pt x="7678684" y="522717"/>
                  <a:pt x="7772400" y="475861"/>
                </a:cubicBezTo>
                <a:cubicBezTo>
                  <a:pt x="7813015" y="455554"/>
                  <a:pt x="7792406" y="480233"/>
                  <a:pt x="7837715" y="447869"/>
                </a:cubicBezTo>
                <a:cubicBezTo>
                  <a:pt x="7974491" y="350171"/>
                  <a:pt x="7749597" y="488892"/>
                  <a:pt x="7903029" y="401216"/>
                </a:cubicBezTo>
                <a:cubicBezTo>
                  <a:pt x="7974928" y="360130"/>
                  <a:pt x="7877172" y="410355"/>
                  <a:pt x="7968343" y="345233"/>
                </a:cubicBezTo>
                <a:cubicBezTo>
                  <a:pt x="7976346" y="339516"/>
                  <a:pt x="7987004" y="339012"/>
                  <a:pt x="7996335" y="335902"/>
                </a:cubicBezTo>
                <a:cubicBezTo>
                  <a:pt x="8018394" y="313843"/>
                  <a:pt x="8033722" y="295876"/>
                  <a:pt x="8061649" y="279918"/>
                </a:cubicBezTo>
                <a:cubicBezTo>
                  <a:pt x="8070188" y="275038"/>
                  <a:pt x="8080310" y="273698"/>
                  <a:pt x="8089641" y="270588"/>
                </a:cubicBezTo>
                <a:cubicBezTo>
                  <a:pt x="8098972" y="261257"/>
                  <a:pt x="8106500" y="249680"/>
                  <a:pt x="8117633" y="242596"/>
                </a:cubicBezTo>
                <a:cubicBezTo>
                  <a:pt x="8141102" y="227661"/>
                  <a:pt x="8192278" y="205274"/>
                  <a:pt x="8192278" y="205274"/>
                </a:cubicBezTo>
                <a:cubicBezTo>
                  <a:pt x="8207789" y="189762"/>
                  <a:pt x="8217742" y="177368"/>
                  <a:pt x="8238931" y="167951"/>
                </a:cubicBezTo>
                <a:cubicBezTo>
                  <a:pt x="8256906" y="159962"/>
                  <a:pt x="8294915" y="149290"/>
                  <a:pt x="8294915" y="149290"/>
                </a:cubicBezTo>
                <a:cubicBezTo>
                  <a:pt x="8381065" y="91856"/>
                  <a:pt x="8275093" y="165148"/>
                  <a:pt x="8341568" y="111967"/>
                </a:cubicBezTo>
                <a:cubicBezTo>
                  <a:pt x="8350324" y="104962"/>
                  <a:pt x="8360803" y="100311"/>
                  <a:pt x="8369559" y="93306"/>
                </a:cubicBezTo>
                <a:cubicBezTo>
                  <a:pt x="8376428" y="87811"/>
                  <a:pt x="8381352" y="80140"/>
                  <a:pt x="8388221" y="74645"/>
                </a:cubicBezTo>
                <a:cubicBezTo>
                  <a:pt x="8396977" y="67640"/>
                  <a:pt x="8407456" y="62989"/>
                  <a:pt x="8416212" y="55984"/>
                </a:cubicBezTo>
                <a:cubicBezTo>
                  <a:pt x="8423082" y="50488"/>
                  <a:pt x="8428004" y="42818"/>
                  <a:pt x="8434874" y="37322"/>
                </a:cubicBezTo>
                <a:cubicBezTo>
                  <a:pt x="8443631" y="30317"/>
                  <a:pt x="8452619" y="23215"/>
                  <a:pt x="8462866" y="18661"/>
                </a:cubicBezTo>
                <a:cubicBezTo>
                  <a:pt x="8480841" y="10672"/>
                  <a:pt x="8518849" y="0"/>
                  <a:pt x="8518849" y="0"/>
                </a:cubicBezTo>
                <a:cubicBezTo>
                  <a:pt x="8565502" y="3110"/>
                  <a:pt x="8612337" y="4168"/>
                  <a:pt x="8658808" y="9331"/>
                </a:cubicBezTo>
                <a:cubicBezTo>
                  <a:pt x="8668583" y="10417"/>
                  <a:pt x="8677311" y="16073"/>
                  <a:pt x="8686800" y="18661"/>
                </a:cubicBezTo>
                <a:cubicBezTo>
                  <a:pt x="8711544" y="25409"/>
                  <a:pt x="8737114" y="29211"/>
                  <a:pt x="8761445" y="37322"/>
                </a:cubicBezTo>
                <a:cubicBezTo>
                  <a:pt x="8804482" y="51668"/>
                  <a:pt x="8779793" y="44724"/>
                  <a:pt x="8836090" y="55984"/>
                </a:cubicBezTo>
                <a:cubicBezTo>
                  <a:pt x="8916311" y="109464"/>
                  <a:pt x="8814813" y="45345"/>
                  <a:pt x="8892074" y="83976"/>
                </a:cubicBezTo>
                <a:cubicBezTo>
                  <a:pt x="8902104" y="88991"/>
                  <a:pt x="8910735" y="96417"/>
                  <a:pt x="8920066" y="102637"/>
                </a:cubicBezTo>
                <a:cubicBezTo>
                  <a:pt x="8950931" y="195239"/>
                  <a:pt x="8899147" y="53787"/>
                  <a:pt x="8957388" y="158620"/>
                </a:cubicBezTo>
                <a:cubicBezTo>
                  <a:pt x="9014474" y="261375"/>
                  <a:pt x="8939162" y="177717"/>
                  <a:pt x="9004041" y="242596"/>
                </a:cubicBezTo>
                <a:cubicBezTo>
                  <a:pt x="9013824" y="271943"/>
                  <a:pt x="9011410" y="278611"/>
                  <a:pt x="9041364" y="298580"/>
                </a:cubicBezTo>
                <a:cubicBezTo>
                  <a:pt x="9049547" y="304035"/>
                  <a:pt x="9060025" y="304800"/>
                  <a:pt x="9069355" y="307910"/>
                </a:cubicBezTo>
                <a:cubicBezTo>
                  <a:pt x="9149576" y="361390"/>
                  <a:pt x="9048078" y="297271"/>
                  <a:pt x="9125339" y="335902"/>
                </a:cubicBezTo>
                <a:cubicBezTo>
                  <a:pt x="9135369" y="340917"/>
                  <a:pt x="9143301" y="349548"/>
                  <a:pt x="9153331" y="354563"/>
                </a:cubicBezTo>
                <a:cubicBezTo>
                  <a:pt x="9162128" y="358962"/>
                  <a:pt x="9172725" y="359117"/>
                  <a:pt x="9181323" y="363894"/>
                </a:cubicBezTo>
                <a:cubicBezTo>
                  <a:pt x="9200928" y="374786"/>
                  <a:pt x="9237306" y="401216"/>
                  <a:pt x="9237306" y="401216"/>
                </a:cubicBezTo>
                <a:cubicBezTo>
                  <a:pt x="9240416" y="410547"/>
                  <a:pt x="9240493" y="421528"/>
                  <a:pt x="9246637" y="429208"/>
                </a:cubicBezTo>
                <a:cubicBezTo>
                  <a:pt x="9253642" y="437965"/>
                  <a:pt x="9265872" y="440864"/>
                  <a:pt x="9274629" y="447869"/>
                </a:cubicBezTo>
                <a:cubicBezTo>
                  <a:pt x="9281498" y="453365"/>
                  <a:pt x="9287070" y="460310"/>
                  <a:pt x="9293290" y="466531"/>
                </a:cubicBezTo>
                <a:lnTo>
                  <a:pt x="9302621" y="494522"/>
                </a:lnTo>
              </a:path>
            </a:pathLst>
          </a:custGeom>
          <a:noFill/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510CE06B-6E1F-4E96-8C66-7577AB7CCDCE}"/>
              </a:ext>
            </a:extLst>
          </p:cNvPr>
          <p:cNvSpPr/>
          <p:nvPr/>
        </p:nvSpPr>
        <p:spPr>
          <a:xfrm>
            <a:off x="5816080" y="2417068"/>
            <a:ext cx="559837" cy="9943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DFC5117-511F-42D3-962E-D22A36DD3259}"/>
              </a:ext>
            </a:extLst>
          </p:cNvPr>
          <p:cNvSpPr txBox="1"/>
          <p:nvPr/>
        </p:nvSpPr>
        <p:spPr>
          <a:xfrm>
            <a:off x="2012624" y="2579640"/>
            <a:ext cx="3730642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500" b="1" dirty="0"/>
              <a:t>تتكون معظم الصخور من معادن </a:t>
            </a:r>
          </a:p>
          <a:p>
            <a:pPr algn="r"/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29C4032-4FF4-438D-84CC-BC45440D3600}"/>
              </a:ext>
            </a:extLst>
          </p:cNvPr>
          <p:cNvSpPr txBox="1"/>
          <p:nvPr/>
        </p:nvSpPr>
        <p:spPr>
          <a:xfrm>
            <a:off x="-1075808" y="3322658"/>
            <a:ext cx="5896947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b="1" dirty="0"/>
              <a:t>قد تتكون الصخور من معدن واحد </a:t>
            </a:r>
          </a:p>
          <a:p>
            <a:pPr algn="r"/>
            <a:r>
              <a:rPr lang="ar-JO" sz="2000" b="1" dirty="0"/>
              <a:t> مثل : </a:t>
            </a:r>
            <a:r>
              <a:rPr lang="ar-JO" sz="2000" b="1" dirty="0">
                <a:solidFill>
                  <a:srgbClr val="FF0000"/>
                </a:solidFill>
              </a:rPr>
              <a:t>الصخر الجيري </a:t>
            </a:r>
            <a:r>
              <a:rPr lang="ar-JO" sz="2000" b="1" dirty="0"/>
              <a:t>الذي يتكون من معدن </a:t>
            </a:r>
            <a:r>
              <a:rPr lang="ar-JO" sz="2000" b="1" dirty="0">
                <a:solidFill>
                  <a:srgbClr val="FF0000"/>
                </a:solidFill>
              </a:rPr>
              <a:t>الكالسيت</a:t>
            </a:r>
            <a:r>
              <a:rPr lang="ar-JO" sz="2000" b="1" dirty="0"/>
              <a:t>   </a:t>
            </a:r>
          </a:p>
          <a:p>
            <a:pPr algn="r"/>
            <a:r>
              <a:rPr lang="ar-JO" sz="2000" b="1" dirty="0"/>
              <a:t>       صخر </a:t>
            </a:r>
            <a:r>
              <a:rPr lang="ar-JO" sz="2000" b="1" dirty="0">
                <a:solidFill>
                  <a:srgbClr val="00B0F0"/>
                </a:solidFill>
              </a:rPr>
              <a:t>الكوارتزيت</a:t>
            </a:r>
            <a:r>
              <a:rPr lang="ar-JO" sz="2000" b="1" dirty="0"/>
              <a:t> الذي يتكون من معدن </a:t>
            </a:r>
            <a:r>
              <a:rPr lang="ar-JO" sz="2000" b="1" dirty="0">
                <a:solidFill>
                  <a:srgbClr val="00B0F0"/>
                </a:solidFill>
              </a:rPr>
              <a:t>الكوارتز</a:t>
            </a:r>
          </a:p>
          <a:p>
            <a:pPr algn="r"/>
            <a:endParaRPr lang="en-US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1E9E5A2-7915-4961-AD84-A8D9D46B4524}"/>
              </a:ext>
            </a:extLst>
          </p:cNvPr>
          <p:cNvSpPr txBox="1"/>
          <p:nvPr/>
        </p:nvSpPr>
        <p:spPr>
          <a:xfrm>
            <a:off x="6375917" y="3371005"/>
            <a:ext cx="5333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000" b="1" dirty="0"/>
              <a:t>قد تتكون الصخور من أكثر من معدن </a:t>
            </a:r>
          </a:p>
          <a:p>
            <a:pPr algn="r"/>
            <a:r>
              <a:rPr lang="ar-JO" sz="2000" b="1" dirty="0"/>
              <a:t> مثل :</a:t>
            </a:r>
            <a:r>
              <a:rPr lang="ar-JO" sz="2000" b="1" dirty="0">
                <a:solidFill>
                  <a:srgbClr val="FF0000"/>
                </a:solidFill>
              </a:rPr>
              <a:t>صخر الغرانيت </a:t>
            </a:r>
            <a:r>
              <a:rPr lang="ar-JO" sz="2000" b="1" dirty="0"/>
              <a:t>الذي يتكون من معدن </a:t>
            </a:r>
            <a:r>
              <a:rPr lang="ar-JO" sz="2000" b="1" dirty="0">
                <a:solidFill>
                  <a:srgbClr val="FF0000"/>
                </a:solidFill>
              </a:rPr>
              <a:t>الفلسبار و الكوارتز و المايكا</a:t>
            </a:r>
            <a:endParaRPr lang="en-US" sz="20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AE530A5-8AB9-468C-98C8-8FEB378FD296}"/>
              </a:ext>
            </a:extLst>
          </p:cNvPr>
          <p:cNvSpPr txBox="1"/>
          <p:nvPr/>
        </p:nvSpPr>
        <p:spPr>
          <a:xfrm>
            <a:off x="2614288" y="4586439"/>
            <a:ext cx="5968481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2500" b="1" dirty="0"/>
              <a:t>المعادن الأساسية  المكونة لصخور القشرة الأرضية: </a:t>
            </a:r>
          </a:p>
          <a:p>
            <a:pPr algn="r"/>
            <a:endParaRPr lang="en-US" dirty="0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0E6FAFC-214C-41DC-9C1D-03B4EB8B36A6}"/>
              </a:ext>
            </a:extLst>
          </p:cNvPr>
          <p:cNvSpPr txBox="1"/>
          <p:nvPr/>
        </p:nvSpPr>
        <p:spPr>
          <a:xfrm>
            <a:off x="3050321" y="5297176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المايكا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5A09D5C-0C38-4E33-8334-F37B410161FE}"/>
              </a:ext>
            </a:extLst>
          </p:cNvPr>
          <p:cNvSpPr txBox="1"/>
          <p:nvPr/>
        </p:nvSpPr>
        <p:spPr>
          <a:xfrm>
            <a:off x="5707146" y="5340208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الفلسبار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F9F399E-C946-4BEB-A4F8-FAA984FD40B6}"/>
              </a:ext>
            </a:extLst>
          </p:cNvPr>
          <p:cNvSpPr txBox="1"/>
          <p:nvPr/>
        </p:nvSpPr>
        <p:spPr>
          <a:xfrm>
            <a:off x="8491540" y="5259434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الكوارتز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24D8FA5-0AF8-4519-899E-79F2A2645FF7}"/>
              </a:ext>
            </a:extLst>
          </p:cNvPr>
          <p:cNvSpPr txBox="1"/>
          <p:nvPr/>
        </p:nvSpPr>
        <p:spPr>
          <a:xfrm>
            <a:off x="6656580" y="6054080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الأمفيبول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CEBA0D3-1553-4155-A01C-1D0AC69AFD1F}"/>
              </a:ext>
            </a:extLst>
          </p:cNvPr>
          <p:cNvSpPr txBox="1"/>
          <p:nvPr/>
        </p:nvSpPr>
        <p:spPr>
          <a:xfrm>
            <a:off x="3957948" y="6118077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الأوليفين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008C308-0C83-405B-8702-D37FF86378C0}"/>
              </a:ext>
            </a:extLst>
          </p:cNvPr>
          <p:cNvSpPr txBox="1"/>
          <p:nvPr/>
        </p:nvSpPr>
        <p:spPr>
          <a:xfrm>
            <a:off x="1676294" y="6138046"/>
            <a:ext cx="1374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2000" b="1" dirty="0">
                <a:solidFill>
                  <a:srgbClr val="C00000"/>
                </a:solidFill>
              </a:rPr>
              <a:t>الكالسيت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324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6" grpId="0" animBg="1"/>
      <p:bldP spid="17" grpId="0" animBg="1"/>
      <p:bldP spid="29" grpId="0" animBg="1"/>
      <p:bldP spid="30" grpId="0" animBg="1"/>
      <p:bldP spid="31" grpId="0"/>
      <p:bldP spid="32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28455</TotalTime>
  <Words>359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Simplified Arabic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المعادن الاقتصادية في الاردن    و  بعض استخداماته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d.naffa</cp:lastModifiedBy>
  <cp:revision>132</cp:revision>
  <dcterms:created xsi:type="dcterms:W3CDTF">2020-04-13T09:22:17Z</dcterms:created>
  <dcterms:modified xsi:type="dcterms:W3CDTF">2023-11-01T13:31:26Z</dcterms:modified>
</cp:coreProperties>
</file>