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497" r:id="rId3"/>
    <p:sldId id="498" r:id="rId4"/>
    <p:sldId id="49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343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28A15-39BC-4780-92A1-A352C3E8A674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F9644-C48A-4562-8803-514C7E673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48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80243-024A-4631-BFB8-12EFCC27E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6AD94C-807F-4EB8-B0E8-E67FF0FE5F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70F4C-56D9-409C-AABA-8710033C1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1AE7-7F54-4A5D-84D6-ABCB37B86CD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DBCF3-4376-4A61-B510-23EAC3E56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F1E5C-FD8B-4D1F-A071-8C49E7D7F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6DA0-DAF7-4E27-99D1-A21292D29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11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0C972-FC70-4614-8377-4A7D44E6A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A89281-B669-4EDD-8DAC-13FF91F9A8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439B5-99B6-4967-841C-17727398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1AE7-7F54-4A5D-84D6-ABCB37B86CD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BDAD2-29EE-450F-AD61-2FD85576E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F5392-D314-4BD8-A2F4-FA179022D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6DA0-DAF7-4E27-99D1-A21292D29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62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3DFBAA-BCB5-4759-A6C4-7305F3128E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A5862-BE83-4546-8F3F-F5E55F1F3C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85B7D-31CA-444A-8328-0CA999BC0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1AE7-7F54-4A5D-84D6-ABCB37B86CD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74509-C8BA-4FD3-B7F9-9E5FBD5F1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84271-F32A-4563-9401-E7131EB72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6DA0-DAF7-4E27-99D1-A21292D29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923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24EBE-1976-43A2-92FE-E9E0B430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B2D10-98EC-4DE5-AB39-83460D17D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FF43A-72AF-4FC8-9AA8-3312232E4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1AE7-7F54-4A5D-84D6-ABCB37B86CD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4E85B-2A4C-4614-8027-9F70EEE4E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2FBBA-AF27-4863-A62C-2772539A0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6DA0-DAF7-4E27-99D1-A21292D29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01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1EDF0-CE42-4CFD-A8C3-04177EE29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50263-1A8A-4993-8E29-AF4D7D863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9CAEC-F8B9-4751-969C-095C45FC9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1AE7-7F54-4A5D-84D6-ABCB37B86CD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5F69B-5AC0-46F8-9354-86B4086D2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822A9-2B95-484B-A9E5-853638318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6DA0-DAF7-4E27-99D1-A21292D29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19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916E4-441D-4AC9-9E47-C11CB3966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38636-ACDF-437D-9E28-97878B84F2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D69F7C-7B02-4569-91FB-7A450D069F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37BA82-65C6-4C94-B2D5-B36AB395B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1AE7-7F54-4A5D-84D6-ABCB37B86CD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2884F-4AF5-44D9-AFBF-C01ED3A0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30E79-F7DE-4CAA-BC9E-A4C04793B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6DA0-DAF7-4E27-99D1-A21292D29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816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028E6-886D-4230-876F-B3CF5AD29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CEA1D-9C1F-4645-84FE-278CC5296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8CD875-0EF0-4F88-B1AB-5B581230AA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01228E-5CD5-49D1-9ADC-421F73612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6E9C18-2E7D-4249-8D96-08E2979FBA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CA48D0-8EF7-4EBE-BA09-B27B97BB9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1AE7-7F54-4A5D-84D6-ABCB37B86CD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0876AC-0C18-4B67-A863-ABCC1BAE2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123BBE-4508-439D-B7F4-F2F9186F5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6DA0-DAF7-4E27-99D1-A21292D29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86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AD061-CD75-4C56-86DE-2CFCE78B4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95B959-5EF4-4AF6-8B8C-F9ACC2F4F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1AE7-7F54-4A5D-84D6-ABCB37B86CD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35BBBE-2F49-4084-802B-FEFF419B9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36D61C-96A4-4D27-A3E5-BA8B8B3B7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6DA0-DAF7-4E27-99D1-A21292D29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3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321F1E-0159-4760-A094-D4B9C8589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1AE7-7F54-4A5D-84D6-ABCB37B86CD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712EF0-40C9-46B5-B558-7D5BCA233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70B084-D73A-4160-93B6-5E1622941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6DA0-DAF7-4E27-99D1-A21292D29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707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5B14F-ABF5-4B72-9C49-415024D72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4D4E9-2B75-46B1-A3C6-C26E3D357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12D168-B87E-404F-B70C-1AB29A411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4CA948-C095-4621-9C1F-FE2F254A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1AE7-7F54-4A5D-84D6-ABCB37B86CD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07349-BEAB-4AC2-9F2F-C09D3EEEE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D59252-CCE1-4E1E-992E-34D1CE199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6DA0-DAF7-4E27-99D1-A21292D29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69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BF5A1-75B9-4687-8371-9752A78E9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53C714-026D-40F1-9C31-EA7636F1EE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0F808C-F295-48B9-88BB-29D64E36EF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60047-266E-4251-8448-C8079EF27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1AE7-7F54-4A5D-84D6-ABCB37B86CD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AE6052-5B43-493F-AB48-63C120E37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9B294B-444F-470D-AA09-822CD963A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6DA0-DAF7-4E27-99D1-A21292D29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46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EBDD3E-54B5-4686-A562-69EB208D7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6564F-F2DB-45AC-8041-79FE89405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5B1C3-4557-413D-A044-9E563E7833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1AE7-7F54-4A5D-84D6-ABCB37B86CD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A8A69-DBF3-41A6-9B27-BC2783EEDA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EC484-0016-4458-9B46-B30D783DB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E6DA0-DAF7-4E27-99D1-A21292D29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029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275D6C10-B5A7-4715-803E-0501C9C2C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26FB9C-7304-480A-872F-7D49438E9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55048" y="2291045"/>
            <a:ext cx="4494874" cy="2752627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The Particle Model</a:t>
            </a:r>
          </a:p>
          <a:p>
            <a:r>
              <a:rPr lang="en-US" sz="3200" b="1" dirty="0">
                <a:solidFill>
                  <a:srgbClr val="002060"/>
                </a:solidFill>
              </a:rPr>
              <a:t>Answer key</a:t>
            </a:r>
          </a:p>
        </p:txBody>
      </p:sp>
      <p:pic>
        <p:nvPicPr>
          <p:cNvPr id="9" name="Content Placeholder 4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13" t="30753" r="46815" b="9081"/>
          <a:stretch/>
        </p:blipFill>
        <p:spPr bwMode="auto">
          <a:xfrm>
            <a:off x="8389878" y="3606803"/>
            <a:ext cx="3346615" cy="265116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83CF4BD-5846-4477-936A-71403D9EE3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863" y="456529"/>
            <a:ext cx="4363059" cy="1781424"/>
          </a:xfrm>
          <a:prstGeom prst="rect">
            <a:avLst/>
          </a:prstGeom>
        </p:spPr>
      </p:pic>
      <p:grpSp>
        <p:nvGrpSpPr>
          <p:cNvPr id="8" name="Group">
            <a:extLst>
              <a:ext uri="{FF2B5EF4-FFF2-40B4-BE49-F238E27FC236}">
                <a16:creationId xmlns:a16="http://schemas.microsoft.com/office/drawing/2014/main" id="{B392FEE1-D5EF-435C-AE8C-76920B05B264}"/>
              </a:ext>
            </a:extLst>
          </p:cNvPr>
          <p:cNvGrpSpPr/>
          <p:nvPr/>
        </p:nvGrpSpPr>
        <p:grpSpPr>
          <a:xfrm>
            <a:off x="-66166" y="0"/>
            <a:ext cx="3008244" cy="6858000"/>
            <a:chOff x="0" y="0"/>
            <a:chExt cx="3171723" cy="6983683"/>
          </a:xfrm>
        </p:grpSpPr>
        <p:grpSp>
          <p:nvGrpSpPr>
            <p:cNvPr id="11" name="Group">
              <a:extLst>
                <a:ext uri="{FF2B5EF4-FFF2-40B4-BE49-F238E27FC236}">
                  <a16:creationId xmlns:a16="http://schemas.microsoft.com/office/drawing/2014/main" id="{2E83465C-C9D3-4235-AC12-3E174BF12048}"/>
                </a:ext>
              </a:extLst>
            </p:cNvPr>
            <p:cNvGrpSpPr/>
            <p:nvPr/>
          </p:nvGrpSpPr>
          <p:grpSpPr>
            <a:xfrm>
              <a:off x="46656" y="0"/>
              <a:ext cx="3125068" cy="3119218"/>
              <a:chOff x="0" y="0"/>
              <a:chExt cx="3125067" cy="3119217"/>
            </a:xfrm>
          </p:grpSpPr>
          <p:pic>
            <p:nvPicPr>
              <p:cNvPr id="14" name="Image" descr="Image">
                <a:extLst>
                  <a:ext uri="{FF2B5EF4-FFF2-40B4-BE49-F238E27FC236}">
                    <a16:creationId xmlns:a16="http://schemas.microsoft.com/office/drawing/2014/main" id="{71012C6E-EAEE-49A6-B012-1C89B79C2E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rcRect b="31383"/>
              <a:stretch>
                <a:fillRect/>
              </a:stretch>
            </p:blipFill>
            <p:spPr>
              <a:xfrm>
                <a:off x="1785" y="0"/>
                <a:ext cx="1565789" cy="156921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5" name="Image" descr="Image">
                <a:extLst>
                  <a:ext uri="{FF2B5EF4-FFF2-40B4-BE49-F238E27FC236}">
                    <a16:creationId xmlns:a16="http://schemas.microsoft.com/office/drawing/2014/main" id="{AA6B1802-CD72-465C-A1BF-FA925D2918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rcRect l="21999" t="71155" r="51506"/>
              <a:stretch>
                <a:fillRect/>
              </a:stretch>
            </p:blipFill>
            <p:spPr>
              <a:xfrm>
                <a:off x="1563323" y="1557313"/>
                <a:ext cx="1561745" cy="155455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6" name="Image" descr="Image">
                <a:extLst>
                  <a:ext uri="{FF2B5EF4-FFF2-40B4-BE49-F238E27FC236}">
                    <a16:creationId xmlns:a16="http://schemas.microsoft.com/office/drawing/2014/main" id="{823412A9-8EDB-4EE6-B0D0-AA3BE9C89D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rcRect t="9222" r="11853" b="14723"/>
              <a:stretch>
                <a:fillRect/>
              </a:stretch>
            </p:blipFill>
            <p:spPr>
              <a:xfrm>
                <a:off x="1564164" y="14610"/>
                <a:ext cx="1560003" cy="155455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7" name="Image" descr="Image">
                <a:extLst>
                  <a:ext uri="{FF2B5EF4-FFF2-40B4-BE49-F238E27FC236}">
                    <a16:creationId xmlns:a16="http://schemas.microsoft.com/office/drawing/2014/main" id="{441E5735-36E6-47AF-B5B6-7B2A8689EE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>
              <a:xfrm>
                <a:off x="0" y="1549971"/>
                <a:ext cx="1569246" cy="156924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12" name="Rectangle">
              <a:extLst>
                <a:ext uri="{FF2B5EF4-FFF2-40B4-BE49-F238E27FC236}">
                  <a16:creationId xmlns:a16="http://schemas.microsoft.com/office/drawing/2014/main" id="{8C822257-63BA-4F9B-AD97-1E360435A7C7}"/>
                </a:ext>
              </a:extLst>
            </p:cNvPr>
            <p:cNvSpPr/>
            <p:nvPr/>
          </p:nvSpPr>
          <p:spPr>
            <a:xfrm>
              <a:off x="0" y="3061875"/>
              <a:ext cx="3158947" cy="3921809"/>
            </a:xfrm>
            <a:prstGeom prst="rect">
              <a:avLst/>
            </a:prstGeom>
            <a:solidFill>
              <a:srgbClr val="0027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 dirty="0"/>
            </a:p>
          </p:txBody>
        </p:sp>
      </p:grpSp>
      <p:pic>
        <p:nvPicPr>
          <p:cNvPr id="18" name="Image" descr="Image">
            <a:extLst>
              <a:ext uri="{FF2B5EF4-FFF2-40B4-BE49-F238E27FC236}">
                <a16:creationId xmlns:a16="http://schemas.microsoft.com/office/drawing/2014/main" id="{570A025E-431A-4D1E-A6D2-5AA8CB8B100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89886" y="6114526"/>
            <a:ext cx="4825163" cy="54906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93991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31653-374E-4C16-BF79-F10CCF1AF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Answers to questions page 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41D4C-4A71-457D-929C-3E2E70FF5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1</a:t>
            </a:r>
            <a:r>
              <a:rPr lang="en-US" sz="2400" dirty="0"/>
              <a:t>-</a:t>
            </a:r>
            <a:r>
              <a:rPr lang="en-US" dirty="0"/>
              <a:t> </a:t>
            </a:r>
            <a:r>
              <a:rPr lang="en-US" sz="2000" dirty="0"/>
              <a:t>A space that has no particles.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2- how the particles are separated.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3- The particles are in fixed positions and hold together strongly.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4- The particles move around.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5- Substances don’t flow in the solid state because the particles in fixed positions; substances flow in liquid and gas states because the particles can move around.</a:t>
            </a:r>
          </a:p>
        </p:txBody>
      </p:sp>
    </p:spTree>
    <p:extLst>
      <p:ext uri="{BB962C8B-B14F-4D97-AF65-F5344CB8AC3E}">
        <p14:creationId xmlns:p14="http://schemas.microsoft.com/office/powerpoint/2010/main" val="242924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31653-374E-4C16-BF79-F10CCF1AF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Answers to questions page 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41D4C-4A71-457D-929C-3E2E70FF5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13538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1</a:t>
            </a:r>
            <a:r>
              <a:rPr lang="en-US" sz="2400" dirty="0"/>
              <a:t>-</a:t>
            </a:r>
            <a:r>
              <a:rPr lang="en-US" dirty="0"/>
              <a:t> </a:t>
            </a:r>
            <a:r>
              <a:rPr lang="en-US" sz="2000" dirty="0"/>
              <a:t>condensing.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2- </a:t>
            </a:r>
            <a:r>
              <a:rPr lang="en-US" sz="2000" u="sng" dirty="0"/>
              <a:t>movement: </a:t>
            </a:r>
            <a:r>
              <a:rPr lang="en-US" sz="2000" dirty="0"/>
              <a:t>from sliding over each other to moving fast and freely everywhere.</a:t>
            </a:r>
            <a:endParaRPr lang="en-US" sz="2000" u="sng" dirty="0"/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u="sng" dirty="0"/>
              <a:t>separation: </a:t>
            </a:r>
            <a:r>
              <a:rPr lang="en-US" sz="2000" dirty="0"/>
              <a:t>from touching each other to being far apart.</a:t>
            </a:r>
            <a:endParaRPr lang="en-US" sz="2000" u="sng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3- Both involve a change in state from liquid to gas.</a:t>
            </a:r>
          </a:p>
          <a:p>
            <a:pPr marL="0" indent="0">
              <a:buNone/>
            </a:pPr>
            <a:r>
              <a:rPr lang="en-US" sz="2000" dirty="0"/>
              <a:t>     Evaporation happens at any temperature, but boiling happens at the boiling point.</a:t>
            </a:r>
          </a:p>
          <a:p>
            <a:pPr marL="0" indent="0">
              <a:buNone/>
            </a:pPr>
            <a:r>
              <a:rPr lang="en-US" sz="2000" dirty="0"/>
              <a:t>     In evaporation, particles leave the surface of the liquid, but in boiling, gas bubbles form everywhere in the liquid. These            </a:t>
            </a:r>
          </a:p>
          <a:p>
            <a:pPr marL="0" indent="0">
              <a:buNone/>
            </a:pPr>
            <a:r>
              <a:rPr lang="en-US" sz="2000" dirty="0"/>
              <a:t>      bubbles rise to the surface and escape.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4- Chlorine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8774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31653-374E-4C16-BF79-F10CCF1AF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Answers to questions page 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41D4C-4A71-457D-929C-3E2E70FF5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13538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/>
              <a:t>1</a:t>
            </a:r>
            <a:r>
              <a:rPr lang="en-US" sz="2400" dirty="0"/>
              <a:t>-</a:t>
            </a:r>
            <a:r>
              <a:rPr lang="en-US" dirty="0"/>
              <a:t> </a:t>
            </a:r>
            <a:r>
              <a:rPr lang="en-US" sz="2000" dirty="0"/>
              <a:t>a- melting</a:t>
            </a:r>
          </a:p>
          <a:p>
            <a:pPr marL="0" indent="0">
              <a:buNone/>
            </a:pPr>
            <a:r>
              <a:rPr lang="en-US" sz="2000" dirty="0"/>
              <a:t>     b- freezing</a:t>
            </a:r>
          </a:p>
          <a:p>
            <a:pPr marL="0" indent="0">
              <a:buNone/>
            </a:pPr>
            <a:r>
              <a:rPr lang="en-US" sz="2000" dirty="0"/>
              <a:t>     c- boiling/ evaporating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2- </a:t>
            </a:r>
            <a:r>
              <a:rPr lang="en-US" sz="2000" u="sng" dirty="0"/>
              <a:t>movement: </a:t>
            </a:r>
            <a:r>
              <a:rPr lang="en-US" sz="2000" dirty="0"/>
              <a:t>from sliding over each other to vibrating in fixed positions.</a:t>
            </a:r>
          </a:p>
          <a:p>
            <a:pPr marL="0" indent="0">
              <a:buNone/>
            </a:pPr>
            <a:r>
              <a:rPr lang="en-US" sz="2000" dirty="0"/>
              <a:t>   </a:t>
            </a:r>
            <a:r>
              <a:rPr lang="en-US" sz="2000" u="sng" dirty="0"/>
              <a:t> arrangement: </a:t>
            </a:r>
            <a:r>
              <a:rPr lang="en-US" sz="2000" dirty="0"/>
              <a:t>from random arrangement that changes all the time to a pattern.</a:t>
            </a:r>
            <a:endParaRPr lang="en-US" sz="2000" u="sng" dirty="0"/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u="sng" dirty="0"/>
              <a:t>separation: </a:t>
            </a:r>
            <a:r>
              <a:rPr lang="en-US" sz="2000" dirty="0"/>
              <a:t>particles touch each other before and after.</a:t>
            </a:r>
            <a:endParaRPr lang="en-US" sz="2000" u="sng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3- a- solid</a:t>
            </a:r>
          </a:p>
          <a:p>
            <a:pPr marL="0" indent="0">
              <a:buNone/>
            </a:pPr>
            <a:r>
              <a:rPr lang="en-US" sz="2000" dirty="0"/>
              <a:t>     b- liquid</a:t>
            </a:r>
          </a:p>
          <a:p>
            <a:pPr marL="0" indent="0">
              <a:buNone/>
            </a:pPr>
            <a:r>
              <a:rPr lang="en-US" sz="2000" dirty="0"/>
              <a:t>     c- gas</a:t>
            </a:r>
          </a:p>
          <a:p>
            <a:pPr marL="0" indent="0">
              <a:buNone/>
            </a:pPr>
            <a:r>
              <a:rPr lang="en-US" sz="2000" dirty="0"/>
              <a:t>     d- solid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974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hysics PowerPoint Template" id="{18C6BFE4-75B8-4463-B197-2EC00491E872}" vid="{EDD3D8DC-FD34-457F-A9CA-5C9E62E4968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Physics PowerPoint Template</Template>
  <TotalTime>56015</TotalTime>
  <Words>238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Answers to questions page 25</vt:lpstr>
      <vt:lpstr>Answers to questions page 27</vt:lpstr>
      <vt:lpstr>Answers to questions page 31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NOS</dc:creator>
  <cp:lastModifiedBy>N.kawar</cp:lastModifiedBy>
  <cp:revision>353</cp:revision>
  <dcterms:created xsi:type="dcterms:W3CDTF">2020-06-28T09:52:36Z</dcterms:created>
  <dcterms:modified xsi:type="dcterms:W3CDTF">2023-11-02T09:26:47Z</dcterms:modified>
</cp:coreProperties>
</file>