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9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1C178-8116-470C-9B07-4BA67E71BF5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05C1FB-ECED-4B83-9B74-66D1AFBFC01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/>
            <a:t>استقرار المجتمع</a:t>
          </a:r>
          <a:endParaRPr lang="en-US" dirty="0"/>
        </a:p>
      </dgm:t>
    </dgm:pt>
    <dgm:pt modelId="{217C25C8-74C6-456B-908D-55430E6DBA21}" type="parTrans" cxnId="{95342EC5-59E6-4F5D-B8A2-34744EB29126}">
      <dgm:prSet/>
      <dgm:spPr/>
      <dgm:t>
        <a:bodyPr/>
        <a:lstStyle/>
        <a:p>
          <a:endParaRPr lang="en-US"/>
        </a:p>
      </dgm:t>
    </dgm:pt>
    <dgm:pt modelId="{F1EC87EB-5ABB-4426-9C33-A33E6174CE14}" type="sibTrans" cxnId="{95342EC5-59E6-4F5D-B8A2-34744EB29126}">
      <dgm:prSet/>
      <dgm:spPr/>
      <dgm:t>
        <a:bodyPr/>
        <a:lstStyle/>
        <a:p>
          <a:endParaRPr lang="en-US"/>
        </a:p>
      </dgm:t>
    </dgm:pt>
    <dgm:pt modelId="{0EFFA3E6-2F83-46CD-8EE6-4AA910D07ACD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/>
            <a:t>توثيق المودة بين الأفراد</a:t>
          </a:r>
          <a:endParaRPr lang="en-US" dirty="0"/>
        </a:p>
      </dgm:t>
    </dgm:pt>
    <dgm:pt modelId="{9D0054CE-CF02-4CA3-A4D1-038FB53A759E}" type="parTrans" cxnId="{D10A57EC-59F0-4A03-82AC-EA6CF85137EC}">
      <dgm:prSet/>
      <dgm:spPr/>
      <dgm:t>
        <a:bodyPr/>
        <a:lstStyle/>
        <a:p>
          <a:endParaRPr lang="en-US"/>
        </a:p>
      </dgm:t>
    </dgm:pt>
    <dgm:pt modelId="{FEB16812-3AF5-4675-804D-258D25C8E880}" type="sibTrans" cxnId="{D10A57EC-59F0-4A03-82AC-EA6CF85137EC}">
      <dgm:prSet/>
      <dgm:spPr/>
      <dgm:t>
        <a:bodyPr/>
        <a:lstStyle/>
        <a:p>
          <a:endParaRPr lang="en-US"/>
        </a:p>
      </dgm:t>
    </dgm:pt>
    <dgm:pt modelId="{8E5E8933-9FD7-4DB6-AAA3-F321EA3B9A48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/>
            <a:t>شعور الفرد بقيمته</a:t>
          </a:r>
          <a:endParaRPr lang="en-US" dirty="0"/>
        </a:p>
      </dgm:t>
    </dgm:pt>
    <dgm:pt modelId="{4DDC4ACF-AE13-490C-A01C-3EFD8DF37F3B}" type="parTrans" cxnId="{4CEBF616-A6B5-472B-A931-9E4C6F7F8F50}">
      <dgm:prSet/>
      <dgm:spPr/>
      <dgm:t>
        <a:bodyPr/>
        <a:lstStyle/>
        <a:p>
          <a:endParaRPr lang="en-US"/>
        </a:p>
      </dgm:t>
    </dgm:pt>
    <dgm:pt modelId="{E0BCA5C6-5449-49F6-8B1A-02C9FEADF4E3}" type="sibTrans" cxnId="{4CEBF616-A6B5-472B-A931-9E4C6F7F8F50}">
      <dgm:prSet/>
      <dgm:spPr/>
      <dgm:t>
        <a:bodyPr/>
        <a:lstStyle/>
        <a:p>
          <a:endParaRPr lang="en-US"/>
        </a:p>
      </dgm:t>
    </dgm:pt>
    <dgm:pt modelId="{C901491C-7E6A-4292-96B3-6F2E4C814C9F}">
      <dgm:prSet phldrT="[Text]"/>
      <dgm:spPr>
        <a:solidFill>
          <a:srgbClr val="7030A0"/>
        </a:solidFill>
      </dgm:spPr>
      <dgm:t>
        <a:bodyPr/>
        <a:lstStyle/>
        <a:p>
          <a:r>
            <a:rPr lang="ar-JO" dirty="0"/>
            <a:t>احترام الآخرين</a:t>
          </a:r>
          <a:endParaRPr lang="en-US" dirty="0"/>
        </a:p>
      </dgm:t>
    </dgm:pt>
    <dgm:pt modelId="{6585452F-9B69-4441-B85F-F469D46143CD}" type="parTrans" cxnId="{AE789769-344F-43C4-B11E-800A2C64AC74}">
      <dgm:prSet/>
      <dgm:spPr/>
      <dgm:t>
        <a:bodyPr/>
        <a:lstStyle/>
        <a:p>
          <a:endParaRPr lang="en-US"/>
        </a:p>
      </dgm:t>
    </dgm:pt>
    <dgm:pt modelId="{3EDDCEB4-1E9B-4926-B088-C44D71F1ED96}" type="sibTrans" cxnId="{AE789769-344F-43C4-B11E-800A2C64AC74}">
      <dgm:prSet/>
      <dgm:spPr/>
      <dgm:t>
        <a:bodyPr/>
        <a:lstStyle/>
        <a:p>
          <a:endParaRPr lang="en-US"/>
        </a:p>
      </dgm:t>
    </dgm:pt>
    <dgm:pt modelId="{59000140-CC19-47A8-AA82-FF967929C932}" type="pres">
      <dgm:prSet presAssocID="{84B1C178-8116-470C-9B07-4BA67E71BF57}" presName="cycle" presStyleCnt="0">
        <dgm:presLayoutVars>
          <dgm:dir/>
          <dgm:resizeHandles val="exact"/>
        </dgm:presLayoutVars>
      </dgm:prSet>
      <dgm:spPr/>
    </dgm:pt>
    <dgm:pt modelId="{9CB27D48-9E04-4FEB-8585-907ECFEE9920}" type="pres">
      <dgm:prSet presAssocID="{D005C1FB-ECED-4B83-9B74-66D1AFBFC012}" presName="node" presStyleLbl="node1" presStyleIdx="0" presStyleCnt="4" custScaleX="189623">
        <dgm:presLayoutVars>
          <dgm:bulletEnabled val="1"/>
        </dgm:presLayoutVars>
      </dgm:prSet>
      <dgm:spPr/>
    </dgm:pt>
    <dgm:pt modelId="{3B1A7386-FC67-4B18-A1ED-8C9771E4C24A}" type="pres">
      <dgm:prSet presAssocID="{D005C1FB-ECED-4B83-9B74-66D1AFBFC012}" presName="spNode" presStyleCnt="0"/>
      <dgm:spPr/>
    </dgm:pt>
    <dgm:pt modelId="{8064D508-4D02-48A3-9180-F4F5D9258699}" type="pres">
      <dgm:prSet presAssocID="{F1EC87EB-5ABB-4426-9C33-A33E6174CE14}" presName="sibTrans" presStyleLbl="sibTrans1D1" presStyleIdx="0" presStyleCnt="4"/>
      <dgm:spPr/>
    </dgm:pt>
    <dgm:pt modelId="{21258100-80E4-4109-A764-55A21841E953}" type="pres">
      <dgm:prSet presAssocID="{0EFFA3E6-2F83-46CD-8EE6-4AA910D07ACD}" presName="node" presStyleLbl="node1" presStyleIdx="1" presStyleCnt="4" custScaleX="195145">
        <dgm:presLayoutVars>
          <dgm:bulletEnabled val="1"/>
        </dgm:presLayoutVars>
      </dgm:prSet>
      <dgm:spPr/>
    </dgm:pt>
    <dgm:pt modelId="{F08EF373-F054-4ABB-AC15-F44F247B7263}" type="pres">
      <dgm:prSet presAssocID="{0EFFA3E6-2F83-46CD-8EE6-4AA910D07ACD}" presName="spNode" presStyleCnt="0"/>
      <dgm:spPr/>
    </dgm:pt>
    <dgm:pt modelId="{726596CA-05D8-4928-9653-53D9EB03705C}" type="pres">
      <dgm:prSet presAssocID="{FEB16812-3AF5-4675-804D-258D25C8E880}" presName="sibTrans" presStyleLbl="sibTrans1D1" presStyleIdx="1" presStyleCnt="4"/>
      <dgm:spPr/>
    </dgm:pt>
    <dgm:pt modelId="{23B763CC-72EB-423A-85A6-D7AACE7D8C85}" type="pres">
      <dgm:prSet presAssocID="{8E5E8933-9FD7-4DB6-AAA3-F321EA3B9A48}" presName="node" presStyleLbl="node1" presStyleIdx="2" presStyleCnt="4" custScaleX="175923">
        <dgm:presLayoutVars>
          <dgm:bulletEnabled val="1"/>
        </dgm:presLayoutVars>
      </dgm:prSet>
      <dgm:spPr/>
    </dgm:pt>
    <dgm:pt modelId="{354B86AB-F736-49BC-974B-C52BEC3BA849}" type="pres">
      <dgm:prSet presAssocID="{8E5E8933-9FD7-4DB6-AAA3-F321EA3B9A48}" presName="spNode" presStyleCnt="0"/>
      <dgm:spPr/>
    </dgm:pt>
    <dgm:pt modelId="{C7F713C8-D5EE-40E9-88E0-9E3FAAF99067}" type="pres">
      <dgm:prSet presAssocID="{E0BCA5C6-5449-49F6-8B1A-02C9FEADF4E3}" presName="sibTrans" presStyleLbl="sibTrans1D1" presStyleIdx="2" presStyleCnt="4"/>
      <dgm:spPr/>
    </dgm:pt>
    <dgm:pt modelId="{65F608A6-B650-49B1-BCF6-95851BBDCC74}" type="pres">
      <dgm:prSet presAssocID="{C901491C-7E6A-4292-96B3-6F2E4C814C9F}" presName="node" presStyleLbl="node1" presStyleIdx="3" presStyleCnt="4" custScaleX="191262">
        <dgm:presLayoutVars>
          <dgm:bulletEnabled val="1"/>
        </dgm:presLayoutVars>
      </dgm:prSet>
      <dgm:spPr/>
    </dgm:pt>
    <dgm:pt modelId="{B643AC68-B4F2-4B86-94E2-B646918CADE6}" type="pres">
      <dgm:prSet presAssocID="{C901491C-7E6A-4292-96B3-6F2E4C814C9F}" presName="spNode" presStyleCnt="0"/>
      <dgm:spPr/>
    </dgm:pt>
    <dgm:pt modelId="{B714AF0D-5087-4BD2-BE7D-9FCF63F9BEB4}" type="pres">
      <dgm:prSet presAssocID="{3EDDCEB4-1E9B-4926-B088-C44D71F1ED96}" presName="sibTrans" presStyleLbl="sibTrans1D1" presStyleIdx="3" presStyleCnt="4"/>
      <dgm:spPr/>
    </dgm:pt>
  </dgm:ptLst>
  <dgm:cxnLst>
    <dgm:cxn modelId="{600CA404-CB17-44A6-88A5-AC64EE8C71CA}" type="presOf" srcId="{8E5E8933-9FD7-4DB6-AAA3-F321EA3B9A48}" destId="{23B763CC-72EB-423A-85A6-D7AACE7D8C85}" srcOrd="0" destOrd="0" presId="urn:microsoft.com/office/officeart/2005/8/layout/cycle6"/>
    <dgm:cxn modelId="{4CEBF616-A6B5-472B-A931-9E4C6F7F8F50}" srcId="{84B1C178-8116-470C-9B07-4BA67E71BF57}" destId="{8E5E8933-9FD7-4DB6-AAA3-F321EA3B9A48}" srcOrd="2" destOrd="0" parTransId="{4DDC4ACF-AE13-490C-A01C-3EFD8DF37F3B}" sibTransId="{E0BCA5C6-5449-49F6-8B1A-02C9FEADF4E3}"/>
    <dgm:cxn modelId="{6D4A9C17-4838-420A-AEBF-8C39F97CC300}" type="presOf" srcId="{D005C1FB-ECED-4B83-9B74-66D1AFBFC012}" destId="{9CB27D48-9E04-4FEB-8585-907ECFEE9920}" srcOrd="0" destOrd="0" presId="urn:microsoft.com/office/officeart/2005/8/layout/cycle6"/>
    <dgm:cxn modelId="{070B263D-888B-4DD1-AFD2-41B9BBB50E4A}" type="presOf" srcId="{C901491C-7E6A-4292-96B3-6F2E4C814C9F}" destId="{65F608A6-B650-49B1-BCF6-95851BBDCC74}" srcOrd="0" destOrd="0" presId="urn:microsoft.com/office/officeart/2005/8/layout/cycle6"/>
    <dgm:cxn modelId="{133F6462-42BD-4CB2-9780-0A45E681FCAA}" type="presOf" srcId="{84B1C178-8116-470C-9B07-4BA67E71BF57}" destId="{59000140-CC19-47A8-AA82-FF967929C932}" srcOrd="0" destOrd="0" presId="urn:microsoft.com/office/officeart/2005/8/layout/cycle6"/>
    <dgm:cxn modelId="{AE789769-344F-43C4-B11E-800A2C64AC74}" srcId="{84B1C178-8116-470C-9B07-4BA67E71BF57}" destId="{C901491C-7E6A-4292-96B3-6F2E4C814C9F}" srcOrd="3" destOrd="0" parTransId="{6585452F-9B69-4441-B85F-F469D46143CD}" sibTransId="{3EDDCEB4-1E9B-4926-B088-C44D71F1ED96}"/>
    <dgm:cxn modelId="{AFF48A72-B626-4DB4-98D0-CABE0268BF2F}" type="presOf" srcId="{F1EC87EB-5ABB-4426-9C33-A33E6174CE14}" destId="{8064D508-4D02-48A3-9180-F4F5D9258699}" srcOrd="0" destOrd="0" presId="urn:microsoft.com/office/officeart/2005/8/layout/cycle6"/>
    <dgm:cxn modelId="{3608B654-C8F7-4B66-9182-75C99E6095CB}" type="presOf" srcId="{E0BCA5C6-5449-49F6-8B1A-02C9FEADF4E3}" destId="{C7F713C8-D5EE-40E9-88E0-9E3FAAF99067}" srcOrd="0" destOrd="0" presId="urn:microsoft.com/office/officeart/2005/8/layout/cycle6"/>
    <dgm:cxn modelId="{A8259BC1-20AB-44C8-9D28-C4519A64D123}" type="presOf" srcId="{0EFFA3E6-2F83-46CD-8EE6-4AA910D07ACD}" destId="{21258100-80E4-4109-A764-55A21841E953}" srcOrd="0" destOrd="0" presId="urn:microsoft.com/office/officeart/2005/8/layout/cycle6"/>
    <dgm:cxn modelId="{95342EC5-59E6-4F5D-B8A2-34744EB29126}" srcId="{84B1C178-8116-470C-9B07-4BA67E71BF57}" destId="{D005C1FB-ECED-4B83-9B74-66D1AFBFC012}" srcOrd="0" destOrd="0" parTransId="{217C25C8-74C6-456B-908D-55430E6DBA21}" sibTransId="{F1EC87EB-5ABB-4426-9C33-A33E6174CE14}"/>
    <dgm:cxn modelId="{0DAF66CE-E265-46A5-B77F-509ACE7CC10E}" type="presOf" srcId="{3EDDCEB4-1E9B-4926-B088-C44D71F1ED96}" destId="{B714AF0D-5087-4BD2-BE7D-9FCF63F9BEB4}" srcOrd="0" destOrd="0" presId="urn:microsoft.com/office/officeart/2005/8/layout/cycle6"/>
    <dgm:cxn modelId="{D10A57EC-59F0-4A03-82AC-EA6CF85137EC}" srcId="{84B1C178-8116-470C-9B07-4BA67E71BF57}" destId="{0EFFA3E6-2F83-46CD-8EE6-4AA910D07ACD}" srcOrd="1" destOrd="0" parTransId="{9D0054CE-CF02-4CA3-A4D1-038FB53A759E}" sibTransId="{FEB16812-3AF5-4675-804D-258D25C8E880}"/>
    <dgm:cxn modelId="{2CFE91F9-F008-4DB2-96D7-7ADB50724B6E}" type="presOf" srcId="{FEB16812-3AF5-4675-804D-258D25C8E880}" destId="{726596CA-05D8-4928-9653-53D9EB03705C}" srcOrd="0" destOrd="0" presId="urn:microsoft.com/office/officeart/2005/8/layout/cycle6"/>
    <dgm:cxn modelId="{D0739A75-A723-434D-AFF0-F5ACA8C5C0FE}" type="presParOf" srcId="{59000140-CC19-47A8-AA82-FF967929C932}" destId="{9CB27D48-9E04-4FEB-8585-907ECFEE9920}" srcOrd="0" destOrd="0" presId="urn:microsoft.com/office/officeart/2005/8/layout/cycle6"/>
    <dgm:cxn modelId="{66302F1C-57F8-4BDE-BA5D-346EBD403806}" type="presParOf" srcId="{59000140-CC19-47A8-AA82-FF967929C932}" destId="{3B1A7386-FC67-4B18-A1ED-8C9771E4C24A}" srcOrd="1" destOrd="0" presId="urn:microsoft.com/office/officeart/2005/8/layout/cycle6"/>
    <dgm:cxn modelId="{3CC4335A-88DF-4B68-A60E-D1D50B7D30F0}" type="presParOf" srcId="{59000140-CC19-47A8-AA82-FF967929C932}" destId="{8064D508-4D02-48A3-9180-F4F5D9258699}" srcOrd="2" destOrd="0" presId="urn:microsoft.com/office/officeart/2005/8/layout/cycle6"/>
    <dgm:cxn modelId="{6F3A63E7-6B16-4F96-BB26-FC6284D4253E}" type="presParOf" srcId="{59000140-CC19-47A8-AA82-FF967929C932}" destId="{21258100-80E4-4109-A764-55A21841E953}" srcOrd="3" destOrd="0" presId="urn:microsoft.com/office/officeart/2005/8/layout/cycle6"/>
    <dgm:cxn modelId="{6BBCE9E2-56D6-46CF-B236-DDB8FF5EB219}" type="presParOf" srcId="{59000140-CC19-47A8-AA82-FF967929C932}" destId="{F08EF373-F054-4ABB-AC15-F44F247B7263}" srcOrd="4" destOrd="0" presId="urn:microsoft.com/office/officeart/2005/8/layout/cycle6"/>
    <dgm:cxn modelId="{616DED10-BC52-454C-B5D5-809AA580DA8D}" type="presParOf" srcId="{59000140-CC19-47A8-AA82-FF967929C932}" destId="{726596CA-05D8-4928-9653-53D9EB03705C}" srcOrd="5" destOrd="0" presId="urn:microsoft.com/office/officeart/2005/8/layout/cycle6"/>
    <dgm:cxn modelId="{790B0189-8F03-4621-8F3C-19DDAB124CF2}" type="presParOf" srcId="{59000140-CC19-47A8-AA82-FF967929C932}" destId="{23B763CC-72EB-423A-85A6-D7AACE7D8C85}" srcOrd="6" destOrd="0" presId="urn:microsoft.com/office/officeart/2005/8/layout/cycle6"/>
    <dgm:cxn modelId="{8FB2775D-422E-4EF3-8D9E-8976D513E110}" type="presParOf" srcId="{59000140-CC19-47A8-AA82-FF967929C932}" destId="{354B86AB-F736-49BC-974B-C52BEC3BA849}" srcOrd="7" destOrd="0" presId="urn:microsoft.com/office/officeart/2005/8/layout/cycle6"/>
    <dgm:cxn modelId="{071434C0-6727-42A1-896A-000DA2B9785F}" type="presParOf" srcId="{59000140-CC19-47A8-AA82-FF967929C932}" destId="{C7F713C8-D5EE-40E9-88E0-9E3FAAF99067}" srcOrd="8" destOrd="0" presId="urn:microsoft.com/office/officeart/2005/8/layout/cycle6"/>
    <dgm:cxn modelId="{C0AA0F2D-141E-4117-A30B-16DCE00E8EC0}" type="presParOf" srcId="{59000140-CC19-47A8-AA82-FF967929C932}" destId="{65F608A6-B650-49B1-BCF6-95851BBDCC74}" srcOrd="9" destOrd="0" presId="urn:microsoft.com/office/officeart/2005/8/layout/cycle6"/>
    <dgm:cxn modelId="{63CAB8F1-2B51-4D4C-8CDD-C9C967941E6F}" type="presParOf" srcId="{59000140-CC19-47A8-AA82-FF967929C932}" destId="{B643AC68-B4F2-4B86-94E2-B646918CADE6}" srcOrd="10" destOrd="0" presId="urn:microsoft.com/office/officeart/2005/8/layout/cycle6"/>
    <dgm:cxn modelId="{99FBE64A-DA5A-4804-8345-4DDD9785EEBB}" type="presParOf" srcId="{59000140-CC19-47A8-AA82-FF967929C932}" destId="{B714AF0D-5087-4BD2-BE7D-9FCF63F9BEB4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27D48-9E04-4FEB-8585-907ECFEE9920}">
      <dsp:nvSpPr>
        <dsp:cNvPr id="0" name=""/>
        <dsp:cNvSpPr/>
      </dsp:nvSpPr>
      <dsp:spPr>
        <a:xfrm>
          <a:off x="2132479" y="243"/>
          <a:ext cx="2544083" cy="872074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استقرار المجتمع</a:t>
          </a:r>
          <a:endParaRPr lang="en-US" sz="2400" kern="1200" dirty="0"/>
        </a:p>
      </dsp:txBody>
      <dsp:txXfrm>
        <a:off x="2175050" y="42814"/>
        <a:ext cx="2458941" cy="786932"/>
      </dsp:txXfrm>
    </dsp:sp>
    <dsp:sp modelId="{8064D508-4D02-48A3-9180-F4F5D9258699}">
      <dsp:nvSpPr>
        <dsp:cNvPr id="0" name=""/>
        <dsp:cNvSpPr/>
      </dsp:nvSpPr>
      <dsp:spPr>
        <a:xfrm>
          <a:off x="1704819" y="694273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2142789" y="181942"/>
              </a:moveTo>
              <a:arcTo wR="1441709" hR="1441709" stAng="179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58100-80E4-4109-A764-55A21841E953}">
      <dsp:nvSpPr>
        <dsp:cNvPr id="0" name=""/>
        <dsp:cNvSpPr/>
      </dsp:nvSpPr>
      <dsp:spPr>
        <a:xfrm>
          <a:off x="3537145" y="1441952"/>
          <a:ext cx="2618169" cy="872074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توثيق المودة بين الأفراد</a:t>
          </a:r>
          <a:endParaRPr lang="en-US" sz="2400" kern="1200" dirty="0"/>
        </a:p>
      </dsp:txBody>
      <dsp:txXfrm>
        <a:off x="3579716" y="1484523"/>
        <a:ext cx="2533027" cy="786932"/>
      </dsp:txXfrm>
    </dsp:sp>
    <dsp:sp modelId="{726596CA-05D8-4928-9653-53D9EB03705C}">
      <dsp:nvSpPr>
        <dsp:cNvPr id="0" name=""/>
        <dsp:cNvSpPr/>
      </dsp:nvSpPr>
      <dsp:spPr>
        <a:xfrm>
          <a:off x="1704819" y="178288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2701476" y="2142789"/>
              </a:moveTo>
              <a:arcTo wR="1441709" hR="1441709" stAng="17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763CC-72EB-423A-85A6-D7AACE7D8C85}">
      <dsp:nvSpPr>
        <dsp:cNvPr id="0" name=""/>
        <dsp:cNvSpPr/>
      </dsp:nvSpPr>
      <dsp:spPr>
        <a:xfrm>
          <a:off x="2224382" y="2883661"/>
          <a:ext cx="2360276" cy="872074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شعور الفرد بقيمته</a:t>
          </a:r>
          <a:endParaRPr lang="en-US" sz="2400" kern="1200" dirty="0"/>
        </a:p>
      </dsp:txBody>
      <dsp:txXfrm>
        <a:off x="2266953" y="2926232"/>
        <a:ext cx="2275134" cy="786932"/>
      </dsp:txXfrm>
    </dsp:sp>
    <dsp:sp modelId="{C7F713C8-D5EE-40E9-88E0-9E3FAAF99067}">
      <dsp:nvSpPr>
        <dsp:cNvPr id="0" name=""/>
        <dsp:cNvSpPr/>
      </dsp:nvSpPr>
      <dsp:spPr>
        <a:xfrm>
          <a:off x="2220804" y="178288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740629" y="2701476"/>
              </a:moveTo>
              <a:arcTo wR="1441709" hR="1441709" stAng="71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608A6-B650-49B1-BCF6-95851BBDCC74}">
      <dsp:nvSpPr>
        <dsp:cNvPr id="0" name=""/>
        <dsp:cNvSpPr/>
      </dsp:nvSpPr>
      <dsp:spPr>
        <a:xfrm>
          <a:off x="679775" y="1441952"/>
          <a:ext cx="2566073" cy="872074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400" kern="1200" dirty="0"/>
            <a:t>احترام الآخرين</a:t>
          </a:r>
          <a:endParaRPr lang="en-US" sz="2400" kern="1200" dirty="0"/>
        </a:p>
      </dsp:txBody>
      <dsp:txXfrm>
        <a:off x="722346" y="1484523"/>
        <a:ext cx="2480931" cy="786932"/>
      </dsp:txXfrm>
    </dsp:sp>
    <dsp:sp modelId="{B714AF0D-5087-4BD2-BE7D-9FCF63F9BEB4}">
      <dsp:nvSpPr>
        <dsp:cNvPr id="0" name=""/>
        <dsp:cNvSpPr/>
      </dsp:nvSpPr>
      <dsp:spPr>
        <a:xfrm>
          <a:off x="2220804" y="694273"/>
          <a:ext cx="2883418" cy="2883418"/>
        </a:xfrm>
        <a:custGeom>
          <a:avLst/>
          <a:gdLst/>
          <a:ahLst/>
          <a:cxnLst/>
          <a:rect l="0" t="0" r="0" b="0"/>
          <a:pathLst>
            <a:path>
              <a:moveTo>
                <a:pt x="181942" y="740629"/>
              </a:moveTo>
              <a:arcTo wR="1441709" hR="1441709" stAng="12545798" swAng="19084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8586651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التكافل الاجتماعي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txBody>
          <a:bodyPr>
            <a:normAutofit/>
          </a:bodyPr>
          <a:lstStyle/>
          <a:p>
            <a:r>
              <a:rPr lang="ar-JO" dirty="0"/>
              <a:t>أولا: مفهوم التكافل الاجتماعي</a:t>
            </a:r>
          </a:p>
          <a:p>
            <a:r>
              <a:rPr lang="ar-JO" dirty="0"/>
              <a:t>ثانيا: مجالات التكافل الاجتماعي</a:t>
            </a:r>
          </a:p>
          <a:p>
            <a:r>
              <a:rPr lang="ar-JO" dirty="0"/>
              <a:t>ثالثا: أنواع التكافل الاجتماعي</a:t>
            </a:r>
          </a:p>
          <a:p>
            <a:r>
              <a:rPr lang="ar-JO" dirty="0"/>
              <a:t>رابعا</a:t>
            </a:r>
            <a:r>
              <a:rPr lang="ar-JO"/>
              <a:t>: آثار التكافل </a:t>
            </a:r>
            <a:r>
              <a:rPr lang="ar-JO" dirty="0"/>
              <a:t>الاجتماعي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207" y="1654629"/>
            <a:ext cx="2032227" cy="10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التكافل الاجتماعي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>
                <a:solidFill>
                  <a:srgbClr val="FF0000"/>
                </a:solidFill>
              </a:rPr>
              <a:t>التكافل الاجتماعي: </a:t>
            </a:r>
            <a:r>
              <a:rPr lang="ar-JO" dirty="0"/>
              <a:t>بأنه رعاية الأفراد بعضهم لبعض حتى يكون أفراد المجتمع كأنهم أسرة واحدة.</a:t>
            </a:r>
          </a:p>
          <a:p>
            <a:pPr marL="0" indent="0" algn="ctr" rtl="1">
              <a:buNone/>
            </a:pPr>
            <a:r>
              <a:rPr lang="ar-JO" dirty="0">
                <a:solidFill>
                  <a:srgbClr val="FF0000"/>
                </a:solidFill>
              </a:rPr>
              <a:t>مجالات التكافل الاجتماعي</a:t>
            </a:r>
          </a:p>
          <a:p>
            <a:pPr marL="0" indent="0" algn="ctr" rtl="1">
              <a:buNone/>
            </a:pPr>
            <a:r>
              <a:rPr lang="ar-JO" dirty="0"/>
              <a:t>يكون التكافل الاجتماعي في عدة مجالات 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       الأسرة                          المدرسة                               المجتمع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960176" y="6067855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29" y="451291"/>
            <a:ext cx="1497965" cy="111839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960176" y="2288975"/>
            <a:ext cx="1663336" cy="88965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14" name="Picture 13" descr="8 طرق لضمان تواصل إيجابي مع أولياء الأمور - تعليم جدي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365" y="4515202"/>
            <a:ext cx="2159726" cy="1606296"/>
          </a:xfrm>
          <a:prstGeom prst="rect">
            <a:avLst/>
          </a:prstGeom>
        </p:spPr>
      </p:pic>
      <p:pic>
        <p:nvPicPr>
          <p:cNvPr id="15" name="Picture 14" descr="School Building Architecture · Free vector graphic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098" y="4568217"/>
            <a:ext cx="1977935" cy="1500266"/>
          </a:xfrm>
          <a:prstGeom prst="rect">
            <a:avLst/>
          </a:prstGeom>
        </p:spPr>
      </p:pic>
      <p:pic>
        <p:nvPicPr>
          <p:cNvPr id="16" name="Picture 15" descr="&lt;strong&gt;Volunteer&lt;/strong&gt; Spotlight: Brian Aldous – COMMUNITY ACTION: MK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3" y="4662073"/>
            <a:ext cx="3435639" cy="14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مجالات التكافل الاجتماعي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sz="3300" dirty="0">
                <a:solidFill>
                  <a:srgbClr val="FF0000"/>
                </a:solidFill>
              </a:rPr>
              <a:t>  </a:t>
            </a:r>
          </a:p>
          <a:p>
            <a:pPr marL="0" indent="0" algn="r" rtl="1">
              <a:buNone/>
            </a:pPr>
            <a:r>
              <a:rPr lang="ar-JO" sz="3300" dirty="0">
                <a:solidFill>
                  <a:srgbClr val="FF0000"/>
                </a:solidFill>
              </a:rPr>
              <a:t> التكافل الاجتماعي في الأسرة :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1- حسن المعاملة بين أفراد الأسرة</a:t>
            </a:r>
          </a:p>
          <a:p>
            <a:pPr marL="0" indent="0" algn="r" rtl="1">
              <a:buNone/>
            </a:pPr>
            <a:r>
              <a:rPr lang="ar-JO" dirty="0"/>
              <a:t>2- الانفاق على الاسرة </a:t>
            </a:r>
          </a:p>
          <a:p>
            <a:pPr marL="0" indent="0" algn="r" rtl="1">
              <a:buNone/>
            </a:pPr>
            <a:r>
              <a:rPr lang="ar-JO" dirty="0"/>
              <a:t>3- الاعتناء بالأولاد وتربيتهم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sz="3300" dirty="0">
                <a:solidFill>
                  <a:srgbClr val="FF0000"/>
                </a:solidFill>
              </a:rPr>
              <a:t>  التكافل الاجتماعي في المدرسة :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1- مساعدة الطلبة المحتاجين</a:t>
            </a:r>
          </a:p>
          <a:p>
            <a:pPr marL="0" indent="0" algn="r" rtl="1">
              <a:buNone/>
            </a:pPr>
            <a:r>
              <a:rPr lang="ar-JO" dirty="0"/>
              <a:t>2- التعاون بين الزملاء في الصف </a:t>
            </a:r>
          </a:p>
          <a:p>
            <a:pPr marL="0" indent="0" algn="r" rtl="1">
              <a:buNone/>
            </a:pPr>
            <a:r>
              <a:rPr lang="ar-JO" dirty="0"/>
              <a:t>3- وقوف الفرد إلى جانب زملائه في أوقات الأفراح والحزن </a:t>
            </a: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1101634" y="1863939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  <p:pic>
        <p:nvPicPr>
          <p:cNvPr id="4" name="Picture 3" descr="الذكاءات المتعددة وإسهاماتها في تطوير منهج التربية - تعليم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537" y="3352801"/>
            <a:ext cx="3077665" cy="2321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30" y="406479"/>
            <a:ext cx="1829616" cy="121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مجالات التكافل الاجتماعي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796" y="1799545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التكافل الاجتماعي في الحي والمجتمع :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1- تقديم العون والمساعدة للفقراء والمحتاجين</a:t>
            </a:r>
          </a:p>
          <a:p>
            <a:pPr marL="0" indent="0" algn="r" rtl="1">
              <a:buNone/>
            </a:pPr>
            <a:r>
              <a:rPr lang="ar-JO" dirty="0"/>
              <a:t>2- رعاية حق الجار </a:t>
            </a:r>
          </a:p>
          <a:p>
            <a:pPr marL="0" indent="0" algn="r" rtl="1">
              <a:buNone/>
            </a:pPr>
            <a:r>
              <a:rPr lang="ar-JO" dirty="0"/>
              <a:t>3- كفالة اليتيم</a:t>
            </a:r>
          </a:p>
          <a:p>
            <a:pPr marL="0" indent="0" algn="r" rtl="1">
              <a:buNone/>
            </a:pPr>
            <a:r>
              <a:rPr lang="ar-JO" dirty="0"/>
              <a:t>4- المساعدة في الظروف الجوية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</a:t>
            </a:r>
            <a:r>
              <a:rPr lang="ar-JO" dirty="0">
                <a:solidFill>
                  <a:srgbClr val="FF0000"/>
                </a:solidFill>
              </a:rPr>
              <a:t>ما وجه التكافل الاجتماعي في الصورة الآتية ؟</a:t>
            </a:r>
            <a:r>
              <a:rPr lang="ar-JO" dirty="0"/>
              <a:t>   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  التعاون في تنظيف الحي </a:t>
            </a:r>
          </a:p>
          <a:p>
            <a:pPr marL="0" indent="0" algn="r" rtl="1">
              <a:buNone/>
            </a:pPr>
            <a:r>
              <a:rPr lang="ar-JO" dirty="0"/>
              <a:t>    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923109" y="6026331"/>
            <a:ext cx="836022" cy="50945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3494315" y="2010277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84" y="4739302"/>
            <a:ext cx="1861923" cy="1126214"/>
          </a:xfrm>
          <a:prstGeom prst="rect">
            <a:avLst/>
          </a:prstGeom>
        </p:spPr>
      </p:pic>
      <p:pic>
        <p:nvPicPr>
          <p:cNvPr id="15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511" y="4743521"/>
            <a:ext cx="1041667" cy="77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أنواع التكافل الاجتماعي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</a:t>
            </a:r>
            <a:r>
              <a:rPr lang="ar-JO" dirty="0">
                <a:solidFill>
                  <a:srgbClr val="FF0000"/>
                </a:solidFill>
              </a:rPr>
              <a:t>التكافل الانساني: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الحرص على إدخال السرور إلى نفس كل فرد،</a:t>
            </a:r>
            <a:r>
              <a:rPr lang="ar-JO"/>
              <a:t>مثل زيارة المريض</a:t>
            </a:r>
            <a:r>
              <a:rPr lang="ar-JO" dirty="0"/>
              <a:t>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 التكافل الاقتصادي:</a:t>
            </a: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هو الحرص على عدم تعرض أفرد المجتمع للاستغلال والإيذاء.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      </a:t>
            </a:r>
            <a:r>
              <a:rPr lang="ar-JO" dirty="0"/>
              <a:t> </a:t>
            </a:r>
            <a:r>
              <a:rPr lang="ar-JO" dirty="0">
                <a:solidFill>
                  <a:srgbClr val="FF0000"/>
                </a:solidFill>
              </a:rPr>
              <a:t>كيف يكون التكافل الاقتصادي في المجتمع؟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1- محاربة الاحتكار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2- مقاومة كل أنواع الغش والفساد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1294575" y="1941678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10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976" y="4147511"/>
            <a:ext cx="1041667" cy="77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آثار التكافل الاجتماعي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</a:t>
            </a:r>
            <a:r>
              <a:rPr lang="ar-JO" dirty="0"/>
              <a:t>يؤدي التكافل الاجتماعي إلى نتائج عظيمة في حياة الافراد والمجتمعات.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1027611" y="1719465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84778661"/>
              </p:ext>
            </p:extLst>
          </p:nvPr>
        </p:nvGraphicFramePr>
        <p:xfrm>
          <a:off x="2613710" y="2420983"/>
          <a:ext cx="6835090" cy="3755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13710" y="523296"/>
            <a:ext cx="1461578" cy="97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8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9CB27D48-9E04-4FEB-8585-907ECFEE9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8064D508-4D02-48A3-9180-F4F5D925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21258100-80E4-4109-A764-55A21841E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726596CA-05D8-4928-9653-53D9EB037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graphicEl>
                                              <a:dgm id="{23B763CC-72EB-423A-85A6-D7AACE7D8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C7F713C8-D5EE-40E9-88E0-9E3FAAF990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65F608A6-B650-49B1-BCF6-95851BBDC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B714AF0D-5087-4BD2-BE7D-9FCF63F9B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4394</TotalTime>
  <Words>241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التكافل الاجتماعي </vt:lpstr>
      <vt:lpstr>التكافل الاجتماعي </vt:lpstr>
      <vt:lpstr>مجالات التكافل الاجتماعي </vt:lpstr>
      <vt:lpstr>مجالات التكافل الاجتماعي</vt:lpstr>
      <vt:lpstr>أنواع التكافل الاجتماعي</vt:lpstr>
      <vt:lpstr>آثار التكافل الاجتماعي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200</cp:revision>
  <dcterms:created xsi:type="dcterms:W3CDTF">2020-06-28T05:54:10Z</dcterms:created>
  <dcterms:modified xsi:type="dcterms:W3CDTF">2023-10-30T06:40:39Z</dcterms:modified>
</cp:coreProperties>
</file>