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383B-C248-4293-BD8F-4B4BA46B1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FAC50-A000-4ACD-99B2-D77B2D30F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2DF8A-C764-4611-83A1-36B95332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CD2B1-C3D3-4790-9AE2-DFE6A813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E7B9B-F3D2-4A82-AC37-A838DCE0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6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CD00C-7C24-48D2-AD36-4F50FE3F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A730FA-61EA-44F3-B260-A5B294997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511DB-9970-4B65-A039-05DB9377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8AFAA-5A78-4E7D-9366-8C7DAE28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27D53-CF8E-478B-9AA7-887273DD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8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FE5FE-F61B-46CC-BFBC-5987252848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184F5-80F0-4434-80F7-17EBB0DB7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C3ADE-A59D-4BC1-AED7-9834E366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CD367-3A14-4556-9954-DE4B68E2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5B097-E80B-4AB9-B566-16DEA7EB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7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4554-666E-4025-8AAE-2FE05F5D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00385-F8FD-4C0E-B47C-1B2BD46A6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7005D-62C2-4AB5-ABC8-75EA321A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E3832-45D7-4068-A1B2-4AB6D1CD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49A4C-133E-40EE-943F-0D98E5ED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0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7C11F-4E54-4BA5-9667-CD7CC395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687B3-FD17-4D18-951F-0471379EE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85283-A45C-49E6-A3FE-69409461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DE7F6-544B-47AB-B55C-DD448C6C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8581-31BE-4806-BB3C-BD3950CC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1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D4FA0-0A04-4135-B731-4EA4D32F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20CF8-FF50-4127-BD9E-73ADD175F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71FD8-CB49-43EE-B3E8-6436F886E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D74E1-1ABC-46BB-9344-0E415714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47470-6186-46BF-A9F3-A0859A38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ADF8B-04A3-4FE2-9B22-6B7B15C6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6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8907-1917-47A7-B5AC-CE752C34B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4CBA5-9408-4C11-9FE6-77ED5E30B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78E30-F905-470F-A08E-B05C47ED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93201-38DE-47D1-9D76-2BFCA3715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7A6E7D-6486-4879-B039-7F91A74B8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B2DF70-BA19-42CF-A0A1-C27DC99D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AD3A-3808-4629-A412-0DA235EF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64E04-B622-40D9-9F2E-A66D60B0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B011-3964-4B51-88F7-33610399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AF5A8-A2C4-44CA-9C59-07C0FCEC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A2749-39CA-42F3-889A-DE40C50F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7D36B-7D50-4B76-B1F2-2575519A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F080B0-F2AB-4552-BF5C-894DAD3D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0533B-4383-4B99-863C-C6E571AD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F0B66-6103-42FE-BD14-A40784A8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9DC9-FD25-4CF1-A8F2-2F19C427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4B0B8-520F-425E-BEAC-37D7A7B22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52CFF-4530-48BA-A046-11A0D9C04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60E2D-2E1D-4A95-9DA4-6F073BF3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57867-81DB-4B6A-BA6C-DFBDE454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93F68-039D-401E-92FF-F5F88B40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02AE-3630-4BBB-AB22-385EA2B7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D3CF3-3B3E-40C4-B936-0A9507F37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0EC03-CCDF-484B-B0ED-3FFD5B767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C4308-3FF3-44E2-9BFD-CE4CA451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B991A-DC85-4368-8342-98E45C5A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02B8B-E450-445E-AA3C-E049100D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7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46AF05-C9CD-400C-A586-251ECBDD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33421-77C8-444A-958B-9C54351FD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7BC2E-4610-4214-A82F-357BD5304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55ACD-3B65-47CA-82BB-11F8C0711EA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E3E3-FED9-49BC-A909-6D1FC6222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8AAE5-5596-4942-9EC1-2BE2CE5C1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6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52EA-5B20-4258-B5FB-CFD5E2289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2640" y="548644"/>
            <a:ext cx="8046720" cy="2700994"/>
          </a:xfrm>
        </p:spPr>
        <p:txBody>
          <a:bodyPr>
            <a:normAutofit fontScale="90000"/>
          </a:bodyPr>
          <a:lstStyle/>
          <a:p>
            <a:pPr rtl="1"/>
            <a:r>
              <a:rPr lang="ar-JO" sz="4400" b="1" dirty="0">
                <a:ln w="0"/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التربية الدينية المسيحية</a:t>
            </a:r>
            <a:br>
              <a:rPr lang="ar-JO" sz="4400" b="1" dirty="0">
                <a:ln w="0"/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4400" b="1" dirty="0">
                <a:ln w="0"/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الرابع</a:t>
            </a:r>
            <a:br>
              <a:rPr lang="ar-JO" sz="4400" b="1" dirty="0">
                <a:ln w="0"/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4400" b="1" dirty="0">
                <a:ln w="0"/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(سر الشكر الإلهي) " الأفخارستيا "</a:t>
            </a:r>
            <a:br>
              <a:rPr lang="en-US" b="1" dirty="0">
                <a:ln w="0"/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2EB44-0649-4054-882F-D5211B01E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392" y="2653858"/>
            <a:ext cx="9270608" cy="3929822"/>
          </a:xfrm>
        </p:spPr>
        <p:txBody>
          <a:bodyPr>
            <a:noAutofit/>
          </a:bodyPr>
          <a:lstStyle/>
          <a:p>
            <a:pPr rtl="1"/>
            <a:endParaRPr lang="en-US" sz="3200" b="1" dirty="0">
              <a:ln w="0"/>
              <a:solidFill>
                <a:sysClr val="windowText" lastClr="0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5619C-DAE8-4CE8-964E-2E78FB098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92" y="2653857"/>
            <a:ext cx="9270608" cy="3929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630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3D30-BC42-40B7-B083-4623FAE4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مفاعيل سِرّ الأفخارستيا :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376F4-4CCB-4C44-8748-1BC6E4FBD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7251" y="1510098"/>
            <a:ext cx="5700641" cy="2585901"/>
          </a:xfrm>
        </p:spPr>
        <p:txBody>
          <a:bodyPr>
            <a:normAutofit fontScale="925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JO" dirty="0"/>
              <a:t>1-</a:t>
            </a:r>
            <a:r>
              <a:rPr lang="ar-JO" dirty="0">
                <a:solidFill>
                  <a:srgbClr val="FF0000"/>
                </a:solidFill>
              </a:rPr>
              <a:t> يتحِّد المُتناول مع الرب يسوع له المجد.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JO" dirty="0"/>
              <a:t>2-</a:t>
            </a:r>
            <a:r>
              <a:rPr lang="ar-JO" dirty="0">
                <a:solidFill>
                  <a:srgbClr val="FF0000"/>
                </a:solidFill>
              </a:rPr>
              <a:t> يحصل المؤمن المُتناول جسد الرب ودَمِهِ على مغفرة الخطايا وينال الحياة الأبدية.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C6F6A8-B2EB-4CC2-9F64-729B65B6D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906974"/>
            <a:ext cx="5937251" cy="2951026"/>
          </a:xfrm>
        </p:spPr>
        <p:txBody>
          <a:bodyPr>
            <a:normAutofit fontScale="925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JO" dirty="0"/>
              <a:t>3- </a:t>
            </a:r>
            <a:r>
              <a:rPr lang="ar-JO" dirty="0">
                <a:solidFill>
                  <a:srgbClr val="FF0000"/>
                </a:solidFill>
              </a:rPr>
              <a:t>تُغَذّي المناولة حياة المؤمن الروحية، كما ينمي الغذاء المادي حياتنا الجسدية.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JO" dirty="0"/>
              <a:t>4-</a:t>
            </a:r>
            <a:r>
              <a:rPr lang="ar-JO" dirty="0">
                <a:solidFill>
                  <a:srgbClr val="FF0000"/>
                </a:solidFill>
              </a:rPr>
              <a:t> تَتَجَدد وحدِة الكنيسة، حيث أنَّ جميع الذين يتناولون القربان المقدس يتحدون في جسد واحد هو الكنيسة.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2953CF-5D47-46E9-8788-D4BE4ADF1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8" y="917827"/>
            <a:ext cx="4988869" cy="24010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9C2A4F-C196-4BE8-8C88-647444DA4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35" y="4265000"/>
            <a:ext cx="5036457" cy="2423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9295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4BCEB5-1B85-4400-8E95-21CF9194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1835830"/>
            <a:ext cx="5892523" cy="444885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D818654-EFF4-435B-ADA2-519AFA09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JO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بركة ربنا تكون معكم أحبتي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7753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060E-7E83-46B5-95D8-95E3944C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ما معنى كلمة افخارستيا :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B6656-CD0E-4F8C-804E-A5E0636F9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JO" sz="3600" dirty="0"/>
              <a:t>افخارستيا: هي كلمة يونانية تعني " الشكر "؛ وتدُّل على العمل الذي أسسهُ مخلّصنا يسوع المسيح عشيِّة موته الفدائي أثناء العشاء الأخير. 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92646-6F74-4661-AAE6-D0B85C225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38" y="3690306"/>
            <a:ext cx="6846276" cy="2927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437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F84E-CFDA-4FE3-A90D-78A530CD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ما هو سِرّ الافخارستيا :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57E95-D033-416C-8526-3BEBEA59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533378"/>
            <a:ext cx="11605846" cy="5324622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JO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سر الأفخارستيا</a:t>
            </a:r>
            <a:r>
              <a:rPr lang="ar-JO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ar-JO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هو مِحوَر حياة الكنيسة وذروتها، وهو سِرّ يتحول به الخبز والنبيذ </a:t>
            </a:r>
            <a:r>
              <a:rPr lang="ar-JO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بحلول الروح القدس </a:t>
            </a:r>
            <a:r>
              <a:rPr lang="ar-JO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إلى الجسد الحقيقي والدم الحقيقي لربنا يسوع المسيح ويتناولهُ المؤمنون </a:t>
            </a:r>
            <a:r>
              <a:rPr lang="ar-JO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للإتحاد</a:t>
            </a:r>
            <a:r>
              <a:rPr lang="ar-JO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مع المسيح وللحياة الأبدية.</a:t>
            </a:r>
          </a:p>
          <a:p>
            <a:pPr algn="r" rtl="1">
              <a:lnSpc>
                <a:spcPct val="150000"/>
              </a:lnSpc>
            </a:pP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D9BAA-3C00-495B-A2A2-EE7F39F0B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2" y="4170297"/>
            <a:ext cx="3288908" cy="2543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A4F813-AD8F-4940-83D8-F7FC8C19A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15" y="4195689"/>
            <a:ext cx="3161108" cy="2492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E4EAEB-A340-41E1-8186-2F7366BBE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08" y="4195689"/>
            <a:ext cx="3457970" cy="2492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3422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8DF9-B0E8-4B85-A457-6B3559662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143" y="195309"/>
            <a:ext cx="6213948" cy="2952337"/>
          </a:xfrm>
        </p:spPr>
        <p:txBody>
          <a:bodyPr/>
          <a:lstStyle/>
          <a:p>
            <a:pPr algn="ctr" rt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581B2-2EAB-45BF-AF80-A0C869088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3710355"/>
            <a:ext cx="11138486" cy="3147645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sz="3200" dirty="0"/>
              <a:t>*- </a:t>
            </a:r>
            <a:r>
              <a:rPr lang="ar-JO" sz="3200" b="1" dirty="0"/>
              <a:t>لماذا يدعى سِرّ الأفخارستيا ( سِرّ الشكر الإلهي ) ؟؟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لأنَّ يسوع المسيح له المجد حينَ وضعهُ شكر الله آباه. 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 </a:t>
            </a:r>
            <a:r>
              <a:rPr lang="ar-JO" sz="3200" b="1" dirty="0"/>
              <a:t>*- ما هيَّ مسمّيات سِرّ الشكر الإلهي ؟؟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1- الأفخارستيا 2- المناولة 3- الزاد الأخير 4- الليتورجيا 5- العشاء الإلهي.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 </a:t>
            </a:r>
            <a:r>
              <a:rPr lang="ar-JO" sz="3200" b="1" dirty="0"/>
              <a:t>*- ما هيَّ مسمّيات الدم المُقدَّس ( دم المسيح ) ؟؟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1- كأس الشركة 2- كأس الخلاص 3- الذبيحة غير الدموية 4- دواء الأزلية 5- سِرّ الإيمان.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FA991-E1E1-475C-A895-B94294917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4" y="325937"/>
            <a:ext cx="6380977" cy="3031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395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D3F6-376F-4AC4-B1B4-0EB7B8D1CED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r" rtl="1"/>
            <a:r>
              <a:rPr lang="ar-JO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ما هي طبيعة سِرّ الشكر الإلهي ؟؟</a:t>
            </a:r>
            <a:endParaRPr lang="en-US" b="1" dirty="0">
              <a:ln w="66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90A5C-BFAA-42C5-B291-B6F34BA80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0" y="1875007"/>
            <a:ext cx="5451072" cy="36304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2054-DB5E-414E-8FE2-9A0F923B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0" y="1690688"/>
            <a:ext cx="6270170" cy="5167312"/>
          </a:xfrm>
          <a:noFill/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JO" b="1" dirty="0"/>
              <a:t>يستخدم الخبز المصنوع من القمح النقي والمختمر، والخمر الأحمر الحلو، ويُمزَج الخمر بماء لدى وضعهِ في الكأس المقدسة، أثناء إعداد الذبيحة؛                ( تذكاراً للدم والماء اللذين خرجا من جنب المخلِّص وهو على الصليب ) وهذان يستحيلان بطريقة سِرّية بصلوات الكاهن وبحلول الروح القدس بقراءة أفاشين وصلوات خاصة إلى جسد ودم الرب يسوع.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596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CC3B-0B8E-449A-8CC8-23A2CAA90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ما الإنديمنسي :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C555D-D94D-4779-8A22-11EBDA96E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858" y="1463040"/>
            <a:ext cx="6710289" cy="5029835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JO" sz="3600" b="1" dirty="0">
                <a:solidFill>
                  <a:srgbClr val="C00000"/>
                </a:solidFill>
              </a:rPr>
              <a:t>الإنديمنسي : </a:t>
            </a:r>
            <a:r>
              <a:rPr lang="ar-JO" b="1" dirty="0"/>
              <a:t>هي قطعة قماش مستطيلة الشكل مصور على زواياها الإنجيليين الأربعة وفي وسطها صورة</a:t>
            </a:r>
            <a:r>
              <a:rPr lang="en-US" b="1" dirty="0"/>
              <a:t> </a:t>
            </a:r>
            <a:r>
              <a:rPr lang="ar-JO" b="1" dirty="0"/>
              <a:t>إنزال المصلوب، ولَفِهِ بالكفن ودفنه، والأدوات التي استعملت في تعذيبهِ وألامهِ، يُكرِّسها رأيس الأساقفة عند تدشين    " تكريس " الكنيسة. ويوضع بها أجزاء من ذخائر أحد القديسين.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JO" sz="3500" b="1" dirty="0">
                <a:solidFill>
                  <a:srgbClr val="C00000"/>
                </a:solidFill>
              </a:rPr>
              <a:t>الإنديمنسي</a:t>
            </a:r>
            <a:r>
              <a:rPr lang="ar-JO" b="1" dirty="0"/>
              <a:t> معناها أيضاً (بدل المائدة المقدسة) حيث يستطيع الكاهن استخدامها بدلاً من المائدة المقدسة.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6834D1-5A22-4525-804B-950D9CBC03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17847" r="8838" b="22564"/>
          <a:stretch/>
        </p:blipFill>
        <p:spPr>
          <a:xfrm>
            <a:off x="515818" y="2531234"/>
            <a:ext cx="4970582" cy="37097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89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F6D85-7E82-4B72-9799-D03E7A5A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إقامة سِرّ شكر الإلهي :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99BD7-C423-4966-95E9-0A8DF3BAD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029"/>
            <a:ext cx="10515600" cy="4623934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JO" sz="3200" b="1" dirty="0"/>
              <a:t>لا يجوز إقامة أكثر من ذبيحة أي " سر شكر ألهي " واحد في اليوم على المذبح الواحد وذلك لأنَّ المسيح واحد والذبيحة واحدة والرعية واحدة .</a:t>
            </a:r>
            <a:endParaRPr lang="en-US" sz="3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5D569D-923F-4346-A2BA-4A82881D7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1" y="3292476"/>
            <a:ext cx="5689598" cy="3200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272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6907-BFB4-4C0C-A74E-AF8699196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ما هي الذخيرة ؟؟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9AD57-472C-469E-BECF-6F6AD876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2" y="1690688"/>
            <a:ext cx="6612186" cy="5167312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JO" sz="3600" b="1" dirty="0">
                <a:solidFill>
                  <a:srgbClr val="FF0000"/>
                </a:solidFill>
              </a:rPr>
              <a:t>الذخيرة : </a:t>
            </a:r>
            <a:r>
              <a:rPr lang="ar-JO" sz="3600" dirty="0"/>
              <a:t>هي جزء من القربان المقدس، الذي سبق تقديسه في خميس الأسرار من الصوم الأربعيني لمناولة المرضى والسجناء والذين في حالة من النزاع ليتزودوا بها وهم يخرجون من الحياة. 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789D5-4EB7-4144-BA9E-628122ABBE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" b="8392"/>
          <a:stretch/>
        </p:blipFill>
        <p:spPr>
          <a:xfrm>
            <a:off x="669428" y="1690688"/>
            <a:ext cx="3617939" cy="38291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66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3B04-DDEE-4BFC-A13A-F38A1765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 </a:t>
            </a:r>
            <a:r>
              <a:rPr lang="ar-JO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شروط التقدم من المناولة 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815BC-76C0-4780-A87E-94782E70B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742" y="1524000"/>
            <a:ext cx="6154057" cy="5333999"/>
          </a:xfrm>
        </p:spPr>
        <p:txBody>
          <a:bodyPr>
            <a:normAutofit fontScale="85000" lnSpcReduction="10000"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JO" b="1" dirty="0"/>
              <a:t>1- فحص الضمير بالتوبة والندامة أمام الله.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ar-JO" b="1" dirty="0"/>
              <a:t>2- الإعتراف بالخطايا أمام الأب الروحي لينال بواسطته مغفرة الخطايا من الله.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ar-JO" b="1" dirty="0"/>
              <a:t>3- العزم والتصميم على عدم الرجوع إلى ارتكاب الخطايا.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ar-JO" b="1" dirty="0"/>
              <a:t>4- المصالحة مع من أساءنا إليهم ومسامحة من أساء إلينا.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ar-JO" b="1" dirty="0"/>
              <a:t>5- الصوم والإنقطاع عن الأكل والشرب حسب توجيهات الأب الروحي.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DAB5A-BFC3-4622-81B9-CB1A3DC7D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4" y="3249499"/>
            <a:ext cx="2441924" cy="3243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F4B930-F006-4A06-ADCE-048A5506E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61" y="1864916"/>
            <a:ext cx="2441925" cy="3128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832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481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التربية الدينية المسيحية الدرس الرابع (سر الشكر الإلهي) " الأفخارستيا " </vt:lpstr>
      <vt:lpstr>ما معنى كلمة افخارستيا :</vt:lpstr>
      <vt:lpstr>ما هو سِرّ الافخارستيا :</vt:lpstr>
      <vt:lpstr>PowerPoint Presentation</vt:lpstr>
      <vt:lpstr>ما هي طبيعة سِرّ الشكر الإلهي ؟؟</vt:lpstr>
      <vt:lpstr>ما الإنديمنسي :</vt:lpstr>
      <vt:lpstr>إقامة سِرّ شكر الإلهي :</vt:lpstr>
      <vt:lpstr>ما هي الذخيرة ؟؟</vt:lpstr>
      <vt:lpstr> شروط التقدم من المناولة :</vt:lpstr>
      <vt:lpstr>مفاعيل سِرّ الأفخارستيا :</vt:lpstr>
      <vt:lpstr>بركة ربنا تكون معكم أحبتي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Marya Kamel</cp:lastModifiedBy>
  <cp:revision>34</cp:revision>
  <dcterms:created xsi:type="dcterms:W3CDTF">2020-10-31T00:00:44Z</dcterms:created>
  <dcterms:modified xsi:type="dcterms:W3CDTF">2023-10-24T11:03:53Z</dcterms:modified>
</cp:coreProperties>
</file>